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6" r:id="rId2"/>
    <p:sldId id="267" r:id="rId3"/>
    <p:sldId id="272" r:id="rId4"/>
    <p:sldId id="275" r:id="rId5"/>
    <p:sldId id="276" r:id="rId6"/>
    <p:sldId id="279" r:id="rId7"/>
    <p:sldId id="277" r:id="rId8"/>
    <p:sldId id="278" r:id="rId9"/>
    <p:sldId id="274" r:id="rId10"/>
    <p:sldId id="269" r:id="rId11"/>
    <p:sldId id="273" r:id="rId12"/>
    <p:sldId id="270" r:id="rId13"/>
    <p:sldId id="271" r:id="rId14"/>
    <p:sldId id="259" r:id="rId15"/>
    <p:sldId id="262" r:id="rId16"/>
    <p:sldId id="265" r:id="rId17"/>
    <p:sldId id="266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3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ørn M. Clausen" userId="71f89302-b71e-4ddf-b05b-b5ddd10aab7d" providerId="ADAL" clId="{2B2BA554-1A4A-4698-BE9D-CD2A632A79E2}"/>
    <pc:docChg chg="custSel delSld modSld">
      <pc:chgData name="Jørn M. Clausen" userId="71f89302-b71e-4ddf-b05b-b5ddd10aab7d" providerId="ADAL" clId="{2B2BA554-1A4A-4698-BE9D-CD2A632A79E2}" dt="2021-05-26T06:06:53.635" v="8" actId="47"/>
      <pc:docMkLst>
        <pc:docMk/>
      </pc:docMkLst>
      <pc:sldChg chg="del">
        <pc:chgData name="Jørn M. Clausen" userId="71f89302-b71e-4ddf-b05b-b5ddd10aab7d" providerId="ADAL" clId="{2B2BA554-1A4A-4698-BE9D-CD2A632A79E2}" dt="2021-05-26T06:03:14.072" v="5" actId="2696"/>
        <pc:sldMkLst>
          <pc:docMk/>
          <pc:sldMk cId="0" sldId="257"/>
        </pc:sldMkLst>
      </pc:sldChg>
      <pc:sldChg chg="del">
        <pc:chgData name="Jørn M. Clausen" userId="71f89302-b71e-4ddf-b05b-b5ddd10aab7d" providerId="ADAL" clId="{2B2BA554-1A4A-4698-BE9D-CD2A632A79E2}" dt="2021-05-26T06:03:56.973" v="6" actId="47"/>
        <pc:sldMkLst>
          <pc:docMk/>
          <pc:sldMk cId="0" sldId="261"/>
        </pc:sldMkLst>
      </pc:sldChg>
      <pc:sldChg chg="del">
        <pc:chgData name="Jørn M. Clausen" userId="71f89302-b71e-4ddf-b05b-b5ddd10aab7d" providerId="ADAL" clId="{2B2BA554-1A4A-4698-BE9D-CD2A632A79E2}" dt="2021-05-26T06:06:53.635" v="8" actId="47"/>
        <pc:sldMkLst>
          <pc:docMk/>
          <pc:sldMk cId="0" sldId="263"/>
        </pc:sldMkLst>
      </pc:sldChg>
      <pc:sldChg chg="del">
        <pc:chgData name="Jørn M. Clausen" userId="71f89302-b71e-4ddf-b05b-b5ddd10aab7d" providerId="ADAL" clId="{2B2BA554-1A4A-4698-BE9D-CD2A632A79E2}" dt="2021-05-26T06:04:46.803" v="7" actId="47"/>
        <pc:sldMkLst>
          <pc:docMk/>
          <pc:sldMk cId="0" sldId="264"/>
        </pc:sldMkLst>
      </pc:sldChg>
      <pc:sldChg chg="modSp mod">
        <pc:chgData name="Jørn M. Clausen" userId="71f89302-b71e-4ddf-b05b-b5ddd10aab7d" providerId="ADAL" clId="{2B2BA554-1A4A-4698-BE9D-CD2A632A79E2}" dt="2021-05-26T05:16:39.221" v="4" actId="5793"/>
        <pc:sldMkLst>
          <pc:docMk/>
          <pc:sldMk cId="0" sldId="270"/>
        </pc:sldMkLst>
        <pc:spChg chg="mod">
          <ac:chgData name="Jørn M. Clausen" userId="71f89302-b71e-4ddf-b05b-b5ddd10aab7d" providerId="ADAL" clId="{2B2BA554-1A4A-4698-BE9D-CD2A632A79E2}" dt="2021-05-26T05:16:39.221" v="4" actId="5793"/>
          <ac:spMkLst>
            <pc:docMk/>
            <pc:sldMk cId="0" sldId="270"/>
            <ac:spMk id="2150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2E657-6B89-4F10-B7B5-CD9B6FBA0768}" type="datetimeFigureOut">
              <a:rPr lang="da-DK" smtClean="0"/>
              <a:pPr/>
              <a:t>26-05-2021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4C9DB-AB41-4F15-98D1-7C28C9327BC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5E5A8-4FED-498F-9B23-B3E483E243C6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F0BB07-3881-46C1-B285-1527905C8934}" type="slidenum">
              <a:rPr lang="da-DK"/>
              <a:pPr/>
              <a:t>17</a:t>
            </a:fld>
            <a:endParaRPr lang="da-DK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102: bruges til glasur (frostings)</a:t>
            </a:r>
          </a:p>
          <a:p>
            <a:r>
              <a:rPr lang="da-DK"/>
              <a:t>110-115: bl.a. fudge og marsmallows</a:t>
            </a:r>
          </a:p>
          <a:p>
            <a:r>
              <a:rPr lang="da-DK"/>
              <a:t>168: bolsjer</a:t>
            </a:r>
          </a:p>
          <a:p>
            <a:r>
              <a:rPr lang="da-DK"/>
              <a:t>180: mild karamel</a:t>
            </a:r>
          </a:p>
          <a:p>
            <a:r>
              <a:rPr lang="da-DK"/>
              <a:t>180-188: mellem karamel</a:t>
            </a:r>
          </a:p>
          <a:p>
            <a:r>
              <a:rPr lang="da-DK"/>
              <a:t>188-204: mørk karamel</a:t>
            </a:r>
          </a:p>
          <a:p>
            <a:endParaRPr lang="da-DK"/>
          </a:p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E462-DEA2-4246-88BE-53872C18B4BD}" type="datetimeFigureOut">
              <a:rPr lang="da-DK" smtClean="0"/>
              <a:pPr/>
              <a:t>26-05-2021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AE-C123-4CFC-97B2-87B48BA4AFA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E462-DEA2-4246-88BE-53872C18B4BD}" type="datetimeFigureOut">
              <a:rPr lang="da-DK" smtClean="0"/>
              <a:pPr/>
              <a:t>26-05-2021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AE-C123-4CFC-97B2-87B48BA4AFA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E462-DEA2-4246-88BE-53872C18B4BD}" type="datetimeFigureOut">
              <a:rPr lang="da-DK" smtClean="0"/>
              <a:pPr/>
              <a:t>26-05-2021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AE-C123-4CFC-97B2-87B48BA4AFA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B8F183-72BC-4BA1-B87F-9B2C7011B7B3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FCC997-B6EB-4041-85DD-762DE7B0D071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E462-DEA2-4246-88BE-53872C18B4BD}" type="datetimeFigureOut">
              <a:rPr lang="da-DK" smtClean="0"/>
              <a:pPr/>
              <a:t>26-05-2021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AE-C123-4CFC-97B2-87B48BA4AFA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E462-DEA2-4246-88BE-53872C18B4BD}" type="datetimeFigureOut">
              <a:rPr lang="da-DK" smtClean="0"/>
              <a:pPr/>
              <a:t>26-05-2021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AE-C123-4CFC-97B2-87B48BA4AFA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E462-DEA2-4246-88BE-53872C18B4BD}" type="datetimeFigureOut">
              <a:rPr lang="da-DK" smtClean="0"/>
              <a:pPr/>
              <a:t>26-05-2021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AE-C123-4CFC-97B2-87B48BA4AFA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E462-DEA2-4246-88BE-53872C18B4BD}" type="datetimeFigureOut">
              <a:rPr lang="da-DK" smtClean="0"/>
              <a:pPr/>
              <a:t>26-05-2021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AE-C123-4CFC-97B2-87B48BA4AFA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E462-DEA2-4246-88BE-53872C18B4BD}" type="datetimeFigureOut">
              <a:rPr lang="da-DK" smtClean="0"/>
              <a:pPr/>
              <a:t>26-05-2021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AE-C123-4CFC-97B2-87B48BA4AFA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E462-DEA2-4246-88BE-53872C18B4BD}" type="datetimeFigureOut">
              <a:rPr lang="da-DK" smtClean="0"/>
              <a:pPr/>
              <a:t>26-05-2021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AE-C123-4CFC-97B2-87B48BA4AFA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E462-DEA2-4246-88BE-53872C18B4BD}" type="datetimeFigureOut">
              <a:rPr lang="da-DK" smtClean="0"/>
              <a:pPr/>
              <a:t>26-05-2021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AE-C123-4CFC-97B2-87B48BA4AFA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E462-DEA2-4246-88BE-53872C18B4BD}" type="datetimeFigureOut">
              <a:rPr lang="da-DK" smtClean="0"/>
              <a:pPr/>
              <a:t>26-05-2021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AE-C123-4CFC-97B2-87B48BA4AFA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E462-DEA2-4246-88BE-53872C18B4BD}" type="datetimeFigureOut">
              <a:rPr lang="da-DK" smtClean="0"/>
              <a:pPr/>
              <a:t>26-05-2021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4F6AE-C123-4CFC-97B2-87B48BA4AFA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476672"/>
            <a:ext cx="7772400" cy="1143000"/>
          </a:xfrm>
          <a:noFill/>
        </p:spPr>
        <p:txBody>
          <a:bodyPr/>
          <a:lstStyle/>
          <a:p>
            <a:pPr algn="ctr" eaLnBrk="1" hangingPunct="1"/>
            <a:r>
              <a:rPr lang="sv-SE" sz="5400" b="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v-SE" sz="5400" b="1" dirty="0">
                <a:solidFill>
                  <a:schemeClr val="tx1"/>
                </a:solidFill>
                <a:latin typeface="Comic Sans MS" pitchFamily="66" charset="0"/>
              </a:rPr>
              <a:t>Kul</a:t>
            </a:r>
            <a:r>
              <a:rPr lang="sv-SE" sz="5400" b="1" dirty="0">
                <a:solidFill>
                  <a:srgbClr val="0070C0"/>
                </a:solidFill>
                <a:latin typeface="Comic Sans MS" pitchFamily="66" charset="0"/>
              </a:rPr>
              <a:t>hydrater</a:t>
            </a:r>
            <a:r>
              <a:rPr lang="sv-SE" sz="5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70659" name="Picture 3" descr="C:\Users\Carsten\Pictures\sl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73777"/>
            <a:ext cx="7301642" cy="5484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857250"/>
          </a:xfrm>
        </p:spPr>
        <p:txBody>
          <a:bodyPr/>
          <a:lstStyle/>
          <a:p>
            <a:pPr algn="ctr"/>
            <a:r>
              <a:rPr lang="da-DK" dirty="0" err="1"/>
              <a:t>Monosaccharider</a:t>
            </a:r>
            <a:endParaRPr lang="da-DK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130925" cy="5257800"/>
          </a:xfrm>
        </p:spPr>
        <p:txBody>
          <a:bodyPr>
            <a:normAutofit/>
          </a:bodyPr>
          <a:lstStyle/>
          <a:p>
            <a:r>
              <a:rPr lang="da-DK" dirty="0" err="1"/>
              <a:t>D-glucose</a:t>
            </a:r>
            <a:r>
              <a:rPr lang="da-DK" dirty="0"/>
              <a:t>:   C</a:t>
            </a:r>
            <a:r>
              <a:rPr lang="da-DK" sz="1600" b="1" dirty="0"/>
              <a:t>6</a:t>
            </a:r>
            <a:r>
              <a:rPr lang="da-DK" sz="3500" dirty="0"/>
              <a:t>(H</a:t>
            </a:r>
            <a:r>
              <a:rPr lang="da-DK" sz="1600" b="1" dirty="0"/>
              <a:t>2</a:t>
            </a:r>
            <a:r>
              <a:rPr lang="da-DK" sz="3500" dirty="0"/>
              <a:t>O)</a:t>
            </a:r>
            <a:r>
              <a:rPr lang="da-DK" sz="1900" b="1" dirty="0"/>
              <a:t>6</a:t>
            </a:r>
            <a:r>
              <a:rPr lang="da-DK" dirty="0"/>
              <a:t>   =     C</a:t>
            </a:r>
            <a:r>
              <a:rPr lang="da-DK" sz="1600" b="1" dirty="0"/>
              <a:t>6</a:t>
            </a:r>
            <a:r>
              <a:rPr lang="da-DK" dirty="0"/>
              <a:t>H</a:t>
            </a:r>
            <a:r>
              <a:rPr lang="da-DK" sz="1600" b="1" dirty="0"/>
              <a:t>12</a:t>
            </a:r>
            <a:r>
              <a:rPr lang="da-DK" dirty="0"/>
              <a:t>O</a:t>
            </a:r>
            <a:r>
              <a:rPr lang="da-DK" sz="1600" b="1" dirty="0"/>
              <a:t>6</a:t>
            </a:r>
            <a:endParaRPr lang="da-DK" b="1" dirty="0"/>
          </a:p>
          <a:p>
            <a:endParaRPr lang="da-DK" dirty="0"/>
          </a:p>
          <a:p>
            <a:r>
              <a:rPr lang="da-DK" dirty="0"/>
              <a:t>Foldes sammen og der dannes </a:t>
            </a:r>
          </a:p>
          <a:p>
            <a:pPr>
              <a:buFontTx/>
              <a:buNone/>
            </a:pPr>
            <a:r>
              <a:rPr lang="da-DK" dirty="0"/>
              <a:t>	binding</a:t>
            </a:r>
          </a:p>
          <a:p>
            <a:endParaRPr lang="da-DK" dirty="0"/>
          </a:p>
          <a:p>
            <a:r>
              <a:rPr lang="da-DK" dirty="0"/>
              <a:t>Addition af </a:t>
            </a:r>
            <a:r>
              <a:rPr lang="da-DK" dirty="0" err="1"/>
              <a:t>OH-gruppe</a:t>
            </a:r>
            <a:r>
              <a:rPr lang="da-DK" dirty="0"/>
              <a:t> til C=O</a:t>
            </a:r>
          </a:p>
          <a:p>
            <a:endParaRPr lang="da-DK" dirty="0"/>
          </a:p>
          <a:p>
            <a:r>
              <a:rPr lang="da-DK" dirty="0"/>
              <a:t>Ringslutning</a:t>
            </a:r>
          </a:p>
          <a:p>
            <a:pPr>
              <a:buFontTx/>
              <a:buNone/>
            </a:pPr>
            <a:endParaRPr lang="da-DK" dirty="0"/>
          </a:p>
          <a:p>
            <a:pPr>
              <a:buFontTx/>
              <a:buNone/>
            </a:pPr>
            <a:endParaRPr lang="da-DK" dirty="0"/>
          </a:p>
          <a:p>
            <a:pPr>
              <a:buFontTx/>
              <a:buNone/>
            </a:pPr>
            <a:endParaRPr lang="da-DK" dirty="0"/>
          </a:p>
        </p:txBody>
      </p:sp>
      <p:pic>
        <p:nvPicPr>
          <p:cNvPr id="20483" name="Picture 5" descr="beta-D-gluc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308475"/>
            <a:ext cx="18478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307px-D-gluc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628775"/>
            <a:ext cx="1181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Oval 8"/>
          <p:cNvSpPr>
            <a:spLocks noChangeArrowheads="1"/>
          </p:cNvSpPr>
          <p:nvPr/>
        </p:nvSpPr>
        <p:spPr bwMode="auto">
          <a:xfrm>
            <a:off x="7667625" y="1628775"/>
            <a:ext cx="792163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>
              <a:latin typeface="Constantia" pitchFamily="18" charset="0"/>
            </a:endParaRPr>
          </a:p>
        </p:txBody>
      </p:sp>
      <p:sp>
        <p:nvSpPr>
          <p:cNvPr id="20486" name="Oval 9"/>
          <p:cNvSpPr>
            <a:spLocks noChangeArrowheads="1"/>
          </p:cNvSpPr>
          <p:nvPr/>
        </p:nvSpPr>
        <p:spPr bwMode="auto">
          <a:xfrm>
            <a:off x="7740650" y="3213100"/>
            <a:ext cx="792163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1000125"/>
          </a:xfrm>
        </p:spPr>
        <p:txBody>
          <a:bodyPr/>
          <a:lstStyle/>
          <a:p>
            <a:pPr algn="ctr"/>
            <a:r>
              <a:rPr lang="da-DK"/>
              <a:t>Vigtigste carbohydrater</a:t>
            </a:r>
          </a:p>
        </p:txBody>
      </p:sp>
      <p:graphicFrame>
        <p:nvGraphicFramePr>
          <p:cNvPr id="58471" name="Group 103"/>
          <p:cNvGraphicFramePr>
            <a:graphicFrameLocks noGrp="1"/>
          </p:cNvGraphicFramePr>
          <p:nvPr>
            <p:ph idx="1"/>
          </p:nvPr>
        </p:nvGraphicFramePr>
        <p:xfrm>
          <a:off x="571500" y="1928813"/>
          <a:ext cx="7731125" cy="4525967"/>
        </p:xfrm>
        <a:graphic>
          <a:graphicData uri="http://schemas.openxmlformats.org/drawingml/2006/table">
            <a:tbl>
              <a:tblPr/>
              <a:tblGrid>
                <a:gridCol w="190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1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Carbohydrat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Molekyleformel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Dannet af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Monosaccharid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Glucose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Galactose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Fructose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Disaccharid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Saccharose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Glucose+fructose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Maltose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Glucose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43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Lactose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Glucose+galactose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Polysaccharid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Stivelse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5)n</a:t>
                      </a: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Glucose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43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Glycogen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5)n</a:t>
                      </a: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Glucose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43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Cellulose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5)n</a:t>
                      </a: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Glucose</a:t>
                      </a:r>
                      <a:endParaRPr kumimoji="0" lang="da-D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algn="ctr"/>
            <a:r>
              <a:rPr lang="da-DK"/>
              <a:t>Disaccharider</a:t>
            </a:r>
          </a:p>
        </p:txBody>
      </p:sp>
      <p:sp>
        <p:nvSpPr>
          <p:cNvPr id="2150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06963" cy="5069160"/>
          </a:xfrm>
        </p:spPr>
        <p:txBody>
          <a:bodyPr>
            <a:normAutofit/>
          </a:bodyPr>
          <a:lstStyle/>
          <a:p>
            <a:r>
              <a:rPr lang="da-DK" sz="2400" dirty="0"/>
              <a:t>Almindelig sukker</a:t>
            </a:r>
          </a:p>
          <a:p>
            <a:endParaRPr lang="da-DK" sz="2400" dirty="0"/>
          </a:p>
          <a:p>
            <a:r>
              <a:rPr lang="da-DK" sz="2400" dirty="0"/>
              <a:t>Et </a:t>
            </a:r>
            <a:r>
              <a:rPr lang="da-DK" sz="2400" dirty="0" err="1"/>
              <a:t>disaccharider</a:t>
            </a:r>
            <a:r>
              <a:rPr lang="da-DK" sz="2400" dirty="0"/>
              <a:t> dannes ved dannelse af en </a:t>
            </a:r>
            <a:r>
              <a:rPr lang="da-DK" sz="2400" dirty="0" err="1"/>
              <a:t>glycosidbinding</a:t>
            </a:r>
            <a:r>
              <a:rPr lang="da-DK" sz="2400" dirty="0"/>
              <a:t> mellem to monosakkarider  under fraspaltning af vand</a:t>
            </a:r>
          </a:p>
          <a:p>
            <a:endParaRPr lang="da-DK" sz="2400" dirty="0"/>
          </a:p>
          <a:p>
            <a:r>
              <a:rPr lang="da-DK" sz="2400" dirty="0"/>
              <a:t>Kondensationsreaktion</a:t>
            </a:r>
          </a:p>
          <a:p>
            <a:endParaRPr lang="da-DK" sz="2400" dirty="0">
              <a:cs typeface="Arial" charset="0"/>
            </a:endParaRPr>
          </a:p>
          <a:p>
            <a:r>
              <a:rPr lang="el-GR" sz="2400" dirty="0">
                <a:cs typeface="Arial" charset="0"/>
              </a:rPr>
              <a:t>α</a:t>
            </a:r>
            <a:r>
              <a:rPr lang="da-DK" sz="2400" dirty="0">
                <a:cs typeface="Arial" charset="0"/>
              </a:rPr>
              <a:t>-1,2-binding</a:t>
            </a:r>
          </a:p>
          <a:p>
            <a:pPr marL="0" indent="0">
              <a:buNone/>
            </a:pPr>
            <a:endParaRPr lang="el-GR" sz="2400" dirty="0">
              <a:cs typeface="Arial" charset="0"/>
            </a:endParaRPr>
          </a:p>
          <a:p>
            <a:pPr>
              <a:buFontTx/>
              <a:buNone/>
            </a:pPr>
            <a:endParaRPr lang="da-DK" sz="2400" dirty="0"/>
          </a:p>
        </p:txBody>
      </p:sp>
      <p:pic>
        <p:nvPicPr>
          <p:cNvPr id="21507" name="Picture 7" descr="sukro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6363" y="2428875"/>
            <a:ext cx="2962275" cy="2868613"/>
          </a:xfrm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5651500" y="5589588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dirty="0" err="1">
                <a:latin typeface="Constantia" pitchFamily="18" charset="0"/>
              </a:rPr>
              <a:t>Sukrose</a:t>
            </a:r>
            <a:r>
              <a:rPr lang="da-DK" dirty="0">
                <a:latin typeface="Constantia" pitchFamily="18" charset="0"/>
              </a:rPr>
              <a:t> (rørsukker)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5364163" y="177323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onstantia" pitchFamily="18" charset="0"/>
              </a:rPr>
              <a:t>Glucose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6877050" y="17668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onstantia" pitchFamily="18" charset="0"/>
              </a:rPr>
              <a:t>Fructose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6516688" y="2205038"/>
            <a:ext cx="792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200">
                <a:latin typeface="Constantia" pitchFamily="18" charset="0"/>
              </a:rPr>
              <a:t>CH2OH</a:t>
            </a:r>
          </a:p>
        </p:txBody>
      </p:sp>
      <p:sp>
        <p:nvSpPr>
          <p:cNvPr id="21512" name="Line 12"/>
          <p:cNvSpPr>
            <a:spLocks noChangeShapeType="1"/>
          </p:cNvSpPr>
          <p:nvPr/>
        </p:nvSpPr>
        <p:spPr bwMode="auto">
          <a:xfrm>
            <a:off x="6948488" y="25654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/>
              <a:t>Polysaccharider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25963"/>
          </a:xfrm>
        </p:spPr>
        <p:txBody>
          <a:bodyPr/>
          <a:lstStyle/>
          <a:p>
            <a:r>
              <a:rPr lang="da-DK" sz="2800"/>
              <a:t>Indeholder mange monosaccharide-enheder bundet sammen</a:t>
            </a:r>
          </a:p>
          <a:p>
            <a:r>
              <a:rPr lang="da-DK" sz="2800"/>
              <a:t>De vigtigste er stivelse (amylose) og cellulose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900113" y="3141663"/>
          <a:ext cx="7343775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858512" imgH="1028700" progId="Word.Picture.8">
                  <p:embed/>
                </p:oleObj>
              </mc:Choice>
              <mc:Fallback>
                <p:oleObj r:id="rId3" imgW="4858512" imgH="1028700" progId="Word.Picture.8">
                  <p:embed/>
                  <p:pic>
                    <p:nvPicPr>
                      <p:cNvPr id="1026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141663"/>
                        <a:ext cx="7343775" cy="155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900113" y="5084763"/>
          <a:ext cx="7343775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858512" imgH="1028700" progId="Word.Picture.8">
                  <p:embed/>
                </p:oleObj>
              </mc:Choice>
              <mc:Fallback>
                <p:oleObj r:id="rId5" imgW="4858512" imgH="1028700" progId="Word.Picture.8">
                  <p:embed/>
                  <p:pic>
                    <p:nvPicPr>
                      <p:cNvPr id="1027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084763"/>
                        <a:ext cx="7343775" cy="155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643438" y="1701800"/>
            <a:ext cx="1800225" cy="1655763"/>
            <a:chOff x="1927" y="2478"/>
            <a:chExt cx="998" cy="907"/>
          </a:xfrm>
        </p:grpSpPr>
        <p:graphicFrame>
          <p:nvGraphicFramePr>
            <p:cNvPr id="16413" name="Object 29"/>
            <p:cNvGraphicFramePr>
              <a:graphicFrameLocks noChangeAspect="1"/>
            </p:cNvGraphicFramePr>
            <p:nvPr/>
          </p:nvGraphicFramePr>
          <p:xfrm>
            <a:off x="1927" y="2478"/>
            <a:ext cx="953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icture" r:id="rId2" imgW="3144681" imgH="3088199" progId="Word.Picture.8">
                    <p:embed/>
                  </p:oleObj>
                </mc:Choice>
                <mc:Fallback>
                  <p:oleObj name="Picture" r:id="rId2" imgW="3144681" imgH="3088199" progId="Word.Picture.8">
                    <p:embed/>
                    <p:pic>
                      <p:nvPicPr>
                        <p:cNvPr id="16413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918" t="52287" r="49974" b="1080"/>
                        <a:stretch>
                          <a:fillRect/>
                        </a:stretch>
                      </p:blipFill>
                      <p:spPr bwMode="auto">
                        <a:xfrm>
                          <a:off x="1927" y="2478"/>
                          <a:ext cx="953" cy="9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2562" y="2478"/>
              <a:ext cx="363" cy="2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aphicFrame>
        <p:nvGraphicFramePr>
          <p:cNvPr id="16411" name="Object 27"/>
          <p:cNvGraphicFramePr>
            <a:graphicFrameLocks noChangeAspect="1"/>
          </p:cNvGraphicFramePr>
          <p:nvPr/>
        </p:nvGraphicFramePr>
        <p:xfrm>
          <a:off x="6948488" y="3644900"/>
          <a:ext cx="1401762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43000" imgH="2057400" progId="Word.Picture.8">
                  <p:embed/>
                </p:oleObj>
              </mc:Choice>
              <mc:Fallback>
                <p:oleObj r:id="rId4" imgW="1143000" imgH="2057400" progId="Word.Picture.8">
                  <p:embed/>
                  <p:pic>
                    <p:nvPicPr>
                      <p:cNvPr id="1641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644900"/>
                        <a:ext cx="1401762" cy="252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9" name="Object 2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27588" y="3644900"/>
          <a:ext cx="1400175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143000" imgH="2057400" progId="Word.Picture.8">
                  <p:embed/>
                </p:oleObj>
              </mc:Choice>
              <mc:Fallback>
                <p:oleObj r:id="rId6" imgW="1143000" imgH="2057400" progId="Word.Picture.8">
                  <p:embed/>
                  <p:pic>
                    <p:nvPicPr>
                      <p:cNvPr id="1640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3644900"/>
                        <a:ext cx="1400175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Carbohydrater - sukker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a-DK" sz="2400"/>
              <a:t>Organiske forbindelser med formlen (CH</a:t>
            </a:r>
            <a:r>
              <a:rPr lang="da-DK" sz="2400" baseline="-25000"/>
              <a:t>2</a:t>
            </a:r>
            <a:r>
              <a:rPr lang="da-DK" sz="2400"/>
              <a:t>O)</a:t>
            </a:r>
            <a:r>
              <a:rPr lang="da-DK" sz="2400" baseline="-25000"/>
              <a:t>n</a:t>
            </a:r>
          </a:p>
          <a:p>
            <a:pPr lvl="1">
              <a:lnSpc>
                <a:spcPct val="90000"/>
              </a:lnSpc>
            </a:pPr>
            <a:r>
              <a:rPr lang="da-DK" sz="2000"/>
              <a:t>n=3,4,5 eller 6</a:t>
            </a:r>
          </a:p>
          <a:p>
            <a:pPr>
              <a:lnSpc>
                <a:spcPct val="90000"/>
              </a:lnSpc>
            </a:pPr>
            <a:r>
              <a:rPr lang="da-DK" sz="2400"/>
              <a:t>Mest almindelige/kendte er C</a:t>
            </a:r>
            <a:r>
              <a:rPr lang="da-DK" sz="2400" baseline="-25000"/>
              <a:t>6</a:t>
            </a:r>
            <a:r>
              <a:rPr lang="da-DK" sz="2400"/>
              <a:t>H</a:t>
            </a:r>
            <a:r>
              <a:rPr lang="da-DK" sz="2400" baseline="-25000"/>
              <a:t>12</a:t>
            </a:r>
            <a:r>
              <a:rPr lang="da-DK" sz="2400"/>
              <a:t>O</a:t>
            </a:r>
            <a:r>
              <a:rPr lang="da-DK" sz="2400" baseline="-25000"/>
              <a:t>6</a:t>
            </a:r>
          </a:p>
          <a:p>
            <a:pPr>
              <a:lnSpc>
                <a:spcPct val="90000"/>
              </a:lnSpc>
              <a:buFontTx/>
              <a:buNone/>
            </a:pPr>
            <a:endParaRPr lang="da-DK" sz="2400" baseline="-25000"/>
          </a:p>
          <a:p>
            <a:pPr>
              <a:lnSpc>
                <a:spcPct val="90000"/>
              </a:lnSpc>
            </a:pPr>
            <a:r>
              <a:rPr lang="da-DK" sz="2400"/>
              <a:t>Inddeles i </a:t>
            </a:r>
          </a:p>
          <a:p>
            <a:pPr lvl="1">
              <a:lnSpc>
                <a:spcPct val="90000"/>
              </a:lnSpc>
            </a:pPr>
            <a:r>
              <a:rPr lang="da-DK" sz="2000"/>
              <a:t>Aldoser – hexose </a:t>
            </a:r>
          </a:p>
          <a:p>
            <a:pPr lvl="1">
              <a:lnSpc>
                <a:spcPct val="90000"/>
              </a:lnSpc>
            </a:pPr>
            <a:r>
              <a:rPr lang="da-DK" sz="2000"/>
              <a:t>Ketoser - pentose</a:t>
            </a:r>
          </a:p>
          <a:p>
            <a:pPr>
              <a:lnSpc>
                <a:spcPct val="90000"/>
              </a:lnSpc>
            </a:pPr>
            <a:endParaRPr lang="da-DK" sz="2400"/>
          </a:p>
          <a:p>
            <a:pPr>
              <a:lnSpc>
                <a:spcPct val="90000"/>
              </a:lnSpc>
            </a:pPr>
            <a:r>
              <a:rPr lang="da-DK" sz="2400"/>
              <a:t>Fischer projektion</a:t>
            </a:r>
          </a:p>
          <a:p>
            <a:pPr>
              <a:lnSpc>
                <a:spcPct val="90000"/>
              </a:lnSpc>
            </a:pPr>
            <a:r>
              <a:rPr lang="da-DK" sz="2400"/>
              <a:t>Hayworth formel</a:t>
            </a:r>
          </a:p>
          <a:p>
            <a:pPr>
              <a:lnSpc>
                <a:spcPct val="90000"/>
              </a:lnSpc>
            </a:pPr>
            <a:endParaRPr lang="da-DK" sz="2400" baseline="-25000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7813675" y="407670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3419475" y="4365625"/>
            <a:ext cx="3384550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3349625" y="4076700"/>
            <a:ext cx="1366838" cy="144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4859338" y="3644900"/>
            <a:ext cx="1152525" cy="576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651500" y="3305175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Aldehydgr.</a:t>
            </a:r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7164388" y="4005263"/>
            <a:ext cx="1152525" cy="5762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7950200" y="327818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Oxogr.</a:t>
            </a:r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4643438" y="3502025"/>
            <a:ext cx="1657350" cy="2735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graphicFrame>
        <p:nvGraphicFramePr>
          <p:cNvPr id="16415" name="Object 31"/>
          <p:cNvGraphicFramePr>
            <a:graphicFrameLocks noChangeAspect="1"/>
          </p:cNvGraphicFramePr>
          <p:nvPr/>
        </p:nvGraphicFramePr>
        <p:xfrm>
          <a:off x="6732588" y="1989138"/>
          <a:ext cx="1871662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2796207" imgH="1825705" progId="Word.Picture.8">
                  <p:embed/>
                </p:oleObj>
              </mc:Choice>
              <mc:Fallback>
                <p:oleObj name="Picture" r:id="rId8" imgW="2796207" imgH="1825705" progId="Word.Picture.8">
                  <p:embed/>
                  <p:pic>
                    <p:nvPicPr>
                      <p:cNvPr id="1641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848" t="33090" r="2740" b="17274"/>
                      <a:stretch>
                        <a:fillRect/>
                      </a:stretch>
                    </p:blipFill>
                    <p:spPr bwMode="auto">
                      <a:xfrm>
                        <a:off x="6732588" y="1989138"/>
                        <a:ext cx="1871662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4932363" y="3068638"/>
            <a:ext cx="11525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4427538" y="1700213"/>
            <a:ext cx="2089150" cy="15843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7740650" y="30686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5508625" y="30686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02244E-6 L 0.23229 -1.02244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2195E-6 L 0.2401 -3.72195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  <p:bldP spid="16399" grpId="1" animBg="1"/>
      <p:bldP spid="16400" grpId="0" animBg="1"/>
      <p:bldP spid="16400" grpId="1" animBg="1"/>
      <p:bldP spid="16401" grpId="0" animBg="1"/>
      <p:bldP spid="16401" grpId="1" animBg="1"/>
      <p:bldP spid="16402" grpId="0"/>
      <p:bldP spid="16402" grpId="1"/>
      <p:bldP spid="16403" grpId="0" animBg="1"/>
      <p:bldP spid="16403" grpId="1" animBg="1"/>
      <p:bldP spid="16404" grpId="0"/>
      <p:bldP spid="16404" grpId="1"/>
      <p:bldP spid="16405" grpId="0" animBg="1"/>
      <p:bldP spid="16405" grpId="1" animBg="1"/>
      <p:bldP spid="16405" grpId="2" animBg="1"/>
      <p:bldP spid="16406" grpId="0" animBg="1"/>
      <p:bldP spid="1640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Disaccharider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06963" cy="4525963"/>
          </a:xfrm>
        </p:spPr>
        <p:txBody>
          <a:bodyPr/>
          <a:lstStyle/>
          <a:p>
            <a:r>
              <a:rPr lang="da-DK" sz="2400"/>
              <a:t>Et disaccharider dannes ved dannelse af en glycosidbinding mellem to monosakkarider under fraspaltning af vand</a:t>
            </a:r>
          </a:p>
          <a:p>
            <a:endParaRPr lang="da-DK" sz="2400"/>
          </a:p>
          <a:p>
            <a:r>
              <a:rPr lang="da-DK" sz="2400"/>
              <a:t>Reducerende / ikke reducerende</a:t>
            </a:r>
          </a:p>
          <a:p>
            <a:endParaRPr lang="da-DK" sz="2400"/>
          </a:p>
        </p:txBody>
      </p:sp>
      <p:pic>
        <p:nvPicPr>
          <p:cNvPr id="19463" name="Picture 7" descr="sukro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6363" y="2428875"/>
            <a:ext cx="2962275" cy="2868613"/>
          </a:xfrm>
          <a:noFill/>
          <a:ln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651500" y="5589588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/>
              <a:t>Sukrose (rørsukker)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364163" y="177323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/>
              <a:t>Glucose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877050" y="17668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/>
              <a:t>Fructose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Karamellisering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a-DK" sz="2400"/>
              <a:t>Termisk nedbrydning af sukker, som sker, når en sukkeropløsning bliver opvarmet til over 100°C.</a:t>
            </a:r>
          </a:p>
          <a:p>
            <a:pPr>
              <a:lnSpc>
                <a:spcPct val="80000"/>
              </a:lnSpc>
            </a:pPr>
            <a:r>
              <a:rPr lang="da-DK" sz="2400"/>
              <a:t>Graden af karamellisering tiltager med stigende temperatur og sker primært ved lave pH-værdier.</a:t>
            </a:r>
          </a:p>
          <a:p>
            <a:pPr>
              <a:lnSpc>
                <a:spcPct val="80000"/>
              </a:lnSpc>
            </a:pPr>
            <a:r>
              <a:rPr lang="da-DK" sz="2400"/>
              <a:t>Sukkermolekylet nedbrydes, hvorpå nedbrydningsprodukterne reagerer med </a:t>
            </a:r>
          </a:p>
          <a:p>
            <a:pPr lvl="1">
              <a:lnSpc>
                <a:spcPct val="80000"/>
              </a:lnSpc>
            </a:pPr>
            <a:r>
              <a:rPr lang="da-DK" sz="2000"/>
              <a:t>hinanden</a:t>
            </a:r>
          </a:p>
          <a:p>
            <a:pPr lvl="1">
              <a:lnSpc>
                <a:spcPct val="80000"/>
              </a:lnSpc>
            </a:pPr>
            <a:r>
              <a:rPr lang="da-DK" sz="2000"/>
              <a:t>vand </a:t>
            </a:r>
          </a:p>
          <a:p>
            <a:pPr lvl="1">
              <a:lnSpc>
                <a:spcPct val="80000"/>
              </a:lnSpc>
            </a:pPr>
            <a:r>
              <a:rPr lang="da-DK" sz="2000"/>
              <a:t>ikke-nedbrudt sukker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a-DK" sz="2400"/>
              <a:t>	til en lang række brunfarvede komponenter med en let sød smag.</a:t>
            </a:r>
          </a:p>
          <a:p>
            <a:pPr>
              <a:lnSpc>
                <a:spcPct val="80000"/>
              </a:lnSpc>
            </a:pPr>
            <a:r>
              <a:rPr lang="da-DK" sz="2400"/>
              <a:t>Produkter som karamelsauce og sukkerkulør fremstilles ved karamellisering</a:t>
            </a:r>
            <a:r>
              <a:rPr lang="da-DK" sz="2800"/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Karamellisering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6985000" cy="50403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>
                <a:cs typeface="Arial" charset="0"/>
              </a:rPr>
              <a:t>102ºC: ingen farve, ingen smagsændring</a:t>
            </a:r>
          </a:p>
          <a:p>
            <a:pPr>
              <a:lnSpc>
                <a:spcPct val="130000"/>
              </a:lnSpc>
            </a:pPr>
            <a:r>
              <a:rPr lang="en-US" sz="2400">
                <a:cs typeface="Arial" charset="0"/>
              </a:rPr>
              <a:t>110-115ºC: ingen farve, ingen smagsændring</a:t>
            </a:r>
          </a:p>
          <a:p>
            <a:pPr>
              <a:lnSpc>
                <a:spcPct val="130000"/>
              </a:lnSpc>
            </a:pPr>
            <a:r>
              <a:rPr lang="en-US" sz="2400">
                <a:cs typeface="Arial" charset="0"/>
              </a:rPr>
              <a:t>168 ºC: svag farve, ingen smagsændring</a:t>
            </a:r>
          </a:p>
          <a:p>
            <a:pPr>
              <a:lnSpc>
                <a:spcPct val="130000"/>
              </a:lnSpc>
            </a:pPr>
            <a:r>
              <a:rPr lang="en-US" sz="2400">
                <a:cs typeface="Arial" charset="0"/>
              </a:rPr>
              <a:t>180 ºC: gylden brun, meget smag</a:t>
            </a:r>
          </a:p>
          <a:p>
            <a:pPr>
              <a:lnSpc>
                <a:spcPct val="130000"/>
              </a:lnSpc>
            </a:pPr>
            <a:r>
              <a:rPr lang="en-US" sz="2400">
                <a:cs typeface="Arial" charset="0"/>
              </a:rPr>
              <a:t>180-188 ºC: gylden/mørk brun, meget smag</a:t>
            </a:r>
          </a:p>
          <a:p>
            <a:pPr>
              <a:lnSpc>
                <a:spcPct val="130000"/>
              </a:lnSpc>
            </a:pPr>
            <a:r>
              <a:rPr lang="en-US" sz="2400">
                <a:cs typeface="Arial" charset="0"/>
              </a:rPr>
              <a:t>188-204 ºC: meget mørk farve, brændt lugt, bruges til farvning, ingen sødme smag</a:t>
            </a:r>
          </a:p>
          <a:p>
            <a:pPr>
              <a:lnSpc>
                <a:spcPct val="130000"/>
              </a:lnSpc>
            </a:pPr>
            <a:r>
              <a:rPr lang="en-US" sz="2400">
                <a:cs typeface="Arial" charset="0"/>
              </a:rPr>
              <a:t>210 ºC: “monkeys blood”, sukkeret nedbrydes, meget brændt smag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596188" y="1484313"/>
            <a:ext cx="1223962" cy="4608512"/>
            <a:chOff x="340" y="1071"/>
            <a:chExt cx="1024" cy="3113"/>
          </a:xfrm>
        </p:grpSpPr>
        <p:pic>
          <p:nvPicPr>
            <p:cNvPr id="13319" name="Picture 7" descr="caramel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1071"/>
              <a:ext cx="1024" cy="768"/>
            </a:xfrm>
            <a:prstGeom prst="rect">
              <a:avLst/>
            </a:prstGeom>
            <a:noFill/>
          </p:spPr>
        </p:pic>
        <p:pic>
          <p:nvPicPr>
            <p:cNvPr id="13320" name="Picture 8" descr="caramel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" y="1434"/>
              <a:ext cx="1024" cy="768"/>
            </a:xfrm>
            <a:prstGeom prst="rect">
              <a:avLst/>
            </a:prstGeom>
            <a:noFill/>
          </p:spPr>
        </p:pic>
        <p:pic>
          <p:nvPicPr>
            <p:cNvPr id="13321" name="Picture 9" descr="caramel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" y="1842"/>
              <a:ext cx="1024" cy="768"/>
            </a:xfrm>
            <a:prstGeom prst="rect">
              <a:avLst/>
            </a:prstGeom>
            <a:noFill/>
          </p:spPr>
        </p:pic>
        <p:pic>
          <p:nvPicPr>
            <p:cNvPr id="13322" name="Picture 10" descr="caramel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" y="2296"/>
              <a:ext cx="1024" cy="768"/>
            </a:xfrm>
            <a:prstGeom prst="rect">
              <a:avLst/>
            </a:prstGeom>
            <a:noFill/>
          </p:spPr>
        </p:pic>
        <p:pic>
          <p:nvPicPr>
            <p:cNvPr id="13323" name="Picture 11" descr="caramel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0" y="2750"/>
              <a:ext cx="1024" cy="768"/>
            </a:xfrm>
            <a:prstGeom prst="rect">
              <a:avLst/>
            </a:prstGeom>
            <a:noFill/>
          </p:spPr>
        </p:pic>
        <p:pic>
          <p:nvPicPr>
            <p:cNvPr id="13318" name="Picture 6" descr="caramel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0" y="3158"/>
              <a:ext cx="1024" cy="768"/>
            </a:xfrm>
            <a:prstGeom prst="rect">
              <a:avLst/>
            </a:prstGeom>
            <a:noFill/>
          </p:spPr>
        </p:pic>
        <p:pic>
          <p:nvPicPr>
            <p:cNvPr id="13324" name="Picture 12" descr="caramel8"/>
            <p:cNvPicPr>
              <a:picLocks noChangeAspect="1" noChangeArrowheads="1"/>
            </p:cNvPicPr>
            <p:nvPr/>
          </p:nvPicPr>
          <p:blipFill>
            <a:blip r:embed="rId9" cstate="print"/>
            <a:srcRect t="23631"/>
            <a:stretch>
              <a:fillRect/>
            </a:stretch>
          </p:blipFill>
          <p:spPr bwMode="auto">
            <a:xfrm>
              <a:off x="340" y="3612"/>
              <a:ext cx="998" cy="5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5400" b="1" dirty="0"/>
              <a:t>Kul</a:t>
            </a:r>
            <a:r>
              <a:rPr lang="da-DK" sz="5400" b="1" dirty="0">
                <a:solidFill>
                  <a:srgbClr val="0070C0"/>
                </a:solidFill>
              </a:rPr>
              <a:t>hydrater</a:t>
            </a:r>
          </a:p>
        </p:txBody>
      </p:sp>
      <p:sp>
        <p:nvSpPr>
          <p:cNvPr id="18434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a-DK" sz="2800" dirty="0"/>
              <a:t>I dagligdagen taler man om kulhydrater – men kemisk set er der tale om </a:t>
            </a:r>
            <a:r>
              <a:rPr lang="da-DK" sz="2800" dirty="0" err="1"/>
              <a:t>carbohydrater</a:t>
            </a:r>
            <a:endParaRPr lang="da-DK" sz="2800" dirty="0"/>
          </a:p>
          <a:p>
            <a:pPr>
              <a:lnSpc>
                <a:spcPct val="80000"/>
              </a:lnSpc>
            </a:pPr>
            <a:endParaRPr lang="da-DK" sz="2800" dirty="0"/>
          </a:p>
          <a:p>
            <a:pPr>
              <a:lnSpc>
                <a:spcPct val="80000"/>
              </a:lnSpc>
            </a:pPr>
            <a:r>
              <a:rPr lang="da-DK" sz="2800" dirty="0" err="1"/>
              <a:t>Carbohydrater</a:t>
            </a:r>
            <a:r>
              <a:rPr lang="da-DK" sz="2800" dirty="0"/>
              <a:t> består af</a:t>
            </a:r>
          </a:p>
          <a:p>
            <a:pPr lvl="1">
              <a:lnSpc>
                <a:spcPct val="80000"/>
              </a:lnSpc>
            </a:pPr>
            <a:r>
              <a:rPr lang="da-DK" dirty="0" err="1"/>
              <a:t>Carbon</a:t>
            </a:r>
            <a:endParaRPr lang="da-DK" dirty="0"/>
          </a:p>
          <a:p>
            <a:pPr lvl="1">
              <a:lnSpc>
                <a:spcPct val="80000"/>
              </a:lnSpc>
            </a:pPr>
            <a:r>
              <a:rPr lang="da-DK" dirty="0"/>
              <a:t>Hydrogen </a:t>
            </a:r>
          </a:p>
          <a:p>
            <a:pPr lvl="1">
              <a:lnSpc>
                <a:spcPct val="80000"/>
              </a:lnSpc>
            </a:pPr>
            <a:r>
              <a:rPr lang="da-DK" dirty="0"/>
              <a:t>Oxygen</a:t>
            </a:r>
          </a:p>
          <a:p>
            <a:pPr>
              <a:lnSpc>
                <a:spcPct val="80000"/>
              </a:lnSpc>
            </a:pPr>
            <a:endParaRPr lang="da-DK" sz="2800" dirty="0"/>
          </a:p>
          <a:p>
            <a:pPr>
              <a:lnSpc>
                <a:spcPct val="80000"/>
              </a:lnSpc>
            </a:pPr>
            <a:r>
              <a:rPr lang="da-DK" sz="2800" dirty="0"/>
              <a:t>Betegnelsen </a:t>
            </a:r>
            <a:r>
              <a:rPr lang="da-DK" sz="2800" dirty="0" err="1"/>
              <a:t>carbohydrat</a:t>
            </a:r>
            <a:r>
              <a:rPr lang="da-DK" sz="2800" dirty="0"/>
              <a:t> hentyder til, at stofferne indeholder H og O i samme forhold som H</a:t>
            </a:r>
            <a:r>
              <a:rPr lang="da-DK" sz="2800" baseline="-25000" dirty="0"/>
              <a:t>2</a:t>
            </a:r>
            <a:r>
              <a:rPr lang="da-DK" sz="2800" dirty="0"/>
              <a:t>O, dvs. 2:1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sz="7300" b="1" dirty="0"/>
              <a:t>Monosakkarider:</a:t>
            </a:r>
            <a:br>
              <a:rPr lang="da-DK" sz="7300" b="1" dirty="0"/>
            </a:br>
            <a:br>
              <a:rPr lang="da-DK" sz="7300" b="1" dirty="0"/>
            </a:br>
            <a:r>
              <a:rPr lang="da-DK" sz="8800" dirty="0" err="1"/>
              <a:t>C</a:t>
            </a:r>
            <a:r>
              <a:rPr lang="da-DK" b="1" dirty="0" err="1">
                <a:solidFill>
                  <a:srgbClr val="FF0000"/>
                </a:solidFill>
              </a:rPr>
              <a:t>n</a:t>
            </a:r>
            <a:r>
              <a:rPr lang="da-DK" sz="8800" dirty="0"/>
              <a:t>(H</a:t>
            </a:r>
            <a:r>
              <a:rPr lang="da-DK" sz="3600" b="1" dirty="0"/>
              <a:t>2</a:t>
            </a:r>
            <a:r>
              <a:rPr lang="da-DK" sz="8800" dirty="0"/>
              <a:t>O)</a:t>
            </a:r>
            <a:r>
              <a:rPr lang="da-DK" b="1" dirty="0">
                <a:solidFill>
                  <a:srgbClr val="FF0000"/>
                </a:solidFill>
              </a:rPr>
              <a:t>n</a:t>
            </a:r>
            <a:endParaRPr lang="da-DK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3742184" cy="1470025"/>
          </a:xfrm>
        </p:spPr>
        <p:txBody>
          <a:bodyPr/>
          <a:lstStyle/>
          <a:p>
            <a:r>
              <a:rPr lang="da-DK" dirty="0" err="1"/>
              <a:t>C</a:t>
            </a:r>
            <a:r>
              <a:rPr lang="da-DK" b="1" dirty="0" err="1">
                <a:solidFill>
                  <a:srgbClr val="FF0000"/>
                </a:solidFill>
              </a:rPr>
              <a:t>n</a:t>
            </a:r>
            <a:r>
              <a:rPr lang="da-DK" dirty="0"/>
              <a:t>(H</a:t>
            </a:r>
            <a:r>
              <a:rPr lang="da-DK" sz="1400" b="1" dirty="0"/>
              <a:t>2</a:t>
            </a:r>
            <a:r>
              <a:rPr lang="da-DK" dirty="0"/>
              <a:t>O)</a:t>
            </a:r>
            <a:r>
              <a:rPr lang="da-DK" b="1" dirty="0">
                <a:solidFill>
                  <a:srgbClr val="FF0000"/>
                </a:solidFill>
              </a:rPr>
              <a:t>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347864" y="1916832"/>
            <a:ext cx="5184576" cy="3721968"/>
          </a:xfrm>
        </p:spPr>
        <p:txBody>
          <a:bodyPr>
            <a:normAutofit/>
          </a:bodyPr>
          <a:lstStyle/>
          <a:p>
            <a:pPr algn="l"/>
            <a:r>
              <a:rPr lang="da-DK" sz="4800" b="1" dirty="0">
                <a:solidFill>
                  <a:schemeClr val="tx1"/>
                </a:solidFill>
              </a:rPr>
              <a:t>n= 3      </a:t>
            </a:r>
            <a:r>
              <a:rPr lang="da-DK" sz="4800" b="1" dirty="0" err="1">
                <a:solidFill>
                  <a:schemeClr val="tx1"/>
                </a:solidFill>
              </a:rPr>
              <a:t>trioser</a:t>
            </a:r>
            <a:endParaRPr lang="da-DK" sz="4800" b="1" dirty="0">
              <a:solidFill>
                <a:schemeClr val="tx1"/>
              </a:solidFill>
            </a:endParaRPr>
          </a:p>
          <a:p>
            <a:pPr algn="l"/>
            <a:r>
              <a:rPr lang="da-DK" sz="4800" b="1" dirty="0">
                <a:solidFill>
                  <a:schemeClr val="tx1"/>
                </a:solidFill>
              </a:rPr>
              <a:t>n=4       </a:t>
            </a:r>
            <a:r>
              <a:rPr lang="da-DK" sz="4800" b="1" dirty="0" err="1">
                <a:solidFill>
                  <a:schemeClr val="tx1"/>
                </a:solidFill>
              </a:rPr>
              <a:t>tetroser</a:t>
            </a:r>
            <a:endParaRPr lang="da-DK" sz="4800" b="1" dirty="0">
              <a:solidFill>
                <a:schemeClr val="tx1"/>
              </a:solidFill>
            </a:endParaRPr>
          </a:p>
          <a:p>
            <a:pPr algn="l"/>
            <a:r>
              <a:rPr lang="da-DK" sz="4800" b="1" dirty="0">
                <a:solidFill>
                  <a:schemeClr val="tx1"/>
                </a:solidFill>
              </a:rPr>
              <a:t>n=5       </a:t>
            </a:r>
            <a:r>
              <a:rPr lang="da-DK" sz="4800" b="1" dirty="0" err="1">
                <a:solidFill>
                  <a:schemeClr val="tx1"/>
                </a:solidFill>
              </a:rPr>
              <a:t>pentoser</a:t>
            </a:r>
            <a:endParaRPr lang="da-DK" sz="4800" b="1" dirty="0">
              <a:solidFill>
                <a:schemeClr val="tx1"/>
              </a:solidFill>
            </a:endParaRPr>
          </a:p>
          <a:p>
            <a:pPr algn="l"/>
            <a:r>
              <a:rPr lang="da-DK" sz="4800" b="1" dirty="0">
                <a:solidFill>
                  <a:schemeClr val="tx1"/>
                </a:solidFill>
              </a:rPr>
              <a:t>n=6       </a:t>
            </a:r>
            <a:r>
              <a:rPr lang="da-DK" sz="4800" b="1" dirty="0" err="1">
                <a:solidFill>
                  <a:schemeClr val="tx1"/>
                </a:solidFill>
              </a:rPr>
              <a:t>hexoser</a:t>
            </a:r>
            <a:endParaRPr lang="da-DK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Skriv dem op…</a:t>
            </a:r>
          </a:p>
        </p:txBody>
      </p:sp>
      <p:sp>
        <p:nvSpPr>
          <p:cNvPr id="4" name="Und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da-DK" sz="4800" b="1" dirty="0">
                <a:solidFill>
                  <a:schemeClr val="tx1"/>
                </a:solidFill>
              </a:rPr>
              <a:t>n= 3</a:t>
            </a:r>
          </a:p>
          <a:p>
            <a:pPr algn="l">
              <a:buNone/>
            </a:pPr>
            <a:r>
              <a:rPr lang="da-DK" sz="4800" b="1" dirty="0">
                <a:solidFill>
                  <a:schemeClr val="tx1"/>
                </a:solidFill>
              </a:rPr>
              <a:t>n= 4       </a:t>
            </a:r>
          </a:p>
          <a:p>
            <a:pPr algn="l">
              <a:buNone/>
            </a:pPr>
            <a:r>
              <a:rPr lang="da-DK" sz="4800" b="1" dirty="0">
                <a:solidFill>
                  <a:schemeClr val="tx1"/>
                </a:solidFill>
              </a:rPr>
              <a:t>n= 5       </a:t>
            </a:r>
          </a:p>
          <a:p>
            <a:pPr algn="l">
              <a:buNone/>
            </a:pPr>
            <a:r>
              <a:rPr lang="da-DK" sz="4800" b="1" dirty="0">
                <a:solidFill>
                  <a:schemeClr val="tx1"/>
                </a:solidFill>
              </a:rPr>
              <a:t>n= 6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Skriv dem op…</a:t>
            </a:r>
          </a:p>
        </p:txBody>
      </p:sp>
      <p:sp>
        <p:nvSpPr>
          <p:cNvPr id="4" name="Und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da-DK" sz="4800" b="1" dirty="0">
                <a:solidFill>
                  <a:schemeClr val="tx1"/>
                </a:solidFill>
              </a:rPr>
              <a:t>n= 3       C</a:t>
            </a:r>
            <a:r>
              <a:rPr lang="da-DK" sz="2800" b="1" dirty="0">
                <a:solidFill>
                  <a:srgbClr val="FF0000"/>
                </a:solidFill>
              </a:rPr>
              <a:t>?</a:t>
            </a:r>
            <a:r>
              <a:rPr lang="da-DK" sz="4800" b="1" dirty="0">
                <a:solidFill>
                  <a:schemeClr val="tx1"/>
                </a:solidFill>
              </a:rPr>
              <a:t>(H</a:t>
            </a:r>
            <a:r>
              <a:rPr lang="da-DK" sz="2400" b="1" dirty="0">
                <a:solidFill>
                  <a:schemeClr val="tx1"/>
                </a:solidFill>
              </a:rPr>
              <a:t>2</a:t>
            </a:r>
            <a:r>
              <a:rPr lang="da-DK" sz="4800" b="1" dirty="0">
                <a:solidFill>
                  <a:schemeClr val="tx1"/>
                </a:solidFill>
              </a:rPr>
              <a:t>O)</a:t>
            </a:r>
            <a:r>
              <a:rPr lang="da-DK" sz="2800" b="1" dirty="0">
                <a:solidFill>
                  <a:srgbClr val="FF0000"/>
                </a:solidFill>
              </a:rPr>
              <a:t>?</a:t>
            </a:r>
            <a:r>
              <a:rPr lang="da-DK" sz="4800" b="1" dirty="0">
                <a:solidFill>
                  <a:schemeClr val="tx1"/>
                </a:solidFill>
              </a:rPr>
              <a:t>   =</a:t>
            </a:r>
          </a:p>
          <a:p>
            <a:pPr algn="l"/>
            <a:r>
              <a:rPr lang="da-DK" sz="4800" b="1" dirty="0">
                <a:solidFill>
                  <a:schemeClr val="tx1"/>
                </a:solidFill>
              </a:rPr>
              <a:t>n=4       </a:t>
            </a:r>
          </a:p>
          <a:p>
            <a:pPr algn="l"/>
            <a:r>
              <a:rPr lang="da-DK" sz="4800" b="1" dirty="0">
                <a:solidFill>
                  <a:schemeClr val="tx1"/>
                </a:solidFill>
              </a:rPr>
              <a:t>n=5       </a:t>
            </a:r>
          </a:p>
          <a:p>
            <a:pPr algn="l"/>
            <a:r>
              <a:rPr lang="da-DK" sz="4800" b="1" dirty="0">
                <a:solidFill>
                  <a:schemeClr val="tx1"/>
                </a:solidFill>
              </a:rPr>
              <a:t>n=6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Skriv dem op…</a:t>
            </a:r>
          </a:p>
        </p:txBody>
      </p:sp>
      <p:sp>
        <p:nvSpPr>
          <p:cNvPr id="4" name="Und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da-DK" sz="4800" b="1" dirty="0">
                <a:solidFill>
                  <a:schemeClr val="tx1"/>
                </a:solidFill>
              </a:rPr>
              <a:t>n= 3       C</a:t>
            </a:r>
            <a:r>
              <a:rPr lang="da-DK" sz="2400" b="1" dirty="0">
                <a:solidFill>
                  <a:schemeClr val="tx1"/>
                </a:solidFill>
              </a:rPr>
              <a:t>3</a:t>
            </a:r>
            <a:r>
              <a:rPr lang="da-DK" sz="4800" b="1" dirty="0">
                <a:solidFill>
                  <a:schemeClr val="tx1"/>
                </a:solidFill>
              </a:rPr>
              <a:t>(H</a:t>
            </a:r>
            <a:r>
              <a:rPr lang="da-DK" sz="2400" b="1" dirty="0">
                <a:solidFill>
                  <a:schemeClr val="tx1"/>
                </a:solidFill>
              </a:rPr>
              <a:t>2</a:t>
            </a:r>
            <a:r>
              <a:rPr lang="da-DK" sz="4800" b="1" dirty="0">
                <a:solidFill>
                  <a:schemeClr val="tx1"/>
                </a:solidFill>
              </a:rPr>
              <a:t>O)</a:t>
            </a:r>
            <a:r>
              <a:rPr lang="da-DK" sz="2400" b="1" dirty="0">
                <a:solidFill>
                  <a:schemeClr val="tx1"/>
                </a:solidFill>
              </a:rPr>
              <a:t>3</a:t>
            </a:r>
            <a:r>
              <a:rPr lang="da-DK" sz="4800" b="1" dirty="0">
                <a:solidFill>
                  <a:schemeClr val="tx1"/>
                </a:solidFill>
              </a:rPr>
              <a:t>   =</a:t>
            </a:r>
          </a:p>
          <a:p>
            <a:pPr algn="l"/>
            <a:r>
              <a:rPr lang="da-DK" sz="4800" b="1" dirty="0">
                <a:solidFill>
                  <a:schemeClr val="tx1"/>
                </a:solidFill>
              </a:rPr>
              <a:t>n=4       </a:t>
            </a:r>
          </a:p>
          <a:p>
            <a:pPr algn="l"/>
            <a:r>
              <a:rPr lang="da-DK" sz="4800" b="1" dirty="0">
                <a:solidFill>
                  <a:schemeClr val="tx1"/>
                </a:solidFill>
              </a:rPr>
              <a:t>n=5       </a:t>
            </a:r>
          </a:p>
          <a:p>
            <a:pPr algn="l"/>
            <a:r>
              <a:rPr lang="da-DK" sz="4800" b="1" dirty="0">
                <a:solidFill>
                  <a:schemeClr val="tx1"/>
                </a:solidFill>
              </a:rPr>
              <a:t>n=6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Skriv dem op…</a:t>
            </a:r>
          </a:p>
        </p:txBody>
      </p:sp>
      <p:sp>
        <p:nvSpPr>
          <p:cNvPr id="4" name="Und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da-DK" sz="4800" b="1" dirty="0">
                <a:solidFill>
                  <a:schemeClr val="tx1"/>
                </a:solidFill>
              </a:rPr>
              <a:t>n= 3       C</a:t>
            </a:r>
            <a:r>
              <a:rPr lang="da-DK" sz="2400" b="1" dirty="0">
                <a:solidFill>
                  <a:schemeClr val="tx1"/>
                </a:solidFill>
              </a:rPr>
              <a:t>3</a:t>
            </a:r>
            <a:r>
              <a:rPr lang="da-DK" sz="4800" b="1" dirty="0">
                <a:solidFill>
                  <a:schemeClr val="tx1"/>
                </a:solidFill>
              </a:rPr>
              <a:t>(H</a:t>
            </a:r>
            <a:r>
              <a:rPr lang="da-DK" sz="2400" b="1" dirty="0">
                <a:solidFill>
                  <a:schemeClr val="tx1"/>
                </a:solidFill>
              </a:rPr>
              <a:t>2</a:t>
            </a:r>
            <a:r>
              <a:rPr lang="da-DK" sz="4800" b="1" dirty="0">
                <a:solidFill>
                  <a:schemeClr val="tx1"/>
                </a:solidFill>
              </a:rPr>
              <a:t>O)</a:t>
            </a:r>
            <a:r>
              <a:rPr lang="da-DK" sz="2400" b="1" dirty="0">
                <a:solidFill>
                  <a:schemeClr val="tx1"/>
                </a:solidFill>
              </a:rPr>
              <a:t>3</a:t>
            </a:r>
            <a:r>
              <a:rPr lang="da-DK" sz="4800" b="1" dirty="0">
                <a:solidFill>
                  <a:schemeClr val="tx1"/>
                </a:solidFill>
              </a:rPr>
              <a:t>   =    C</a:t>
            </a:r>
            <a:r>
              <a:rPr lang="da-DK" sz="2400" b="1" dirty="0">
                <a:solidFill>
                  <a:schemeClr val="tx1"/>
                </a:solidFill>
              </a:rPr>
              <a:t>3</a:t>
            </a:r>
            <a:r>
              <a:rPr lang="da-DK" sz="4800" b="1" dirty="0">
                <a:solidFill>
                  <a:schemeClr val="tx1"/>
                </a:solidFill>
              </a:rPr>
              <a:t>H</a:t>
            </a:r>
            <a:r>
              <a:rPr lang="da-DK" sz="2400" b="1" dirty="0">
                <a:solidFill>
                  <a:schemeClr val="tx1"/>
                </a:solidFill>
              </a:rPr>
              <a:t>6</a:t>
            </a:r>
            <a:r>
              <a:rPr lang="da-DK" sz="4800" b="1" dirty="0">
                <a:solidFill>
                  <a:schemeClr val="tx1"/>
                </a:solidFill>
              </a:rPr>
              <a:t>O</a:t>
            </a:r>
            <a:r>
              <a:rPr lang="da-DK" sz="2400" b="1" dirty="0">
                <a:solidFill>
                  <a:schemeClr val="tx1"/>
                </a:solidFill>
              </a:rPr>
              <a:t>3</a:t>
            </a:r>
            <a:endParaRPr lang="da-DK" sz="4800" b="1" dirty="0">
              <a:solidFill>
                <a:schemeClr val="tx1"/>
              </a:solidFill>
            </a:endParaRPr>
          </a:p>
          <a:p>
            <a:pPr algn="l"/>
            <a:r>
              <a:rPr lang="da-DK" sz="4800" b="1" dirty="0">
                <a:solidFill>
                  <a:schemeClr val="tx1"/>
                </a:solidFill>
              </a:rPr>
              <a:t>n=4       </a:t>
            </a:r>
          </a:p>
          <a:p>
            <a:pPr algn="l"/>
            <a:r>
              <a:rPr lang="da-DK" sz="4800" b="1" dirty="0">
                <a:solidFill>
                  <a:schemeClr val="tx1"/>
                </a:solidFill>
              </a:rPr>
              <a:t>n=5       </a:t>
            </a:r>
          </a:p>
          <a:p>
            <a:pPr algn="l"/>
            <a:r>
              <a:rPr lang="da-DK" sz="4800" b="1" dirty="0">
                <a:solidFill>
                  <a:schemeClr val="tx1"/>
                </a:solidFill>
              </a:rPr>
              <a:t>n=6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Monosaccharider</a:t>
            </a:r>
          </a:p>
        </p:txBody>
      </p:sp>
      <p:pic>
        <p:nvPicPr>
          <p:cNvPr id="21510" name="Picture 6" descr="sukker oversig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281113"/>
            <a:ext cx="6527800" cy="5172075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511</Words>
  <Application>Microsoft Office PowerPoint</Application>
  <PresentationFormat>Skærmshow (4:3)</PresentationFormat>
  <Paragraphs>142</Paragraphs>
  <Slides>17</Slides>
  <Notes>7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2</vt:i4>
      </vt:variant>
      <vt:variant>
        <vt:lpstr>Slidetitler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Constantia</vt:lpstr>
      <vt:lpstr>Kontortema</vt:lpstr>
      <vt:lpstr>Microsoft Word Picture</vt:lpstr>
      <vt:lpstr>Picture</vt:lpstr>
      <vt:lpstr> Kulhydrater </vt:lpstr>
      <vt:lpstr>Kulhydrater</vt:lpstr>
      <vt:lpstr>Monosakkarider:  Cn(H2O)n</vt:lpstr>
      <vt:lpstr>Cn(H2O)n</vt:lpstr>
      <vt:lpstr>Skriv dem op…</vt:lpstr>
      <vt:lpstr>Skriv dem op…</vt:lpstr>
      <vt:lpstr>Skriv dem op…</vt:lpstr>
      <vt:lpstr>Skriv dem op…</vt:lpstr>
      <vt:lpstr>Monosaccharider</vt:lpstr>
      <vt:lpstr>Monosaccharider</vt:lpstr>
      <vt:lpstr>Vigtigste carbohydrater</vt:lpstr>
      <vt:lpstr>Disaccharider</vt:lpstr>
      <vt:lpstr>Polysaccharider</vt:lpstr>
      <vt:lpstr>Carbohydrater - sukker</vt:lpstr>
      <vt:lpstr>Disaccharider</vt:lpstr>
      <vt:lpstr>Karamellisering</vt:lpstr>
      <vt:lpstr>Karamellisering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Kulhydrater</dc:title>
  <dc:creator>Carsten Nordentoft</dc:creator>
  <cp:lastModifiedBy>Jørn Clausen</cp:lastModifiedBy>
  <cp:revision>5</cp:revision>
  <dcterms:created xsi:type="dcterms:W3CDTF">2012-03-26T19:48:24Z</dcterms:created>
  <dcterms:modified xsi:type="dcterms:W3CDTF">2021-05-26T06:07:19Z</dcterms:modified>
</cp:coreProperties>
</file>