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9"/>
  </p:notesMasterIdLst>
  <p:sldIdLst>
    <p:sldId id="256" r:id="rId2"/>
    <p:sldId id="257" r:id="rId3"/>
    <p:sldId id="261" r:id="rId4"/>
    <p:sldId id="266" r:id="rId5"/>
    <p:sldId id="267" r:id="rId6"/>
    <p:sldId id="268" r:id="rId7"/>
    <p:sldId id="262" r:id="rId8"/>
    <p:sldId id="273" r:id="rId9"/>
    <p:sldId id="259" r:id="rId10"/>
    <p:sldId id="274" r:id="rId11"/>
    <p:sldId id="258" r:id="rId12"/>
    <p:sldId id="269" r:id="rId13"/>
    <p:sldId id="270" r:id="rId14"/>
    <p:sldId id="271" r:id="rId15"/>
    <p:sldId id="272" r:id="rId16"/>
    <p:sldId id="260" r:id="rId17"/>
    <p:sldId id="263"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336" autoAdjust="0"/>
  </p:normalViewPr>
  <p:slideViewPr>
    <p:cSldViewPr snapToGrid="0">
      <p:cViewPr varScale="1">
        <p:scale>
          <a:sx n="56" d="100"/>
          <a:sy n="56" d="100"/>
        </p:scale>
        <p:origin x="10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44119-0CBE-4A17-9A44-33DC49498E5F}" type="datetimeFigureOut">
              <a:rPr lang="da-DK" smtClean="0"/>
              <a:t>05-02-2024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62C65D-852B-4724-8E62-AED91E218268}" type="slidenum">
              <a:rPr lang="da-DK" smtClean="0"/>
              <a:t>‹nr.›</a:t>
            </a:fld>
            <a:endParaRPr lang="da-DK"/>
          </a:p>
        </p:txBody>
      </p:sp>
    </p:spTree>
    <p:extLst>
      <p:ext uri="{BB962C8B-B14F-4D97-AF65-F5344CB8AC3E}">
        <p14:creationId xmlns:p14="http://schemas.microsoft.com/office/powerpoint/2010/main" val="108393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youtube.com/watch?v=at0noHjzB00"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Allegori = et symbol på noget andet. </a:t>
            </a:r>
          </a:p>
        </p:txBody>
      </p:sp>
      <p:sp>
        <p:nvSpPr>
          <p:cNvPr id="4" name="Pladsholder til slidenummer 3"/>
          <p:cNvSpPr>
            <a:spLocks noGrp="1"/>
          </p:cNvSpPr>
          <p:nvPr>
            <p:ph type="sldNum" sz="quarter" idx="5"/>
          </p:nvPr>
        </p:nvSpPr>
        <p:spPr/>
        <p:txBody>
          <a:bodyPr/>
          <a:lstStyle/>
          <a:p>
            <a:fld id="{DE62C65D-852B-4724-8E62-AED91E218268}" type="slidenum">
              <a:rPr lang="da-DK" smtClean="0"/>
              <a:t>4</a:t>
            </a:fld>
            <a:endParaRPr lang="da-DK"/>
          </a:p>
        </p:txBody>
      </p:sp>
    </p:spTree>
    <p:extLst>
      <p:ext uri="{BB962C8B-B14F-4D97-AF65-F5344CB8AC3E}">
        <p14:creationId xmlns:p14="http://schemas.microsoft.com/office/powerpoint/2010/main" val="646398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14</a:t>
            </a:fld>
            <a:endParaRPr lang="da-DK"/>
          </a:p>
        </p:txBody>
      </p:sp>
    </p:spTree>
    <p:extLst>
      <p:ext uri="{BB962C8B-B14F-4D97-AF65-F5344CB8AC3E}">
        <p14:creationId xmlns:p14="http://schemas.microsoft.com/office/powerpoint/2010/main" val="3187480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 Instruktøren er synlig og deltager aktivt i handlingen. Han er ofte den, der får handlingen til at udvikle sig – han er en </a:t>
            </a:r>
            <a:r>
              <a:rPr lang="da-DK" i="1" dirty="0"/>
              <a:t>fluen i suppen</a:t>
            </a:r>
            <a:r>
              <a:rPr lang="da-DK" i="0" dirty="0"/>
              <a:t>-fortæller.</a:t>
            </a:r>
          </a:p>
          <a:p>
            <a:r>
              <a:rPr lang="da-DK" dirty="0"/>
              <a:t>- Han udforsker et bestemt emne, sag eller miljø – tit med sig selv som hovedperson.</a:t>
            </a:r>
          </a:p>
          <a:p>
            <a:r>
              <a:rPr lang="da-DK" dirty="0"/>
              <a:t>- Instruktøren kan optræde som en slags detektiv.</a:t>
            </a:r>
          </a:p>
          <a:p>
            <a:r>
              <a:rPr lang="da-DK" dirty="0"/>
              <a:t>- Gør brug af iscenesættelse og mange forskellige filmiske virkemidler til at skabe spænding. </a:t>
            </a:r>
          </a:p>
        </p:txBody>
      </p:sp>
      <p:sp>
        <p:nvSpPr>
          <p:cNvPr id="4" name="Pladsholder til slidenummer 3"/>
          <p:cNvSpPr>
            <a:spLocks noGrp="1"/>
          </p:cNvSpPr>
          <p:nvPr>
            <p:ph type="sldNum" sz="quarter" idx="5"/>
          </p:nvPr>
        </p:nvSpPr>
        <p:spPr/>
        <p:txBody>
          <a:bodyPr/>
          <a:lstStyle/>
          <a:p>
            <a:fld id="{DE62C65D-852B-4724-8E62-AED91E218268}" type="slidenum">
              <a:rPr lang="da-DK" smtClean="0"/>
              <a:t>15</a:t>
            </a:fld>
            <a:endParaRPr lang="da-DK"/>
          </a:p>
        </p:txBody>
      </p:sp>
    </p:spTree>
    <p:extLst>
      <p:ext uri="{BB962C8B-B14F-4D97-AF65-F5344CB8AC3E}">
        <p14:creationId xmlns:p14="http://schemas.microsoft.com/office/powerpoint/2010/main" val="2865491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En undtagelse ift. at man agerer anderledes foran kameraet: </a:t>
            </a:r>
            <a:r>
              <a:rPr lang="da-DK" dirty="0">
                <a:hlinkClick r:id="rId3"/>
              </a:rPr>
              <a:t>Bertel Haarder går amok (youtube.com)</a:t>
            </a:r>
            <a:endParaRPr lang="da-DK" dirty="0"/>
          </a:p>
          <a:p>
            <a:endParaRPr lang="da-DK" dirty="0"/>
          </a:p>
          <a:p>
            <a:r>
              <a:rPr lang="da-DK" dirty="0"/>
              <a:t>Hvad er formålet/præmissen for dokumentarens vinkling, er det at finde en skurk eller give et nuanceret billede af en sag?</a:t>
            </a:r>
          </a:p>
        </p:txBody>
      </p:sp>
      <p:sp>
        <p:nvSpPr>
          <p:cNvPr id="4" name="Pladsholder til slidenummer 3"/>
          <p:cNvSpPr>
            <a:spLocks noGrp="1"/>
          </p:cNvSpPr>
          <p:nvPr>
            <p:ph type="sldNum" sz="quarter" idx="5"/>
          </p:nvPr>
        </p:nvSpPr>
        <p:spPr/>
        <p:txBody>
          <a:bodyPr/>
          <a:lstStyle/>
          <a:p>
            <a:fld id="{DE62C65D-852B-4724-8E62-AED91E218268}" type="slidenum">
              <a:rPr lang="da-DK" smtClean="0"/>
              <a:t>5</a:t>
            </a:fld>
            <a:endParaRPr lang="da-DK"/>
          </a:p>
        </p:txBody>
      </p:sp>
    </p:spTree>
    <p:extLst>
      <p:ext uri="{BB962C8B-B14F-4D97-AF65-F5344CB8AC3E}">
        <p14:creationId xmlns:p14="http://schemas.microsoft.com/office/powerpoint/2010/main" val="3705547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7</a:t>
            </a:fld>
            <a:endParaRPr lang="da-DK"/>
          </a:p>
        </p:txBody>
      </p:sp>
    </p:spTree>
    <p:extLst>
      <p:ext uri="{BB962C8B-B14F-4D97-AF65-F5344CB8AC3E}">
        <p14:creationId xmlns:p14="http://schemas.microsoft.com/office/powerpoint/2010/main" val="355464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Metoden nykritik = en nærlæsning af analysepointer, der siger noget om helheden. Derefter kan man altid inddrage metoden socialhistorie, hvis man vil diskutere den i en historiografisk sammenhæng?</a:t>
            </a:r>
          </a:p>
        </p:txBody>
      </p:sp>
      <p:sp>
        <p:nvSpPr>
          <p:cNvPr id="4" name="Pladsholder til slidenummer 3"/>
          <p:cNvSpPr>
            <a:spLocks noGrp="1"/>
          </p:cNvSpPr>
          <p:nvPr>
            <p:ph type="sldNum" sz="quarter" idx="5"/>
          </p:nvPr>
        </p:nvSpPr>
        <p:spPr/>
        <p:txBody>
          <a:bodyPr/>
          <a:lstStyle/>
          <a:p>
            <a:fld id="{DE62C65D-852B-4724-8E62-AED91E218268}" type="slidenum">
              <a:rPr lang="da-DK" smtClean="0"/>
              <a:t>8</a:t>
            </a:fld>
            <a:endParaRPr lang="da-DK"/>
          </a:p>
        </p:txBody>
      </p:sp>
    </p:spTree>
    <p:extLst>
      <p:ext uri="{BB962C8B-B14F-4D97-AF65-F5344CB8AC3E}">
        <p14:creationId xmlns:p14="http://schemas.microsoft.com/office/powerpoint/2010/main" val="614282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9</a:t>
            </a:fld>
            <a:endParaRPr lang="da-DK"/>
          </a:p>
        </p:txBody>
      </p:sp>
    </p:spTree>
    <p:extLst>
      <p:ext uri="{BB962C8B-B14F-4D97-AF65-F5344CB8AC3E}">
        <p14:creationId xmlns:p14="http://schemas.microsoft.com/office/powerpoint/2010/main" val="2677524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Autenticitet = Det, der er sket i virkeligheden og forekommer originalt og ægte. </a:t>
            </a:r>
          </a:p>
        </p:txBody>
      </p:sp>
      <p:sp>
        <p:nvSpPr>
          <p:cNvPr id="4" name="Pladsholder til slidenummer 3"/>
          <p:cNvSpPr>
            <a:spLocks noGrp="1"/>
          </p:cNvSpPr>
          <p:nvPr>
            <p:ph type="sldNum" sz="quarter" idx="5"/>
          </p:nvPr>
        </p:nvSpPr>
        <p:spPr/>
        <p:txBody>
          <a:bodyPr/>
          <a:lstStyle/>
          <a:p>
            <a:fld id="{DE62C65D-852B-4724-8E62-AED91E218268}" type="slidenum">
              <a:rPr lang="da-DK" smtClean="0"/>
              <a:t>10</a:t>
            </a:fld>
            <a:endParaRPr lang="da-DK"/>
          </a:p>
        </p:txBody>
      </p:sp>
    </p:spTree>
    <p:extLst>
      <p:ext uri="{BB962C8B-B14F-4D97-AF65-F5344CB8AC3E}">
        <p14:creationId xmlns:p14="http://schemas.microsoft.com/office/powerpoint/2010/main" val="120438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11</a:t>
            </a:fld>
            <a:endParaRPr lang="da-DK"/>
          </a:p>
        </p:txBody>
      </p:sp>
    </p:spTree>
    <p:extLst>
      <p:ext uri="{BB962C8B-B14F-4D97-AF65-F5344CB8AC3E}">
        <p14:creationId xmlns:p14="http://schemas.microsoft.com/office/powerpoint/2010/main" val="40275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12</a:t>
            </a:fld>
            <a:endParaRPr lang="da-DK"/>
          </a:p>
        </p:txBody>
      </p:sp>
    </p:spTree>
    <p:extLst>
      <p:ext uri="{BB962C8B-B14F-4D97-AF65-F5344CB8AC3E}">
        <p14:creationId xmlns:p14="http://schemas.microsoft.com/office/powerpoint/2010/main" val="3018038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ct val="107000"/>
              </a:lnSpc>
              <a:spcAft>
                <a:spcPts val="800"/>
              </a:spcAft>
            </a:pPr>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13</a:t>
            </a:fld>
            <a:endParaRPr lang="da-DK"/>
          </a:p>
        </p:txBody>
      </p:sp>
    </p:spTree>
    <p:extLst>
      <p:ext uri="{BB962C8B-B14F-4D97-AF65-F5344CB8AC3E}">
        <p14:creationId xmlns:p14="http://schemas.microsoft.com/office/powerpoint/2010/main" val="1846429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2/5/2024</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613969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2/5/2024</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98403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2/5/2024</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416428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2/5/2024</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081005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2/5/2024</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907714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2/5/2024</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73060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2/5/2024</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452873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2/5/2024</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147004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2/5/2024</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427170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2/5/2024</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‹nr.›</a:t>
            </a:fld>
            <a:endParaRPr lang="en-US" dirty="0"/>
          </a:p>
        </p:txBody>
      </p:sp>
    </p:spTree>
    <p:extLst>
      <p:ext uri="{BB962C8B-B14F-4D97-AF65-F5344CB8AC3E}">
        <p14:creationId xmlns:p14="http://schemas.microsoft.com/office/powerpoint/2010/main" val="14577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2/5/2024</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733864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2/5/2024</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‹nr.›</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219145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88" r:id="rId6"/>
    <p:sldLayoutId id="2147483684" r:id="rId7"/>
    <p:sldLayoutId id="2147483685" r:id="rId8"/>
    <p:sldLayoutId id="2147483686" r:id="rId9"/>
    <p:sldLayoutId id="2147483687" r:id="rId10"/>
    <p:sldLayoutId id="2147483689"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6482F060-A4AF-4E0B-B364-7C6BA4A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6220" y="0"/>
            <a:ext cx="464131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2" name="Titel 1">
            <a:extLst>
              <a:ext uri="{FF2B5EF4-FFF2-40B4-BE49-F238E27FC236}">
                <a16:creationId xmlns:a16="http://schemas.microsoft.com/office/drawing/2014/main" id="{D3E7101D-FB7F-62D5-48D1-F00550DAD394}"/>
              </a:ext>
            </a:extLst>
          </p:cNvPr>
          <p:cNvSpPr>
            <a:spLocks noGrp="1"/>
          </p:cNvSpPr>
          <p:nvPr>
            <p:ph type="ctrTitle"/>
          </p:nvPr>
        </p:nvSpPr>
        <p:spPr>
          <a:xfrm>
            <a:off x="622796" y="640080"/>
            <a:ext cx="3521263" cy="2850319"/>
          </a:xfrm>
        </p:spPr>
        <p:txBody>
          <a:bodyPr>
            <a:normAutofit/>
          </a:bodyPr>
          <a:lstStyle/>
          <a:p>
            <a:r>
              <a:rPr lang="da-DK" sz="4200" dirty="0">
                <a:solidFill>
                  <a:srgbClr val="FFFFFF"/>
                </a:solidFill>
              </a:rPr>
              <a:t>Dokumentar</a:t>
            </a:r>
          </a:p>
        </p:txBody>
      </p:sp>
      <p:sp>
        <p:nvSpPr>
          <p:cNvPr id="3" name="Undertitel 2">
            <a:extLst>
              <a:ext uri="{FF2B5EF4-FFF2-40B4-BE49-F238E27FC236}">
                <a16:creationId xmlns:a16="http://schemas.microsoft.com/office/drawing/2014/main" id="{95C982A6-0EF4-A13C-60E4-E56D92AE2900}"/>
              </a:ext>
            </a:extLst>
          </p:cNvPr>
          <p:cNvSpPr>
            <a:spLocks noGrp="1"/>
          </p:cNvSpPr>
          <p:nvPr>
            <p:ph type="subTitle" idx="1"/>
          </p:nvPr>
        </p:nvSpPr>
        <p:spPr>
          <a:xfrm>
            <a:off x="944880" y="3812134"/>
            <a:ext cx="3199180" cy="2349823"/>
          </a:xfrm>
        </p:spPr>
        <p:txBody>
          <a:bodyPr>
            <a:normAutofit/>
          </a:bodyPr>
          <a:lstStyle/>
          <a:p>
            <a:r>
              <a:rPr lang="da-DK" sz="1800">
                <a:solidFill>
                  <a:srgbClr val="FFFFFF"/>
                </a:solidFill>
              </a:rPr>
              <a:t>1z </a:t>
            </a:r>
            <a:r>
              <a:rPr lang="da-DK" sz="1800" dirty="0">
                <a:solidFill>
                  <a:srgbClr val="FFFFFF"/>
                </a:solidFill>
              </a:rPr>
              <a:t>- januar 2024</a:t>
            </a:r>
          </a:p>
        </p:txBody>
      </p:sp>
      <p:cxnSp>
        <p:nvCxnSpPr>
          <p:cNvPr id="103" name="Straight Connector 102">
            <a:extLst>
              <a:ext uri="{FF2B5EF4-FFF2-40B4-BE49-F238E27FC236}">
                <a16:creationId xmlns:a16="http://schemas.microsoft.com/office/drawing/2014/main" id="{B9EB6DAA-2F0C-43D5-A577-15D5D2C4E3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2797" y="3651268"/>
            <a:ext cx="3383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5" name="Picture 3" descr="Film reel and slate">
            <a:extLst>
              <a:ext uri="{FF2B5EF4-FFF2-40B4-BE49-F238E27FC236}">
                <a16:creationId xmlns:a16="http://schemas.microsoft.com/office/drawing/2014/main" id="{2F643205-4BC1-740B-1063-E3D89AA0180B}"/>
              </a:ext>
            </a:extLst>
          </p:cNvPr>
          <p:cNvPicPr>
            <a:picLocks noChangeAspect="1"/>
          </p:cNvPicPr>
          <p:nvPr/>
        </p:nvPicPr>
        <p:blipFill rotWithShape="1">
          <a:blip r:embed="rId2"/>
          <a:srcRect l="3514" r="22933" b="-1"/>
          <a:stretch/>
        </p:blipFill>
        <p:spPr>
          <a:xfrm>
            <a:off x="4635095" y="10"/>
            <a:ext cx="7556889" cy="6857990"/>
          </a:xfrm>
          <a:prstGeom prst="rect">
            <a:avLst/>
          </a:prstGeom>
        </p:spPr>
      </p:pic>
    </p:spTree>
    <p:extLst>
      <p:ext uri="{BB962C8B-B14F-4D97-AF65-F5344CB8AC3E}">
        <p14:creationId xmlns:p14="http://schemas.microsoft.com/office/powerpoint/2010/main" val="183967712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8DA427-0778-2EE7-4364-BC5911EF1DC6}"/>
              </a:ext>
            </a:extLst>
          </p:cNvPr>
          <p:cNvSpPr>
            <a:spLocks noGrp="1"/>
          </p:cNvSpPr>
          <p:nvPr>
            <p:ph type="title"/>
          </p:nvPr>
        </p:nvSpPr>
        <p:spPr/>
        <p:txBody>
          <a:bodyPr/>
          <a:lstStyle/>
          <a:p>
            <a:r>
              <a:rPr lang="da-DK" dirty="0"/>
              <a:t>Autenticitetsmarkører</a:t>
            </a:r>
          </a:p>
        </p:txBody>
      </p:sp>
      <p:sp>
        <p:nvSpPr>
          <p:cNvPr id="3" name="Pladsholder til indhold 2">
            <a:extLst>
              <a:ext uri="{FF2B5EF4-FFF2-40B4-BE49-F238E27FC236}">
                <a16:creationId xmlns:a16="http://schemas.microsoft.com/office/drawing/2014/main" id="{FBC309FA-5240-14A7-0D62-1ADD329AD198}"/>
              </a:ext>
            </a:extLst>
          </p:cNvPr>
          <p:cNvSpPr>
            <a:spLocks noGrp="1"/>
          </p:cNvSpPr>
          <p:nvPr>
            <p:ph idx="1"/>
          </p:nvPr>
        </p:nvSpPr>
        <p:spPr/>
        <p:txBody>
          <a:bodyPr>
            <a:normAutofit fontScale="92500" lnSpcReduction="10000"/>
          </a:bodyPr>
          <a:lstStyle/>
          <a:p>
            <a:r>
              <a:rPr lang="da-DK" b="1" i="0" dirty="0">
                <a:solidFill>
                  <a:srgbClr val="000000"/>
                </a:solidFill>
                <a:effectLst/>
                <a:latin typeface="Roboto" panose="02000000000000000000" pitchFamily="2" charset="0"/>
              </a:rPr>
              <a:t>Autenticitetsmarkører</a:t>
            </a:r>
            <a:r>
              <a:rPr lang="da-DK" b="0" i="0" dirty="0">
                <a:solidFill>
                  <a:srgbClr val="000000"/>
                </a:solidFill>
                <a:effectLst/>
                <a:latin typeface="Roboto" panose="02000000000000000000" pitchFamily="2" charset="0"/>
              </a:rPr>
              <a:t>: Markører i en tekst, som gør teksten autentisk, virkelig.</a:t>
            </a:r>
          </a:p>
          <a:p>
            <a:pPr>
              <a:lnSpc>
                <a:spcPct val="107000"/>
              </a:lnSpc>
              <a:spcAft>
                <a:spcPts val="800"/>
              </a:spcAft>
            </a:pPr>
            <a:r>
              <a:rPr lang="da-DK" sz="1800" i="1" u="sng"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De signaler, dokumentarer bruger til at fastholde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kan man kalde autenticitetsmarkører. Det er elementer i eller egenskaber ved billed- og/ eller lydside, karakterer,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setting</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dramaturgi eller fx referencer, der minder publikum om, at dokumentaren repræsenterer virkeligheden. Ting, der signalerer: ”Hey, det her er ægte!”.</a:t>
            </a:r>
          </a:p>
          <a:p>
            <a:pPr>
              <a:lnSpc>
                <a:spcPct val="107000"/>
              </a:lnSpc>
              <a:spcAft>
                <a:spcPts val="800"/>
              </a:spcAft>
            </a:pP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Hvordan, det gøres,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varirerer</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og der er ikke nogen virkemidler, der automatisk signalerer eller tilhører fakta- og fiktion. Den afgørende forskel på fakta – og fiktionskoder ligger i </a:t>
            </a:r>
            <a:r>
              <a:rPr lang="da-DK" sz="1800" i="1" u="sng" kern="100" dirty="0">
                <a:effectLst/>
                <a:latin typeface="Calibri" panose="020F0502020204030204" pitchFamily="34" charset="0"/>
                <a:ea typeface="Calibri" panose="020F0502020204030204" pitchFamily="34" charset="0"/>
                <a:cs typeface="Times New Roman" panose="02020603050405020304" pitchFamily="18" charset="0"/>
              </a:rPr>
              <a:t>hensigten og konteksten. </a:t>
            </a:r>
          </a:p>
          <a:p>
            <a:pPr>
              <a:lnSpc>
                <a:spcPct val="107000"/>
              </a:lnSpc>
              <a:spcAft>
                <a:spcPts val="800"/>
              </a:spcAft>
            </a:pP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Det betyder, at vi i mødet med de konkrete dokumentarfilm må bruge vores mediefaglige blik til at vurdere, hvad der sikrer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Det ville være rart, hvis nogle filmiske virkemidler, dramaturgiske modeller eller klippetyper bare per definition var autenticitetsmarkøer, dvs. af den konkrete sammenhæng. Konteksten er med andre ord altafgørende for, hvordan vi opfatter og oplever et virkemiddel. </a:t>
            </a:r>
          </a:p>
          <a:p>
            <a:endParaRPr lang="da-DK" dirty="0"/>
          </a:p>
        </p:txBody>
      </p:sp>
      <p:pic>
        <p:nvPicPr>
          <p:cNvPr id="4" name="Pladsholder til indhold 4">
            <a:extLst>
              <a:ext uri="{FF2B5EF4-FFF2-40B4-BE49-F238E27FC236}">
                <a16:creationId xmlns:a16="http://schemas.microsoft.com/office/drawing/2014/main" id="{157D2762-9732-E522-3EDD-A932EA9FF9FA}"/>
              </a:ext>
            </a:extLst>
          </p:cNvPr>
          <p:cNvPicPr>
            <a:picLocks noChangeAspect="1"/>
          </p:cNvPicPr>
          <p:nvPr/>
        </p:nvPicPr>
        <p:blipFill>
          <a:blip r:embed="rId3"/>
          <a:stretch>
            <a:fillRect/>
          </a:stretch>
        </p:blipFill>
        <p:spPr>
          <a:xfrm>
            <a:off x="2910840" y="923175"/>
            <a:ext cx="5620319" cy="5011650"/>
          </a:xfrm>
          <a:prstGeom prst="rect">
            <a:avLst/>
          </a:prstGeom>
        </p:spPr>
      </p:pic>
    </p:spTree>
    <p:extLst>
      <p:ext uri="{BB962C8B-B14F-4D97-AF65-F5344CB8AC3E}">
        <p14:creationId xmlns:p14="http://schemas.microsoft.com/office/powerpoint/2010/main" val="325602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81B294-F2F4-43C0-B3BD-8CC8D6626955}"/>
              </a:ext>
            </a:extLst>
          </p:cNvPr>
          <p:cNvSpPr>
            <a:spLocks noGrp="1"/>
          </p:cNvSpPr>
          <p:nvPr>
            <p:ph type="title"/>
          </p:nvPr>
        </p:nvSpPr>
        <p:spPr/>
        <p:txBody>
          <a:bodyPr/>
          <a:lstStyle/>
          <a:p>
            <a:r>
              <a:rPr lang="da-DK" dirty="0"/>
              <a:t>Dokumentartyper (5 typer)</a:t>
            </a:r>
          </a:p>
        </p:txBody>
      </p:sp>
      <p:sp>
        <p:nvSpPr>
          <p:cNvPr id="3" name="Pladsholder til indhold 2">
            <a:extLst>
              <a:ext uri="{FF2B5EF4-FFF2-40B4-BE49-F238E27FC236}">
                <a16:creationId xmlns:a16="http://schemas.microsoft.com/office/drawing/2014/main" id="{7D70BFD7-2201-FD88-8CE2-2A08C2656F38}"/>
              </a:ext>
            </a:extLst>
          </p:cNvPr>
          <p:cNvSpPr>
            <a:spLocks noGrp="1"/>
          </p:cNvSpPr>
          <p:nvPr>
            <p:ph idx="1"/>
          </p:nvPr>
        </p:nvSpPr>
        <p:spPr>
          <a:xfrm>
            <a:off x="1097280" y="2179638"/>
            <a:ext cx="10058400" cy="3760891"/>
          </a:xfrm>
        </p:spPr>
        <p:txBody>
          <a:bodyPr/>
          <a:lstStyle/>
          <a:p>
            <a:pPr>
              <a:buFont typeface="Wingdings" panose="05000000000000000000" pitchFamily="2" charset="2"/>
              <a:buChar char="§"/>
            </a:pPr>
            <a:r>
              <a:rPr lang="da-DK" dirty="0"/>
              <a:t> </a:t>
            </a:r>
            <a:r>
              <a:rPr lang="da-DK" b="1" dirty="0"/>
              <a:t>Den dybdeborende dokumentar (autoritative):</a:t>
            </a:r>
          </a:p>
          <a:p>
            <a:pPr lvl="1">
              <a:buFont typeface="Wingdings" panose="05000000000000000000" pitchFamily="2" charset="2"/>
              <a:buChar char="§"/>
            </a:pPr>
            <a:r>
              <a:rPr lang="da-DK" dirty="0"/>
              <a:t>Fortælleren er autoritativ, der forklarer sagen for seeren.</a:t>
            </a:r>
          </a:p>
          <a:p>
            <a:pPr lvl="1">
              <a:buFont typeface="Wingdings" panose="05000000000000000000" pitchFamily="2" charset="2"/>
              <a:buChar char="§"/>
            </a:pPr>
            <a:r>
              <a:rPr lang="da-DK" dirty="0"/>
              <a:t>Vil oplyse eller informere.</a:t>
            </a:r>
          </a:p>
          <a:p>
            <a:pPr lvl="1">
              <a:buFont typeface="Wingdings" panose="05000000000000000000" pitchFamily="2" charset="2"/>
              <a:buChar char="§"/>
            </a:pPr>
            <a:r>
              <a:rPr lang="da-DK" dirty="0"/>
              <a:t>Har sagen i centrum. Undersøger grundigt og i dybden samt bygger på research.</a:t>
            </a:r>
          </a:p>
          <a:p>
            <a:pPr lvl="1">
              <a:buFont typeface="Wingdings" panose="05000000000000000000" pitchFamily="2" charset="2"/>
              <a:buChar char="§"/>
            </a:pPr>
            <a:r>
              <a:rPr lang="da-DK" dirty="0"/>
              <a:t>Bruger mange interviews til at belyse sagen.</a:t>
            </a:r>
          </a:p>
          <a:p>
            <a:pPr lvl="1">
              <a:buFont typeface="Wingdings" panose="05000000000000000000" pitchFamily="2" charset="2"/>
              <a:buChar char="§"/>
            </a:pPr>
            <a:r>
              <a:rPr lang="da-DK" dirty="0"/>
              <a:t>Bruger autenticitetsmarkører og filmiske virkemidler som fx forklarende grafik, arkivmateriale, underlægningsmusik, rekonstruktioner og skjult kamera.</a:t>
            </a:r>
          </a:p>
          <a:p>
            <a:pPr lvl="1">
              <a:buFont typeface="Wingdings" panose="05000000000000000000" pitchFamily="2" charset="2"/>
              <a:buChar char="§"/>
            </a:pPr>
            <a:endParaRPr lang="da-DK" dirty="0"/>
          </a:p>
        </p:txBody>
      </p:sp>
    </p:spTree>
    <p:extLst>
      <p:ext uri="{BB962C8B-B14F-4D97-AF65-F5344CB8AC3E}">
        <p14:creationId xmlns:p14="http://schemas.microsoft.com/office/powerpoint/2010/main" val="3503622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6BDAC-9CE2-705D-2975-C0BCF8D84E68}"/>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8C270754-2D4E-CACD-A61C-1EE32AF681AD}"/>
              </a:ext>
            </a:extLst>
          </p:cNvPr>
          <p:cNvSpPr>
            <a:spLocks noGrp="1"/>
          </p:cNvSpPr>
          <p:nvPr>
            <p:ph idx="1"/>
          </p:nvPr>
        </p:nvSpPr>
        <p:spPr/>
        <p:txBody>
          <a:bodyPr/>
          <a:lstStyle/>
          <a:p>
            <a:pPr>
              <a:buFont typeface="Wingdings" panose="05000000000000000000" pitchFamily="2" charset="2"/>
              <a:buChar char="§"/>
            </a:pPr>
            <a:r>
              <a:rPr lang="da-DK" b="1" dirty="0"/>
              <a:t>Den observerende dokumentar:</a:t>
            </a:r>
          </a:p>
          <a:p>
            <a:pPr lvl="1">
              <a:buFont typeface="Wingdings" panose="05000000000000000000" pitchFamily="2" charset="2"/>
              <a:buChar char="§"/>
            </a:pPr>
            <a:r>
              <a:rPr lang="da-DK" dirty="0"/>
              <a:t>Gør brug af en objektiv fortælleform, hvor instruktøren betragter det, der sker fra sidelinjen. Man kalder det en </a:t>
            </a:r>
            <a:r>
              <a:rPr lang="da-DK" i="1" dirty="0"/>
              <a:t>fluen på væggen</a:t>
            </a:r>
            <a:r>
              <a:rPr lang="da-DK" i="0" dirty="0"/>
              <a:t>-fortæller.</a:t>
            </a:r>
          </a:p>
          <a:p>
            <a:pPr lvl="1">
              <a:buFont typeface="Wingdings" panose="05000000000000000000" pitchFamily="2" charset="2"/>
              <a:buChar char="§"/>
            </a:pPr>
            <a:r>
              <a:rPr lang="da-DK" i="0" dirty="0"/>
              <a:t>Portrætterer ofte miljøer eller grupper af personer, seeren normalt ikke har adgang til. </a:t>
            </a:r>
          </a:p>
          <a:p>
            <a:pPr lvl="1">
              <a:buFont typeface="Wingdings" panose="05000000000000000000" pitchFamily="2" charset="2"/>
              <a:buChar char="§"/>
            </a:pPr>
            <a:r>
              <a:rPr lang="da-DK" i="0" dirty="0"/>
              <a:t>Er tilbageholdende i sin brug af filmiske virkemidler.</a:t>
            </a:r>
          </a:p>
          <a:p>
            <a:pPr lvl="1">
              <a:buFont typeface="Wingdings" panose="05000000000000000000" pitchFamily="2" charset="2"/>
              <a:buChar char="§"/>
            </a:pPr>
            <a:r>
              <a:rPr lang="da-DK" dirty="0"/>
              <a:t>Bruger fx håndholdt kamera, reallyd, sparsom klipning og mange nærbilleder som autenticitetsmarkører og for at skabe identifikation.</a:t>
            </a:r>
          </a:p>
          <a:p>
            <a:pPr lvl="1">
              <a:buFont typeface="Wingdings" panose="05000000000000000000" pitchFamily="2" charset="2"/>
              <a:buChar char="§"/>
            </a:pPr>
            <a:endParaRPr lang="da-DK" dirty="0"/>
          </a:p>
          <a:p>
            <a:pPr lvl="1">
              <a:buFont typeface="Wingdings" panose="05000000000000000000" pitchFamily="2" charset="2"/>
              <a:buChar char="§"/>
            </a:pPr>
            <a:endParaRPr lang="da-DK" b="1" dirty="0"/>
          </a:p>
        </p:txBody>
      </p:sp>
    </p:spTree>
    <p:extLst>
      <p:ext uri="{BB962C8B-B14F-4D97-AF65-F5344CB8AC3E}">
        <p14:creationId xmlns:p14="http://schemas.microsoft.com/office/powerpoint/2010/main" val="2195808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A96790-6622-0FC1-46D1-A2ACEAAE1CA4}"/>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42AAA0B-166F-8899-2585-72DDD7B0CCE2}"/>
              </a:ext>
            </a:extLst>
          </p:cNvPr>
          <p:cNvSpPr>
            <a:spLocks noGrp="1"/>
          </p:cNvSpPr>
          <p:nvPr>
            <p:ph idx="1"/>
          </p:nvPr>
        </p:nvSpPr>
        <p:spPr/>
        <p:txBody>
          <a:bodyPr/>
          <a:lstStyle/>
          <a:p>
            <a:pPr>
              <a:buFont typeface="Wingdings" panose="05000000000000000000" pitchFamily="2" charset="2"/>
              <a:buChar char="§"/>
            </a:pPr>
            <a:r>
              <a:rPr lang="da-DK" b="1" dirty="0"/>
              <a:t>Den poetiske dokumentar:</a:t>
            </a:r>
            <a:endParaRPr lang="da-DK" dirty="0"/>
          </a:p>
          <a:p>
            <a:pPr lvl="1">
              <a:buFont typeface="Wingdings" panose="05000000000000000000" pitchFamily="2" charset="2"/>
              <a:buChar char="§"/>
            </a:pPr>
            <a:r>
              <a:rPr lang="da-DK" dirty="0"/>
              <a:t>Fravælger dramatisering, retorik og argumentation.</a:t>
            </a:r>
          </a:p>
          <a:p>
            <a:pPr lvl="1">
              <a:buFont typeface="Wingdings" panose="05000000000000000000" pitchFamily="2" charset="2"/>
              <a:buChar char="§"/>
            </a:pPr>
            <a:r>
              <a:rPr lang="da-DK" dirty="0"/>
              <a:t>Favoriserer æstetiske udtryk gennem billede, lyd, tekstur og rytme.</a:t>
            </a:r>
          </a:p>
          <a:p>
            <a:pPr lvl="1">
              <a:buFont typeface="Wingdings" panose="05000000000000000000" pitchFamily="2" charset="2"/>
              <a:buChar char="§"/>
            </a:pPr>
            <a:r>
              <a:rPr lang="da-DK" dirty="0"/>
              <a:t>De æstetiske aspekter er i fokus.</a:t>
            </a:r>
          </a:p>
          <a:p>
            <a:pPr lvl="1">
              <a:buFont typeface="Wingdings" panose="05000000000000000000" pitchFamily="2" charset="2"/>
              <a:buChar char="§"/>
            </a:pPr>
            <a:r>
              <a:rPr lang="da-DK" dirty="0"/>
              <a:t>En strøm af billeder, der giver associationer til et tema eller en følelse.</a:t>
            </a:r>
          </a:p>
          <a:p>
            <a:pPr lvl="1">
              <a:buFont typeface="Wingdings" panose="05000000000000000000" pitchFamily="2" charset="2"/>
              <a:buChar char="§"/>
            </a:pPr>
            <a:r>
              <a:rPr lang="da-DK" dirty="0"/>
              <a:t>Lægger vægt på at skabe en stemning ved hjælp af bevægelser, rytme og farver</a:t>
            </a:r>
          </a:p>
          <a:p>
            <a:pPr lvl="1">
              <a:buFont typeface="Wingdings" panose="05000000000000000000" pitchFamily="2" charset="2"/>
              <a:buChar char="§"/>
            </a:pPr>
            <a:r>
              <a:rPr lang="da-DK" dirty="0"/>
              <a:t>Prioriterer at beskrive frem for at forklare.</a:t>
            </a:r>
          </a:p>
        </p:txBody>
      </p:sp>
    </p:spTree>
    <p:extLst>
      <p:ext uri="{BB962C8B-B14F-4D97-AF65-F5344CB8AC3E}">
        <p14:creationId xmlns:p14="http://schemas.microsoft.com/office/powerpoint/2010/main" val="3384196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F1900-6EA3-AC68-335F-3AC6C896F566}"/>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FC985D6-3381-11E4-A58E-28EBD847496B}"/>
              </a:ext>
            </a:extLst>
          </p:cNvPr>
          <p:cNvSpPr>
            <a:spLocks noGrp="1"/>
          </p:cNvSpPr>
          <p:nvPr>
            <p:ph idx="1"/>
          </p:nvPr>
        </p:nvSpPr>
        <p:spPr/>
        <p:txBody>
          <a:bodyPr/>
          <a:lstStyle/>
          <a:p>
            <a:pPr>
              <a:buFont typeface="Wingdings" panose="05000000000000000000" pitchFamily="2" charset="2"/>
              <a:buChar char="§"/>
            </a:pPr>
            <a:r>
              <a:rPr lang="da-DK" b="1" dirty="0"/>
              <a:t>Den dramatiserede dokumentar:</a:t>
            </a:r>
          </a:p>
          <a:p>
            <a:pPr lvl="1">
              <a:buFont typeface="Wingdings" panose="05000000000000000000" pitchFamily="2" charset="2"/>
              <a:buChar char="§"/>
            </a:pPr>
            <a:r>
              <a:rPr lang="da-DK" dirty="0"/>
              <a:t>Bygger på manuskript – bearbejdet af et journalistisk eller historisk værk.</a:t>
            </a:r>
          </a:p>
          <a:p>
            <a:pPr lvl="1">
              <a:buFont typeface="Wingdings" panose="05000000000000000000" pitchFamily="2" charset="2"/>
              <a:buChar char="§"/>
            </a:pPr>
            <a:r>
              <a:rPr lang="da-DK" dirty="0"/>
              <a:t>Begivenheder rekonstrueres i dramatisk form.</a:t>
            </a:r>
          </a:p>
          <a:p>
            <a:pPr lvl="1">
              <a:buFont typeface="Wingdings" panose="05000000000000000000" pitchFamily="2" charset="2"/>
              <a:buChar char="§"/>
            </a:pPr>
            <a:r>
              <a:rPr lang="da-DK" dirty="0"/>
              <a:t>Virkelige begivenheder, men med fiktionens virkemidler</a:t>
            </a:r>
          </a:p>
          <a:p>
            <a:pPr lvl="1">
              <a:buFont typeface="Wingdings" panose="05000000000000000000" pitchFamily="2" charset="2"/>
              <a:buChar char="§"/>
            </a:pPr>
            <a:r>
              <a:rPr lang="da-DK" dirty="0"/>
              <a:t>Virkelige begivenheder, som er rekonstrueret.</a:t>
            </a:r>
          </a:p>
          <a:p>
            <a:pPr lvl="1">
              <a:buFont typeface="Wingdings" panose="05000000000000000000" pitchFamily="2" charset="2"/>
              <a:buChar char="§"/>
            </a:pPr>
            <a:r>
              <a:rPr lang="da-DK" dirty="0"/>
              <a:t>Filmens hensigt er at vise, hvordan begivenheder skete.</a:t>
            </a:r>
          </a:p>
          <a:p>
            <a:pPr lvl="1">
              <a:buFont typeface="Wingdings" panose="05000000000000000000" pitchFamily="2" charset="2"/>
              <a:buChar char="§"/>
            </a:pPr>
            <a:r>
              <a:rPr lang="da-DK" dirty="0"/>
              <a:t>Læg mærke til tekstens beskrivelse af, hvad der IKKE er dramatiseret dokumentar – der nævnes mange andre programtyper.</a:t>
            </a:r>
          </a:p>
        </p:txBody>
      </p:sp>
    </p:spTree>
    <p:extLst>
      <p:ext uri="{BB962C8B-B14F-4D97-AF65-F5344CB8AC3E}">
        <p14:creationId xmlns:p14="http://schemas.microsoft.com/office/powerpoint/2010/main" val="1782848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5596D-543D-1A47-8FAC-05B8D11823AC}"/>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EBC076FB-82BE-097C-CF3A-D0BE3E69D649}"/>
              </a:ext>
            </a:extLst>
          </p:cNvPr>
          <p:cNvSpPr>
            <a:spLocks noGrp="1"/>
          </p:cNvSpPr>
          <p:nvPr>
            <p:ph idx="1"/>
          </p:nvPr>
        </p:nvSpPr>
        <p:spPr/>
        <p:txBody>
          <a:bodyPr/>
          <a:lstStyle/>
          <a:p>
            <a:pPr>
              <a:buFont typeface="Wingdings" panose="05000000000000000000" pitchFamily="2" charset="2"/>
              <a:buChar char="§"/>
            </a:pPr>
            <a:r>
              <a:rPr lang="da-DK" b="1" dirty="0"/>
              <a:t>Den deltagende dokumentar:</a:t>
            </a:r>
          </a:p>
          <a:p>
            <a:pPr lvl="1">
              <a:buFont typeface="Wingdings" panose="05000000000000000000" pitchFamily="2" charset="2"/>
              <a:buChar char="§"/>
            </a:pPr>
            <a:r>
              <a:rPr lang="da-DK" dirty="0"/>
              <a:t>Instruktøren deltager aktivt og bliver en af de medvirkende</a:t>
            </a:r>
          </a:p>
          <a:p>
            <a:pPr lvl="1">
              <a:buFont typeface="Wingdings" panose="05000000000000000000" pitchFamily="2" charset="2"/>
              <a:buChar char="§"/>
            </a:pPr>
            <a:r>
              <a:rPr lang="da-DK" dirty="0"/>
              <a:t>Kan både indeholde skjult og synligt kamera.</a:t>
            </a:r>
          </a:p>
          <a:p>
            <a:pPr lvl="1">
              <a:buFont typeface="Wingdings" panose="05000000000000000000" pitchFamily="2" charset="2"/>
              <a:buChar char="§"/>
            </a:pPr>
            <a:r>
              <a:rPr lang="da-DK" dirty="0"/>
              <a:t>Bliver ofte anset for at være meget subjektive</a:t>
            </a:r>
          </a:p>
          <a:p>
            <a:pPr lvl="2">
              <a:buFont typeface="Wingdings" panose="05000000000000000000" pitchFamily="2" charset="2"/>
              <a:buChar char="§"/>
            </a:pPr>
            <a:r>
              <a:rPr lang="da-DK" dirty="0"/>
              <a:t>Det er tydeligt, hvem der er skurk og offer i disse dokumentarer.</a:t>
            </a:r>
          </a:p>
          <a:p>
            <a:pPr lvl="1">
              <a:buFont typeface="Wingdings" panose="05000000000000000000" pitchFamily="2" charset="2"/>
              <a:buChar char="§"/>
            </a:pPr>
            <a:r>
              <a:rPr lang="da-DK" dirty="0"/>
              <a:t>Der bruges ofte flashbacks, arkivmateriale, iscenesættelse, metaforisk klip, sammenstødsmontage og særlige interviewteknikker for at pointere budskabet (fx zoom).</a:t>
            </a:r>
          </a:p>
        </p:txBody>
      </p:sp>
    </p:spTree>
    <p:extLst>
      <p:ext uri="{BB962C8B-B14F-4D97-AF65-F5344CB8AC3E}">
        <p14:creationId xmlns:p14="http://schemas.microsoft.com/office/powerpoint/2010/main" val="80136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161473-2761-8859-8482-A8AF624AE85E}"/>
              </a:ext>
            </a:extLst>
          </p:cNvPr>
          <p:cNvSpPr>
            <a:spLocks noGrp="1"/>
          </p:cNvSpPr>
          <p:nvPr>
            <p:ph type="title"/>
          </p:nvPr>
        </p:nvSpPr>
        <p:spPr/>
        <p:txBody>
          <a:bodyPr/>
          <a:lstStyle/>
          <a:p>
            <a:r>
              <a:rPr lang="da-DK"/>
              <a:t>Opgave</a:t>
            </a:r>
            <a:endParaRPr lang="da-DK" dirty="0"/>
          </a:p>
        </p:txBody>
      </p:sp>
      <p:sp>
        <p:nvSpPr>
          <p:cNvPr id="3" name="Pladsholder til indhold 2">
            <a:extLst>
              <a:ext uri="{FF2B5EF4-FFF2-40B4-BE49-F238E27FC236}">
                <a16:creationId xmlns:a16="http://schemas.microsoft.com/office/drawing/2014/main" id="{C3EE5684-463B-D4C8-C026-4741E449E062}"/>
              </a:ext>
            </a:extLst>
          </p:cNvPr>
          <p:cNvSpPr>
            <a:spLocks noGrp="1"/>
          </p:cNvSpPr>
          <p:nvPr>
            <p:ph idx="1"/>
          </p:nvPr>
        </p:nvSpPr>
        <p:spPr/>
        <p:txBody>
          <a:bodyPr/>
          <a:lstStyle/>
          <a:p>
            <a:pPr>
              <a:buFont typeface="Wingdings" panose="05000000000000000000" pitchFamily="2" charset="2"/>
              <a:buChar char="§"/>
            </a:pPr>
            <a:r>
              <a:rPr lang="da-DK" dirty="0"/>
              <a:t> Operation X – Fødevarefusk i </a:t>
            </a:r>
            <a:r>
              <a:rPr lang="da-DK" dirty="0" err="1"/>
              <a:t>Domino’s</a:t>
            </a:r>
            <a:r>
              <a:rPr lang="da-DK" dirty="0"/>
              <a:t> (TV2 2018)</a:t>
            </a:r>
          </a:p>
          <a:p>
            <a:pPr>
              <a:buFont typeface="Wingdings" panose="05000000000000000000" pitchFamily="2" charset="2"/>
              <a:buChar char="§"/>
            </a:pPr>
            <a:r>
              <a:rPr lang="da-DK" dirty="0" err="1"/>
              <a:t>Amardillo</a:t>
            </a:r>
            <a:r>
              <a:rPr lang="da-DK" dirty="0"/>
              <a:t> (Metz 2010)</a:t>
            </a:r>
          </a:p>
          <a:p>
            <a:pPr>
              <a:buFont typeface="Wingdings" panose="05000000000000000000" pitchFamily="2" charset="2"/>
              <a:buChar char="§"/>
            </a:pPr>
            <a:r>
              <a:rPr lang="da-DK" dirty="0"/>
              <a:t>TV2 – ”Røgsløret fra tobaksindustrien” (TV2 2023)</a:t>
            </a:r>
          </a:p>
        </p:txBody>
      </p:sp>
    </p:spTree>
    <p:extLst>
      <p:ext uri="{BB962C8B-B14F-4D97-AF65-F5344CB8AC3E}">
        <p14:creationId xmlns:p14="http://schemas.microsoft.com/office/powerpoint/2010/main" val="44103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709ECA-E755-B0B4-AE8A-97888126F02D}"/>
              </a:ext>
            </a:extLst>
          </p:cNvPr>
          <p:cNvSpPr>
            <a:spLocks noGrp="1"/>
          </p:cNvSpPr>
          <p:nvPr>
            <p:ph type="title"/>
          </p:nvPr>
        </p:nvSpPr>
        <p:spPr/>
        <p:txBody>
          <a:bodyPr/>
          <a:lstStyle/>
          <a:p>
            <a:r>
              <a:rPr lang="da-DK" dirty="0"/>
              <a:t>Litteraturliste</a:t>
            </a:r>
          </a:p>
        </p:txBody>
      </p:sp>
      <p:sp>
        <p:nvSpPr>
          <p:cNvPr id="3" name="Pladsholder til indhold 2">
            <a:extLst>
              <a:ext uri="{FF2B5EF4-FFF2-40B4-BE49-F238E27FC236}">
                <a16:creationId xmlns:a16="http://schemas.microsoft.com/office/drawing/2014/main" id="{05C9DAB4-DDCD-21CD-ED4F-D191067777CD}"/>
              </a:ext>
            </a:extLst>
          </p:cNvPr>
          <p:cNvSpPr>
            <a:spLocks noGrp="1"/>
          </p:cNvSpPr>
          <p:nvPr>
            <p:ph idx="1"/>
          </p:nvPr>
        </p:nvSpPr>
        <p:spPr/>
        <p:txBody>
          <a:bodyPr/>
          <a:lstStyle/>
          <a:p>
            <a:pPr>
              <a:buFont typeface="Wingdings" panose="05000000000000000000" pitchFamily="2" charset="2"/>
              <a:buChar char="§"/>
            </a:pPr>
            <a:r>
              <a:rPr lang="da-DK" dirty="0" err="1"/>
              <a:t>Nichols</a:t>
            </a:r>
            <a:r>
              <a:rPr lang="da-DK" dirty="0"/>
              <a:t>, B. (2001). ”</a:t>
            </a:r>
            <a:r>
              <a:rPr lang="da-DK" dirty="0" err="1"/>
              <a:t>Why</a:t>
            </a:r>
            <a:r>
              <a:rPr lang="da-DK" dirty="0"/>
              <a:t> Are </a:t>
            </a:r>
            <a:r>
              <a:rPr lang="da-DK" dirty="0" err="1"/>
              <a:t>Ethical</a:t>
            </a:r>
            <a:r>
              <a:rPr lang="da-DK" dirty="0"/>
              <a:t> Issues Central to </a:t>
            </a:r>
            <a:r>
              <a:rPr lang="da-DK" dirty="0" err="1"/>
              <a:t>Documentary</a:t>
            </a:r>
            <a:r>
              <a:rPr lang="da-DK" dirty="0"/>
              <a:t> </a:t>
            </a:r>
            <a:r>
              <a:rPr lang="da-DK" dirty="0" err="1"/>
              <a:t>Filmmaking</a:t>
            </a:r>
            <a:r>
              <a:rPr lang="da-DK" dirty="0"/>
              <a:t>?” In </a:t>
            </a:r>
            <a:r>
              <a:rPr lang="da-DK" dirty="0" err="1"/>
              <a:t>Introduction</a:t>
            </a:r>
            <a:r>
              <a:rPr lang="da-DK" dirty="0"/>
              <a:t> to </a:t>
            </a:r>
            <a:r>
              <a:rPr lang="da-DK" dirty="0" err="1"/>
              <a:t>documentary</a:t>
            </a:r>
            <a:r>
              <a:rPr lang="da-DK" dirty="0"/>
              <a:t>. P. 1-19. USA: Indiana University Press.</a:t>
            </a:r>
          </a:p>
          <a:p>
            <a:pPr>
              <a:buFont typeface="Wingdings" panose="05000000000000000000" pitchFamily="2" charset="2"/>
              <a:buChar char="§"/>
            </a:pPr>
            <a:r>
              <a:rPr lang="da-DK" dirty="0" err="1"/>
              <a:t>Nichols</a:t>
            </a:r>
            <a:r>
              <a:rPr lang="da-DK" dirty="0"/>
              <a:t>, B. (2001). ”How Do </a:t>
            </a:r>
            <a:r>
              <a:rPr lang="da-DK" dirty="0" err="1"/>
              <a:t>Documentaries</a:t>
            </a:r>
            <a:r>
              <a:rPr lang="da-DK" dirty="0"/>
              <a:t> </a:t>
            </a:r>
            <a:r>
              <a:rPr lang="da-DK" dirty="0" err="1"/>
              <a:t>Differ</a:t>
            </a:r>
            <a:r>
              <a:rPr lang="da-DK" dirty="0"/>
              <a:t> from </a:t>
            </a:r>
            <a:r>
              <a:rPr lang="da-DK" dirty="0" err="1"/>
              <a:t>Other</a:t>
            </a:r>
            <a:r>
              <a:rPr lang="da-DK" dirty="0"/>
              <a:t> Types of Film?” In </a:t>
            </a:r>
            <a:r>
              <a:rPr lang="da-DK" dirty="0" err="1"/>
              <a:t>Introduction</a:t>
            </a:r>
            <a:r>
              <a:rPr lang="da-DK" dirty="0"/>
              <a:t> to </a:t>
            </a:r>
            <a:r>
              <a:rPr lang="da-DK" dirty="0" err="1"/>
              <a:t>documentary</a:t>
            </a:r>
            <a:r>
              <a:rPr lang="da-DK" dirty="0"/>
              <a:t>. P. 20. USA: Indiana University Press</a:t>
            </a:r>
          </a:p>
        </p:txBody>
      </p:sp>
    </p:spTree>
    <p:extLst>
      <p:ext uri="{BB962C8B-B14F-4D97-AF65-F5344CB8AC3E}">
        <p14:creationId xmlns:p14="http://schemas.microsoft.com/office/powerpoint/2010/main" val="1371395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93E614-F393-5EE9-43C8-3D2CF86EDA6A}"/>
              </a:ext>
            </a:extLst>
          </p:cNvPr>
          <p:cNvSpPr>
            <a:spLocks noGrp="1"/>
          </p:cNvSpPr>
          <p:nvPr>
            <p:ph type="title"/>
          </p:nvPr>
        </p:nvSpPr>
        <p:spPr/>
        <p:txBody>
          <a:bodyPr/>
          <a:lstStyle/>
          <a:p>
            <a:r>
              <a:rPr lang="da-DK" dirty="0"/>
              <a:t>Et kig på genren - Definition</a:t>
            </a:r>
          </a:p>
        </p:txBody>
      </p:sp>
      <p:sp>
        <p:nvSpPr>
          <p:cNvPr id="3" name="Pladsholder til indhold 2">
            <a:extLst>
              <a:ext uri="{FF2B5EF4-FFF2-40B4-BE49-F238E27FC236}">
                <a16:creationId xmlns:a16="http://schemas.microsoft.com/office/drawing/2014/main" id="{1EA6AD1D-0F2F-1DA4-D1F6-AFF5872E3F66}"/>
              </a:ext>
            </a:extLst>
          </p:cNvPr>
          <p:cNvSpPr>
            <a:spLocks noGrp="1"/>
          </p:cNvSpPr>
          <p:nvPr>
            <p:ph idx="1"/>
          </p:nvPr>
        </p:nvSpPr>
        <p:spPr>
          <a:xfrm>
            <a:off x="737937" y="2138681"/>
            <a:ext cx="10417743" cy="3760891"/>
          </a:xfrm>
        </p:spPr>
        <p:txBody>
          <a:bodyPr>
            <a:normAutofit lnSpcReduction="10000"/>
          </a:bodyPr>
          <a:lstStyle/>
          <a:p>
            <a:pPr>
              <a:buFont typeface="Wingdings" panose="05000000000000000000" pitchFamily="2" charset="2"/>
              <a:buChar char="§"/>
            </a:pPr>
            <a:r>
              <a:rPr lang="da-DK" dirty="0"/>
              <a:t>Teoretiker og filmkritiker (filmanmelder) – Bill </a:t>
            </a:r>
            <a:r>
              <a:rPr lang="da-DK" dirty="0" err="1"/>
              <a:t>Nichols</a:t>
            </a:r>
            <a:r>
              <a:rPr lang="da-DK" dirty="0"/>
              <a:t>.</a:t>
            </a:r>
          </a:p>
          <a:p>
            <a:pPr>
              <a:buFont typeface="Wingdings" panose="05000000000000000000" pitchFamily="2" charset="2"/>
              <a:buChar char="§"/>
            </a:pPr>
            <a:r>
              <a:rPr lang="da-DK" dirty="0"/>
              <a:t>Ifølge </a:t>
            </a:r>
            <a:r>
              <a:rPr lang="da-DK" dirty="0" err="1"/>
              <a:t>Nichols</a:t>
            </a:r>
            <a:r>
              <a:rPr lang="da-DK" dirty="0"/>
              <a:t> er det vanskeligt at definere en dokumentarfilm, da den henter træk fra forskellige genre. (Genrehybrid).</a:t>
            </a:r>
          </a:p>
          <a:p>
            <a:pPr>
              <a:buFont typeface="Wingdings" panose="05000000000000000000" pitchFamily="2" charset="2"/>
              <a:buChar char="§"/>
            </a:pPr>
            <a:r>
              <a:rPr lang="da-DK" dirty="0"/>
              <a:t>Dokumentarfilm er repræsentation af den virkelige verden. Med andre ord kan man sige, at dokumentarfilmen ikke er en 1:1 gengivelse af den virkelig verden, men derimod repræsenterer den et bestemt syn på virkeligheden.</a:t>
            </a:r>
          </a:p>
          <a:p>
            <a:r>
              <a:rPr lang="da-DK" dirty="0"/>
              <a:t>Dokumentarfilmen kan have ”</a:t>
            </a:r>
            <a:r>
              <a:rPr lang="da-DK" dirty="0" err="1"/>
              <a:t>aspects</a:t>
            </a:r>
            <a:r>
              <a:rPr lang="da-DK" dirty="0"/>
              <a:t> of the </a:t>
            </a:r>
            <a:r>
              <a:rPr lang="da-DK" dirty="0" err="1"/>
              <a:t>world</a:t>
            </a:r>
            <a:r>
              <a:rPr lang="da-DK" dirty="0"/>
              <a:t> </a:t>
            </a:r>
            <a:r>
              <a:rPr lang="da-DK" dirty="0" err="1"/>
              <a:t>that</a:t>
            </a:r>
            <a:r>
              <a:rPr lang="da-DK" dirty="0"/>
              <a:t> is </a:t>
            </a:r>
            <a:r>
              <a:rPr lang="da-DK" dirty="0" err="1"/>
              <a:t>representered</a:t>
            </a:r>
            <a:r>
              <a:rPr lang="da-DK" dirty="0"/>
              <a:t> </a:t>
            </a:r>
            <a:r>
              <a:rPr lang="da-DK" dirty="0" err="1"/>
              <a:t>are</a:t>
            </a:r>
            <a:r>
              <a:rPr lang="da-DK" dirty="0"/>
              <a:t> </a:t>
            </a:r>
            <a:r>
              <a:rPr lang="da-DK" dirty="0" err="1"/>
              <a:t>familiar</a:t>
            </a:r>
            <a:r>
              <a:rPr lang="da-DK" dirty="0"/>
              <a:t> to </a:t>
            </a:r>
            <a:r>
              <a:rPr lang="da-DK" dirty="0" err="1"/>
              <a:t>us</a:t>
            </a:r>
            <a:r>
              <a:rPr lang="da-DK" dirty="0"/>
              <a:t>” (</a:t>
            </a:r>
            <a:r>
              <a:rPr lang="da-DK" dirty="0" err="1"/>
              <a:t>Nichols</a:t>
            </a:r>
            <a:r>
              <a:rPr lang="da-DK" dirty="0"/>
              <a:t> 2021, 20). I den forbindelse engagerer dokumentarfilmen sig i verdenen ved at fremvise et udsnit af virkeligheden. </a:t>
            </a:r>
            <a:br>
              <a:rPr lang="da-DK" dirty="0"/>
            </a:br>
            <a:endParaRPr lang="da-DK" dirty="0"/>
          </a:p>
        </p:txBody>
      </p:sp>
    </p:spTree>
    <p:extLst>
      <p:ext uri="{BB962C8B-B14F-4D97-AF65-F5344CB8AC3E}">
        <p14:creationId xmlns:p14="http://schemas.microsoft.com/office/powerpoint/2010/main" val="322288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54186F-6639-2DB1-D76A-33E05DDDC398}"/>
              </a:ext>
            </a:extLst>
          </p:cNvPr>
          <p:cNvSpPr>
            <a:spLocks noGrp="1"/>
          </p:cNvSpPr>
          <p:nvPr>
            <p:ph type="title"/>
          </p:nvPr>
        </p:nvSpPr>
        <p:spPr/>
        <p:txBody>
          <a:bodyPr/>
          <a:lstStyle/>
          <a:p>
            <a:r>
              <a:rPr lang="da-DK" dirty="0" err="1"/>
              <a:t>Nichols</a:t>
            </a:r>
            <a:r>
              <a:rPr lang="da-DK" dirty="0"/>
              <a:t>’ tre grundantagelser for genren</a:t>
            </a:r>
          </a:p>
        </p:txBody>
      </p:sp>
      <p:sp>
        <p:nvSpPr>
          <p:cNvPr id="3" name="Pladsholder til indhold 2">
            <a:extLst>
              <a:ext uri="{FF2B5EF4-FFF2-40B4-BE49-F238E27FC236}">
                <a16:creationId xmlns:a16="http://schemas.microsoft.com/office/drawing/2014/main" id="{51F1E256-17D2-3907-3EB6-B0EDC1D2CB5E}"/>
              </a:ext>
            </a:extLst>
          </p:cNvPr>
          <p:cNvSpPr>
            <a:spLocks noGrp="1"/>
          </p:cNvSpPr>
          <p:nvPr>
            <p:ph idx="1"/>
          </p:nvPr>
        </p:nvSpPr>
        <p:spPr/>
        <p:txBody>
          <a:bodyPr/>
          <a:lstStyle/>
          <a:p>
            <a:pPr marL="457200" indent="-457200">
              <a:buFont typeface="+mj-lt"/>
              <a:buAutoNum type="arabicPeriod"/>
            </a:pPr>
            <a:r>
              <a:rPr lang="en-US" dirty="0"/>
              <a:t>Doku</a:t>
            </a:r>
            <a:r>
              <a:rPr lang="da-DK" dirty="0" err="1"/>
              <a:t>mentarfilmen</a:t>
            </a:r>
            <a:r>
              <a:rPr lang="da-DK" dirty="0"/>
              <a:t> omhandler virkeligheden.</a:t>
            </a:r>
          </a:p>
          <a:p>
            <a:pPr marL="457200" indent="-457200">
              <a:buFont typeface="+mj-lt"/>
              <a:buAutoNum type="arabicPeriod"/>
            </a:pPr>
            <a:r>
              <a:rPr lang="da-DK" dirty="0"/>
              <a:t>Genren skildrer virkelige mennesker.</a:t>
            </a:r>
          </a:p>
          <a:p>
            <a:pPr marL="457200" indent="-457200">
              <a:buFont typeface="+mj-lt"/>
              <a:buAutoNum type="arabicPeriod"/>
            </a:pPr>
            <a:r>
              <a:rPr lang="da-DK" dirty="0"/>
              <a:t>Den fortæller en historien om den virkelige verden på en bestemt måde.</a:t>
            </a:r>
          </a:p>
        </p:txBody>
      </p:sp>
    </p:spTree>
    <p:extLst>
      <p:ext uri="{BB962C8B-B14F-4D97-AF65-F5344CB8AC3E}">
        <p14:creationId xmlns:p14="http://schemas.microsoft.com/office/powerpoint/2010/main" val="4189780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18277-8D7F-BE9A-3394-06924710BD30}"/>
              </a:ext>
            </a:extLst>
          </p:cNvPr>
          <p:cNvSpPr>
            <a:spLocks noGrp="1"/>
          </p:cNvSpPr>
          <p:nvPr>
            <p:ph type="title"/>
          </p:nvPr>
        </p:nvSpPr>
        <p:spPr>
          <a:xfrm>
            <a:off x="1097280" y="650240"/>
            <a:ext cx="10058400" cy="1087120"/>
          </a:xfrm>
        </p:spPr>
        <p:txBody>
          <a:bodyPr>
            <a:normAutofit fontScale="90000"/>
          </a:bodyPr>
          <a:lstStyle/>
          <a:p>
            <a:r>
              <a:rPr lang="da-DK" dirty="0"/>
              <a:t>Forskellen mellem spillefilm og dokumentarfilm</a:t>
            </a:r>
          </a:p>
        </p:txBody>
      </p:sp>
      <p:graphicFrame>
        <p:nvGraphicFramePr>
          <p:cNvPr id="4" name="Pladsholder til indhold 3">
            <a:extLst>
              <a:ext uri="{FF2B5EF4-FFF2-40B4-BE49-F238E27FC236}">
                <a16:creationId xmlns:a16="http://schemas.microsoft.com/office/drawing/2014/main" id="{DB128A48-52E9-EC20-466B-47D7D850EA0C}"/>
              </a:ext>
            </a:extLst>
          </p:cNvPr>
          <p:cNvGraphicFramePr>
            <a:graphicFrameLocks noGrp="1"/>
          </p:cNvGraphicFramePr>
          <p:nvPr>
            <p:ph idx="1"/>
            <p:extLst>
              <p:ext uri="{D42A27DB-BD31-4B8C-83A1-F6EECF244321}">
                <p14:modId xmlns:p14="http://schemas.microsoft.com/office/powerpoint/2010/main" val="1653797896"/>
              </p:ext>
            </p:extLst>
          </p:nvPr>
        </p:nvGraphicFramePr>
        <p:xfrm>
          <a:off x="1259840" y="1805822"/>
          <a:ext cx="9011920" cy="5052178"/>
        </p:xfrm>
        <a:graphic>
          <a:graphicData uri="http://schemas.openxmlformats.org/drawingml/2006/table">
            <a:tbl>
              <a:tblPr firstRow="1" bandRow="1">
                <a:tableStyleId>{5C22544A-7EE6-4342-B048-85BDC9FD1C3A}</a:tableStyleId>
              </a:tblPr>
              <a:tblGrid>
                <a:gridCol w="4505960">
                  <a:extLst>
                    <a:ext uri="{9D8B030D-6E8A-4147-A177-3AD203B41FA5}">
                      <a16:colId xmlns:a16="http://schemas.microsoft.com/office/drawing/2014/main" val="2265409966"/>
                    </a:ext>
                  </a:extLst>
                </a:gridCol>
                <a:gridCol w="4505960">
                  <a:extLst>
                    <a:ext uri="{9D8B030D-6E8A-4147-A177-3AD203B41FA5}">
                      <a16:colId xmlns:a16="http://schemas.microsoft.com/office/drawing/2014/main" val="2461358382"/>
                    </a:ext>
                  </a:extLst>
                </a:gridCol>
              </a:tblGrid>
              <a:tr h="663058">
                <a:tc>
                  <a:txBody>
                    <a:bodyPr/>
                    <a:lstStyle/>
                    <a:p>
                      <a:r>
                        <a:rPr lang="da-DK" dirty="0"/>
                        <a:t>Spillefilm</a:t>
                      </a:r>
                    </a:p>
                  </a:txBody>
                  <a:tcPr/>
                </a:tc>
                <a:tc>
                  <a:txBody>
                    <a:bodyPr/>
                    <a:lstStyle/>
                    <a:p>
                      <a:r>
                        <a:rPr lang="da-DK" dirty="0"/>
                        <a:t>Dokumentarfilm</a:t>
                      </a:r>
                    </a:p>
                  </a:txBody>
                  <a:tcPr/>
                </a:tc>
                <a:extLst>
                  <a:ext uri="{0D108BD9-81ED-4DB2-BD59-A6C34878D82A}">
                    <a16:rowId xmlns:a16="http://schemas.microsoft.com/office/drawing/2014/main" val="3276061045"/>
                  </a:ext>
                </a:extLst>
              </a:tr>
              <a:tr h="1636848">
                <a:tc>
                  <a:txBody>
                    <a:bodyPr/>
                    <a:lstStyle/>
                    <a:p>
                      <a:pPr marL="285750" indent="-285750">
                        <a:buFont typeface="Arial" panose="020B0604020202020204" pitchFamily="34" charset="0"/>
                        <a:buChar char="•"/>
                      </a:pPr>
                      <a:r>
                        <a:rPr lang="da-DK" dirty="0"/>
                        <a:t>Spillefilm tager udgangspunkt i en fiktiv verden.</a:t>
                      </a:r>
                    </a:p>
                    <a:p>
                      <a:pPr lvl="1">
                        <a:buFont typeface="Wingdings" panose="05000000000000000000" pitchFamily="2" charset="2"/>
                        <a:buChar char="§"/>
                      </a:pPr>
                      <a:r>
                        <a:rPr lang="da-DK" dirty="0"/>
                        <a:t>De fremviser karakterer og handlinger, der er opdigtet med det formål at fortælle en historie.</a:t>
                      </a:r>
                    </a:p>
                    <a:p>
                      <a:endParaRPr lang="da-DK" dirty="0"/>
                    </a:p>
                  </a:txBody>
                  <a:tcPr/>
                </a:tc>
                <a:tc>
                  <a:txBody>
                    <a:bodyPr/>
                    <a:lstStyle/>
                    <a:p>
                      <a:pPr marL="285750" indent="-285750">
                        <a:buFont typeface="Arial" panose="020B0604020202020204" pitchFamily="34" charset="0"/>
                        <a:buChar char="•"/>
                      </a:pPr>
                      <a:r>
                        <a:rPr lang="da-DK" dirty="0"/>
                        <a:t>Dokumentarfilm tager udgangspunkt i den virkelige verden. </a:t>
                      </a:r>
                    </a:p>
                    <a:p>
                      <a:pPr marL="742950" lvl="1" indent="-285750">
                        <a:buFont typeface="Arial" panose="020B0604020202020204" pitchFamily="34" charset="0"/>
                        <a:buChar char="•"/>
                      </a:pPr>
                      <a:r>
                        <a:rPr lang="da-DK" sz="1800" b="0" i="0" kern="1200" dirty="0">
                          <a:solidFill>
                            <a:schemeClr val="dk1"/>
                          </a:solidFill>
                          <a:effectLst/>
                          <a:latin typeface="+mn-lt"/>
                          <a:ea typeface="+mn-ea"/>
                          <a:cs typeface="+mn-cs"/>
                        </a:rPr>
                        <a:t>Dokumentaren anvender verificerbare beviser og fakta for at underbygge sin karakter af dokumentarfilm.</a:t>
                      </a:r>
                      <a:endParaRPr lang="da-DK" dirty="0"/>
                    </a:p>
                  </a:txBody>
                  <a:tcPr/>
                </a:tc>
                <a:extLst>
                  <a:ext uri="{0D108BD9-81ED-4DB2-BD59-A6C34878D82A}">
                    <a16:rowId xmlns:a16="http://schemas.microsoft.com/office/drawing/2014/main" val="2468571667"/>
                  </a:ext>
                </a:extLst>
              </a:tr>
              <a:tr h="1895298">
                <a:tc>
                  <a:txBody>
                    <a:bodyPr/>
                    <a:lstStyle/>
                    <a:p>
                      <a:pPr>
                        <a:buFont typeface="Wingdings" panose="05000000000000000000" pitchFamily="2" charset="2"/>
                        <a:buChar char="§"/>
                      </a:pPr>
                      <a:r>
                        <a:rPr lang="da-DK" dirty="0"/>
                        <a:t>Spillefilm er allegoriske i deres forhold til virkeligheden</a:t>
                      </a:r>
                    </a:p>
                    <a:p>
                      <a:pPr lvl="1">
                        <a:buFont typeface="Wingdings" panose="05000000000000000000" pitchFamily="2" charset="2"/>
                        <a:buChar char="§"/>
                      </a:pPr>
                      <a:r>
                        <a:rPr lang="da-DK" dirty="0"/>
                        <a:t>Dvs. spillefilm handler ikke direkte om virkeligheden, men kan ”oversættes”/ ”fortolkes” til at sige noget om virkeligheden. </a:t>
                      </a:r>
                    </a:p>
                    <a:p>
                      <a:endParaRPr lang="da-DK" dirty="0"/>
                    </a:p>
                  </a:txBody>
                  <a:tcPr/>
                </a:tc>
                <a:tc>
                  <a:txBody>
                    <a:bodyPr/>
                    <a:lstStyle/>
                    <a:p>
                      <a:pPr marL="285750" indent="-285750">
                        <a:buFont typeface="Arial" panose="020B0604020202020204" pitchFamily="34" charset="0"/>
                        <a:buChar char="•"/>
                      </a:pPr>
                      <a:r>
                        <a:rPr lang="da-DK" sz="1800" b="0" i="0" kern="1200" dirty="0">
                          <a:solidFill>
                            <a:schemeClr val="dk1"/>
                          </a:solidFill>
                          <a:effectLst/>
                          <a:latin typeface="+mn-lt"/>
                          <a:ea typeface="+mn-ea"/>
                          <a:cs typeface="+mn-cs"/>
                        </a:rPr>
                        <a:t>Dokumentarfilm er bygget op af billeder fra den virkelige verden med virkelige mennesker og handlinger, der har fundet sted i virkeligheden,</a:t>
                      </a:r>
                      <a:endParaRPr lang="da-DK" dirty="0"/>
                    </a:p>
                  </a:txBody>
                  <a:tcPr/>
                </a:tc>
                <a:extLst>
                  <a:ext uri="{0D108BD9-81ED-4DB2-BD59-A6C34878D82A}">
                    <a16:rowId xmlns:a16="http://schemas.microsoft.com/office/drawing/2014/main" val="2341131287"/>
                  </a:ext>
                </a:extLst>
              </a:tr>
              <a:tr h="603049">
                <a:tc>
                  <a:txBody>
                    <a:bodyPr/>
                    <a:lstStyle/>
                    <a:p>
                      <a:pPr marL="285750" indent="-285750">
                        <a:buFont typeface="Arial" panose="020B0604020202020204" pitchFamily="34" charset="0"/>
                        <a:buChar char="•"/>
                      </a:pPr>
                      <a:r>
                        <a:rPr lang="da-DK" dirty="0"/>
                        <a:t>Karakterer i spillefilm er spillet af skuespillere.</a:t>
                      </a:r>
                    </a:p>
                  </a:txBody>
                  <a:tcPr/>
                </a:tc>
                <a:tc>
                  <a:txBody>
                    <a:bodyPr/>
                    <a:lstStyle/>
                    <a:p>
                      <a:pPr marL="285750" indent="-285750">
                        <a:buFont typeface="Arial" panose="020B0604020202020204" pitchFamily="34" charset="0"/>
                        <a:buChar char="•"/>
                      </a:pPr>
                      <a:r>
                        <a:rPr lang="da-DK" dirty="0"/>
                        <a:t>Karakterer i dokumentarfilm er sig selv.</a:t>
                      </a:r>
                    </a:p>
                  </a:txBody>
                  <a:tcPr/>
                </a:tc>
                <a:extLst>
                  <a:ext uri="{0D108BD9-81ED-4DB2-BD59-A6C34878D82A}">
                    <a16:rowId xmlns:a16="http://schemas.microsoft.com/office/drawing/2014/main" val="2694952471"/>
                  </a:ext>
                </a:extLst>
              </a:tr>
            </a:tbl>
          </a:graphicData>
        </a:graphic>
      </p:graphicFrame>
    </p:spTree>
    <p:extLst>
      <p:ext uri="{BB962C8B-B14F-4D97-AF65-F5344CB8AC3E}">
        <p14:creationId xmlns:p14="http://schemas.microsoft.com/office/powerpoint/2010/main" val="152533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4C60A3-7C08-DF98-618F-D205D7BD7461}"/>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13963FEB-5B85-B22A-EB56-3E31A8DBD58E}"/>
              </a:ext>
            </a:extLst>
          </p:cNvPr>
          <p:cNvSpPr>
            <a:spLocks noGrp="1"/>
          </p:cNvSpPr>
          <p:nvPr>
            <p:ph idx="1"/>
          </p:nvPr>
        </p:nvSpPr>
        <p:spPr/>
        <p:txBody>
          <a:bodyPr/>
          <a:lstStyle/>
          <a:p>
            <a:pPr>
              <a:buFont typeface="Wingdings" panose="05000000000000000000" pitchFamily="2" charset="2"/>
              <a:buChar char="§"/>
            </a:pPr>
            <a:r>
              <a:rPr lang="da-DK" dirty="0"/>
              <a:t> Dokumentarfilmen omhandler virkelige mennesker. </a:t>
            </a:r>
          </a:p>
          <a:p>
            <a:pPr lvl="1">
              <a:buFont typeface="Wingdings" panose="05000000000000000000" pitchFamily="2" charset="2"/>
              <a:buChar char="§"/>
            </a:pPr>
            <a:r>
              <a:rPr lang="da-DK" dirty="0"/>
              <a:t>Dog er man ikke helt sig selv foran kameraet, som når man står uden for kameraets linse. </a:t>
            </a:r>
          </a:p>
          <a:p>
            <a:pPr lvl="2">
              <a:buFont typeface="Wingdings" panose="05000000000000000000" pitchFamily="2" charset="2"/>
              <a:buChar char="§"/>
            </a:pPr>
            <a:r>
              <a:rPr lang="da-DK" b="0" i="0" dirty="0">
                <a:solidFill>
                  <a:srgbClr val="000000"/>
                </a:solidFill>
                <a:effectLst/>
              </a:rPr>
              <a:t>Står man foran et kamera, vil man være bevidst om, at man bliver filmet, og derfor vil man også agere en smule anderledes, end hvis kameraet ikke filmede.</a:t>
            </a:r>
          </a:p>
          <a:p>
            <a:pPr lvl="2">
              <a:buFont typeface="Wingdings" panose="05000000000000000000" pitchFamily="2" charset="2"/>
              <a:buChar char="§"/>
            </a:pPr>
            <a:r>
              <a:rPr lang="da-DK" b="0" i="0" dirty="0">
                <a:solidFill>
                  <a:srgbClr val="000000"/>
                </a:solidFill>
                <a:effectLst/>
              </a:rPr>
              <a:t>Måden at optræde på foran kameraet er ikke skuespil, men udgør en del af personens væremåder.</a:t>
            </a:r>
          </a:p>
          <a:p>
            <a:pPr lvl="2">
              <a:buFont typeface="Wingdings" panose="05000000000000000000" pitchFamily="2" charset="2"/>
              <a:buChar char="§"/>
            </a:pPr>
            <a:endParaRPr lang="da-DK" dirty="0">
              <a:solidFill>
                <a:srgbClr val="000000"/>
              </a:solidFill>
            </a:endParaRPr>
          </a:p>
          <a:p>
            <a:pPr lvl="1">
              <a:buFont typeface="Wingdings" panose="05000000000000000000" pitchFamily="2" charset="2"/>
              <a:buChar char="§"/>
            </a:pPr>
            <a:r>
              <a:rPr lang="da-DK" b="0" i="0" dirty="0">
                <a:solidFill>
                  <a:srgbClr val="000000"/>
                </a:solidFill>
                <a:effectLst/>
                <a:latin typeface="Roboto" panose="02000000000000000000" pitchFamily="2" charset="0"/>
              </a:rPr>
              <a:t> </a:t>
            </a:r>
            <a:r>
              <a:rPr lang="da-DK" b="0" i="0" dirty="0">
                <a:solidFill>
                  <a:srgbClr val="000000"/>
                </a:solidFill>
                <a:effectLst/>
              </a:rPr>
              <a:t>Bill </a:t>
            </a:r>
            <a:r>
              <a:rPr lang="da-DK" b="0" i="0" dirty="0" err="1">
                <a:solidFill>
                  <a:srgbClr val="000000"/>
                </a:solidFill>
                <a:effectLst/>
              </a:rPr>
              <a:t>Nichols</a:t>
            </a:r>
            <a:r>
              <a:rPr lang="da-DK" b="0" i="0" dirty="0">
                <a:solidFill>
                  <a:srgbClr val="000000"/>
                </a:solidFill>
                <a:effectLst/>
              </a:rPr>
              <a:t> holder således fast i, at dokumentarens historie er en </a:t>
            </a:r>
            <a:r>
              <a:rPr lang="da-DK" b="0" i="1" dirty="0">
                <a:solidFill>
                  <a:srgbClr val="000000"/>
                </a:solidFill>
                <a:effectLst/>
              </a:rPr>
              <a:t>repræsentation</a:t>
            </a:r>
            <a:r>
              <a:rPr lang="da-DK" b="0" i="0" dirty="0">
                <a:solidFill>
                  <a:srgbClr val="000000"/>
                </a:solidFill>
                <a:effectLst/>
              </a:rPr>
              <a:t> – den er ikke en fuldstændig gengivelse af, hvad der er sket, for historien vinkles afhængig af øjnene, der ser, og i dokumentarfilmen er historien endvidere lagt ind i en filmfortællings plottanke. Men filmen er stadig tydeligt og stærkt knyttet til virkeligheden.</a:t>
            </a:r>
            <a:endParaRPr lang="da-DK" dirty="0"/>
          </a:p>
        </p:txBody>
      </p:sp>
    </p:spTree>
    <p:extLst>
      <p:ext uri="{BB962C8B-B14F-4D97-AF65-F5344CB8AC3E}">
        <p14:creationId xmlns:p14="http://schemas.microsoft.com/office/powerpoint/2010/main" val="1001853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F6387F-8E1F-E43D-3913-2206FBD68278}"/>
              </a:ext>
            </a:extLst>
          </p:cNvPr>
          <p:cNvSpPr>
            <a:spLocks noGrp="1"/>
          </p:cNvSpPr>
          <p:nvPr>
            <p:ph type="title"/>
          </p:nvPr>
        </p:nvSpPr>
        <p:spPr/>
        <p:txBody>
          <a:bodyPr/>
          <a:lstStyle/>
          <a:p>
            <a:r>
              <a:rPr lang="da-DK" dirty="0"/>
              <a:t>Hybridgenrer (blandingsgenrer)</a:t>
            </a:r>
          </a:p>
        </p:txBody>
      </p:sp>
      <p:sp>
        <p:nvSpPr>
          <p:cNvPr id="3" name="Pladsholder til indhold 2">
            <a:extLst>
              <a:ext uri="{FF2B5EF4-FFF2-40B4-BE49-F238E27FC236}">
                <a16:creationId xmlns:a16="http://schemas.microsoft.com/office/drawing/2014/main" id="{62521962-83B8-A18E-1832-5BB306323192}"/>
              </a:ext>
            </a:extLst>
          </p:cNvPr>
          <p:cNvSpPr>
            <a:spLocks noGrp="1"/>
          </p:cNvSpPr>
          <p:nvPr>
            <p:ph idx="1"/>
          </p:nvPr>
        </p:nvSpPr>
        <p:spPr/>
        <p:txBody>
          <a:bodyPr/>
          <a:lstStyle/>
          <a:p>
            <a:pPr>
              <a:buFont typeface="Wingdings" panose="05000000000000000000" pitchFamily="2" charset="2"/>
              <a:buChar char="§"/>
            </a:pPr>
            <a:r>
              <a:rPr lang="da-DK" dirty="0"/>
              <a:t>En spillefilm kan fortælle om en familie, der levede under 2. verdenskrig, hvori den bygger på faktuel viden (socialhistorie), idet den inddrager virkelige hændelser og personer. </a:t>
            </a:r>
          </a:p>
          <a:p>
            <a:pPr lvl="1">
              <a:buFont typeface="Wingdings" panose="05000000000000000000" pitchFamily="2" charset="2"/>
              <a:buChar char="§"/>
            </a:pPr>
            <a:r>
              <a:rPr lang="da-DK" dirty="0"/>
              <a:t>Selvom spillefilmen bygger på faktuel viden, så er filmen stadig instrueret på en bestemt måde, hvor skuespillere spiller de forskellige karakterer. </a:t>
            </a:r>
          </a:p>
          <a:p>
            <a:pPr lvl="1">
              <a:buFont typeface="Wingdings" panose="05000000000000000000" pitchFamily="2" charset="2"/>
              <a:buChar char="§"/>
            </a:pPr>
            <a:endParaRPr lang="da-DK" dirty="0"/>
          </a:p>
          <a:p>
            <a:pPr lvl="1">
              <a:buFont typeface="Wingdings" panose="05000000000000000000" pitchFamily="2" charset="2"/>
              <a:buChar char="§"/>
            </a:pPr>
            <a:endParaRPr lang="da-DK" dirty="0"/>
          </a:p>
          <a:p>
            <a:pPr marL="201168" lvl="1" indent="0">
              <a:buNone/>
            </a:pPr>
            <a:endParaRPr lang="da-DK" dirty="0"/>
          </a:p>
        </p:txBody>
      </p:sp>
      <p:pic>
        <p:nvPicPr>
          <p:cNvPr id="1028" name="Picture 4">
            <a:extLst>
              <a:ext uri="{FF2B5EF4-FFF2-40B4-BE49-F238E27FC236}">
                <a16:creationId xmlns:a16="http://schemas.microsoft.com/office/drawing/2014/main" id="{EE64ABD9-8F1A-E440-950E-98D8722062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0"/>
            <a:ext cx="457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kstfelt 3">
            <a:extLst>
              <a:ext uri="{FF2B5EF4-FFF2-40B4-BE49-F238E27FC236}">
                <a16:creationId xmlns:a16="http://schemas.microsoft.com/office/drawing/2014/main" id="{5EA183FC-22A9-AF92-AE1A-B95DE0B61C26}"/>
              </a:ext>
            </a:extLst>
          </p:cNvPr>
          <p:cNvSpPr txBox="1"/>
          <p:nvPr/>
        </p:nvSpPr>
        <p:spPr>
          <a:xfrm>
            <a:off x="1005840" y="3654610"/>
            <a:ext cx="6141720" cy="2585323"/>
          </a:xfrm>
          <a:prstGeom prst="rect">
            <a:avLst/>
          </a:prstGeom>
          <a:noFill/>
        </p:spPr>
        <p:txBody>
          <a:bodyPr wrap="square" rtlCol="0">
            <a:spAutoFit/>
          </a:bodyPr>
          <a:lstStyle/>
          <a:p>
            <a:r>
              <a:rPr lang="da-DK" dirty="0"/>
              <a:t>- De forbandede år er en spillefilm.</a:t>
            </a:r>
          </a:p>
          <a:p>
            <a:r>
              <a:rPr lang="da-DK" dirty="0"/>
              <a:t>- Filmen omhandler en familie, der bliver splittet i atomer, fordi hver familiemedlem repræsenterer en side af de problemstillinger under Danmarks besættelse (Frikorps Danmark, neutralitet, modstandsbevægelsen, forretning, Tyskerpiger).</a:t>
            </a:r>
          </a:p>
          <a:p>
            <a:r>
              <a:rPr lang="da-DK" dirty="0"/>
              <a:t>Filmen er en allegori, fordi den på trods af at være fiktiv, er et symbol på de forskellige holdninger under 2. verdenskrig + socialhistorie.</a:t>
            </a:r>
          </a:p>
        </p:txBody>
      </p:sp>
    </p:spTree>
    <p:extLst>
      <p:ext uri="{BB962C8B-B14F-4D97-AF65-F5344CB8AC3E}">
        <p14:creationId xmlns:p14="http://schemas.microsoft.com/office/powerpoint/2010/main" val="127251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1000"/>
                                        <p:tgtEl>
                                          <p:spTgt spid="1028"/>
                                        </p:tgtEl>
                                      </p:cBhvr>
                                    </p:animEffect>
                                    <p:anim calcmode="lin" valueType="num">
                                      <p:cBhvr>
                                        <p:cTn id="8" dur="1000" fill="hold"/>
                                        <p:tgtEl>
                                          <p:spTgt spid="1028"/>
                                        </p:tgtEl>
                                        <p:attrNameLst>
                                          <p:attrName>ppt_x</p:attrName>
                                        </p:attrNameLst>
                                      </p:cBhvr>
                                      <p:tavLst>
                                        <p:tav tm="0">
                                          <p:val>
                                            <p:strVal val="#ppt_x"/>
                                          </p:val>
                                        </p:tav>
                                        <p:tav tm="100000">
                                          <p:val>
                                            <p:strVal val="#ppt_x"/>
                                          </p:val>
                                        </p:tav>
                                      </p:tavLst>
                                    </p:anim>
                                    <p:anim calcmode="lin" valueType="num">
                                      <p:cBhvr>
                                        <p:cTn id="9"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84241F-0AD0-7D0C-B79B-706BD821CA4E}"/>
              </a:ext>
            </a:extLst>
          </p:cNvPr>
          <p:cNvSpPr>
            <a:spLocks noGrp="1"/>
          </p:cNvSpPr>
          <p:nvPr>
            <p:ph type="title"/>
          </p:nvPr>
        </p:nvSpPr>
        <p:spPr/>
        <p:txBody>
          <a:bodyPr/>
          <a:lstStyle/>
          <a:p>
            <a:r>
              <a:rPr lang="da-DK" dirty="0"/>
              <a:t>Dokumentarfilmens stemme</a:t>
            </a:r>
          </a:p>
        </p:txBody>
      </p:sp>
      <p:sp>
        <p:nvSpPr>
          <p:cNvPr id="3" name="Pladsholder til indhold 2">
            <a:extLst>
              <a:ext uri="{FF2B5EF4-FFF2-40B4-BE49-F238E27FC236}">
                <a16:creationId xmlns:a16="http://schemas.microsoft.com/office/drawing/2014/main" id="{A7A7DF3F-8882-26AA-9F03-6B3507C698D1}"/>
              </a:ext>
            </a:extLst>
          </p:cNvPr>
          <p:cNvSpPr>
            <a:spLocks noGrp="1"/>
          </p:cNvSpPr>
          <p:nvPr>
            <p:ph idx="1"/>
          </p:nvPr>
        </p:nvSpPr>
        <p:spPr/>
        <p:txBody>
          <a:bodyPr>
            <a:normAutofit lnSpcReduction="10000"/>
          </a:bodyPr>
          <a:lstStyle/>
          <a:p>
            <a:pPr>
              <a:buFont typeface="Wingdings" panose="05000000000000000000" pitchFamily="2" charset="2"/>
              <a:buChar char="§"/>
            </a:pPr>
            <a:r>
              <a:rPr lang="da-DK" dirty="0">
                <a:effectLst/>
                <a:ea typeface="Calibri" panose="020F0502020204030204" pitchFamily="34" charset="0"/>
                <a:cs typeface="Times New Roman" panose="02020603050405020304" pitchFamily="18" charset="0"/>
              </a:rPr>
              <a:t>Det iøjnefaldende ved filmen er dens bevægelse mod at fremlægge en klar præmis til at sætte fokus på sin egen konstruktion som retorisk udsagn.</a:t>
            </a:r>
          </a:p>
          <a:p>
            <a:pPr>
              <a:buFont typeface="Wingdings" panose="05000000000000000000" pitchFamily="2" charset="2"/>
              <a:buChar char="§"/>
            </a:pPr>
            <a:r>
              <a:rPr lang="da-DK" b="0" i="0" dirty="0">
                <a:solidFill>
                  <a:srgbClr val="000000"/>
                </a:solidFill>
                <a:effectLst/>
              </a:rPr>
              <a:t>Dokumentarfilmens stemme gør publikum bevidste om, at dokumentarfilmen ikke er en virkelighedstro gengivelse af virkeligheden 1:1, men er en bearbejdet udgave af virkeligheden, der udtrykker instruktørens syn på eller forslag til ændring af virkeligheden.</a:t>
            </a:r>
          </a:p>
          <a:p>
            <a:pPr>
              <a:buFont typeface="Wingdings" panose="05000000000000000000" pitchFamily="2" charset="2"/>
              <a:buChar char="§"/>
            </a:pPr>
            <a:r>
              <a:rPr lang="da-DK" dirty="0">
                <a:solidFill>
                  <a:srgbClr val="000000"/>
                </a:solidFill>
              </a:rPr>
              <a:t>For at afdække dokumentarfilmens stemme undersøger man blandt andet de filmiske virkemidler. Med inddragelse af de filmiske virkemidler viser dokumentarfilmen netop, at den ikke er en 1:1 gengivelse af virkeligheden.  </a:t>
            </a:r>
          </a:p>
          <a:p>
            <a:pPr lvl="1">
              <a:buFont typeface="Wingdings" panose="05000000000000000000" pitchFamily="2" charset="2"/>
              <a:buChar char="§"/>
            </a:pPr>
            <a:r>
              <a:rPr lang="da-DK" dirty="0"/>
              <a:t>Når kameraerne er slukket, eksisterer der en virkelighed udenom dokumentarfilmens rammer. Dokumentarfilmen skildrer et udsnit af virkeligheden, hvilket kommer tydeligt til udtryk i postproduktionen, hvor de filmiske virkemidler fremstilles på en særlig måde (2-3). </a:t>
            </a:r>
          </a:p>
        </p:txBody>
      </p:sp>
    </p:spTree>
    <p:extLst>
      <p:ext uri="{BB962C8B-B14F-4D97-AF65-F5344CB8AC3E}">
        <p14:creationId xmlns:p14="http://schemas.microsoft.com/office/powerpoint/2010/main" val="36529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D0E7A-E015-C426-C659-0B6AC357C4DA}"/>
              </a:ext>
            </a:extLst>
          </p:cNvPr>
          <p:cNvSpPr>
            <a:spLocks noGrp="1"/>
          </p:cNvSpPr>
          <p:nvPr>
            <p:ph type="title"/>
          </p:nvPr>
        </p:nvSpPr>
        <p:spPr/>
        <p:txBody>
          <a:bodyPr/>
          <a:lstStyle/>
          <a:p>
            <a:r>
              <a:rPr lang="da-DK" dirty="0"/>
              <a:t>Filmanalyse </a:t>
            </a:r>
          </a:p>
        </p:txBody>
      </p:sp>
      <p:sp>
        <p:nvSpPr>
          <p:cNvPr id="3" name="Pladsholder til indhold 2">
            <a:extLst>
              <a:ext uri="{FF2B5EF4-FFF2-40B4-BE49-F238E27FC236}">
                <a16:creationId xmlns:a16="http://schemas.microsoft.com/office/drawing/2014/main" id="{7F1EE246-6F8F-26FD-B0A6-D4C15B27D1AF}"/>
              </a:ext>
            </a:extLst>
          </p:cNvPr>
          <p:cNvSpPr>
            <a:spLocks noGrp="1"/>
          </p:cNvSpPr>
          <p:nvPr>
            <p:ph idx="1"/>
          </p:nvPr>
        </p:nvSpPr>
        <p:spPr/>
        <p:txBody>
          <a:bodyPr>
            <a:normAutofit lnSpcReduction="10000"/>
          </a:bodyPr>
          <a:lstStyle/>
          <a:p>
            <a:pPr>
              <a:buFont typeface="Wingdings" panose="05000000000000000000" pitchFamily="2" charset="2"/>
              <a:buChar char="§"/>
            </a:pPr>
            <a:r>
              <a:rPr lang="da-DK" dirty="0"/>
              <a:t> Blik for detaljen og helheden – fortolkning af dokumentarfilm.</a:t>
            </a:r>
          </a:p>
          <a:p>
            <a:pPr>
              <a:buFont typeface="Wingdings" panose="05000000000000000000" pitchFamily="2" charset="2"/>
              <a:buChar char="§"/>
            </a:pPr>
            <a:r>
              <a:rPr lang="da-DK" dirty="0"/>
              <a:t>At fortolke en dokumentarfilm handler ligesom al anden fortolkning om at sammenfatte sine analytiske iagttagelser til et samlet hele.</a:t>
            </a:r>
          </a:p>
          <a:p>
            <a:pPr>
              <a:buFont typeface="Wingdings" panose="05000000000000000000" pitchFamily="2" charset="2"/>
              <a:buChar char="§"/>
            </a:pPr>
            <a:r>
              <a:rPr lang="da-DK" dirty="0"/>
              <a:t>Ideelt set skal alle enkeltstående analytiske iagttagelser kunne understøtte fortolkningen. Derfor er det vigtigt, at man holder sig for øje, hvilken funktion forskellige motiver, filmiske virkemidler m.m. har i den konkrete tekst, man arbejder med. Af samme grund bør man være varsom med at kigge i skemaer, som fastlægger bestemte symbolske betydninger, fx farvesymbolik, for nok betyder rød nogle gange kærlighed, men andre gange kan det også betyde død el. livsfarlig lidenskab. Ligeså kan de samme beskæringer og perspektiver fortolkes på forskellige måder. Det vil sige, at I skal have blik for, hvordan en detalje får betydning i helheden, og hvordan helheden giver betydning til detaljerne, når I fortolker. </a:t>
            </a:r>
          </a:p>
        </p:txBody>
      </p:sp>
    </p:spTree>
    <p:extLst>
      <p:ext uri="{BB962C8B-B14F-4D97-AF65-F5344CB8AC3E}">
        <p14:creationId xmlns:p14="http://schemas.microsoft.com/office/powerpoint/2010/main" val="2300496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BF216B-337F-40B7-C1D9-257128F62DAB}"/>
              </a:ext>
            </a:extLst>
          </p:cNvPr>
          <p:cNvSpPr>
            <a:spLocks noGrp="1"/>
          </p:cNvSpPr>
          <p:nvPr>
            <p:ph type="title"/>
          </p:nvPr>
        </p:nvSpPr>
        <p:spPr>
          <a:xfrm>
            <a:off x="1164187" y="215740"/>
            <a:ext cx="10058400" cy="1014413"/>
          </a:xfrm>
        </p:spPr>
        <p:txBody>
          <a:bodyPr/>
          <a:lstStyle/>
          <a:p>
            <a:r>
              <a:rPr lang="da-DK" dirty="0" err="1"/>
              <a:t>Faka</a:t>
            </a:r>
            <a:r>
              <a:rPr lang="da-DK" dirty="0"/>
              <a:t> – og fiktionskoder</a:t>
            </a:r>
          </a:p>
        </p:txBody>
      </p:sp>
      <p:graphicFrame>
        <p:nvGraphicFramePr>
          <p:cNvPr id="7" name="Tabel 6">
            <a:extLst>
              <a:ext uri="{FF2B5EF4-FFF2-40B4-BE49-F238E27FC236}">
                <a16:creationId xmlns:a16="http://schemas.microsoft.com/office/drawing/2014/main" id="{461FE4D3-5992-B90F-42EB-3672E1F7968D}"/>
              </a:ext>
            </a:extLst>
          </p:cNvPr>
          <p:cNvGraphicFramePr>
            <a:graphicFrameLocks noGrp="1"/>
          </p:cNvGraphicFramePr>
          <p:nvPr>
            <p:extLst>
              <p:ext uri="{D42A27DB-BD31-4B8C-83A1-F6EECF244321}">
                <p14:modId xmlns:p14="http://schemas.microsoft.com/office/powerpoint/2010/main" val="137570162"/>
              </p:ext>
            </p:extLst>
          </p:nvPr>
        </p:nvGraphicFramePr>
        <p:xfrm>
          <a:off x="1164187" y="415035"/>
          <a:ext cx="9071620" cy="6027930"/>
        </p:xfrm>
        <a:graphic>
          <a:graphicData uri="http://schemas.openxmlformats.org/drawingml/2006/table">
            <a:tbl>
              <a:tblPr firstRow="1" bandRow="1">
                <a:tableStyleId>{5C22544A-7EE6-4342-B048-85BDC9FD1C3A}</a:tableStyleId>
              </a:tblPr>
              <a:tblGrid>
                <a:gridCol w="4535810">
                  <a:extLst>
                    <a:ext uri="{9D8B030D-6E8A-4147-A177-3AD203B41FA5}">
                      <a16:colId xmlns:a16="http://schemas.microsoft.com/office/drawing/2014/main" val="2616090969"/>
                    </a:ext>
                  </a:extLst>
                </a:gridCol>
                <a:gridCol w="4535810">
                  <a:extLst>
                    <a:ext uri="{9D8B030D-6E8A-4147-A177-3AD203B41FA5}">
                      <a16:colId xmlns:a16="http://schemas.microsoft.com/office/drawing/2014/main" val="3745692756"/>
                    </a:ext>
                  </a:extLst>
                </a:gridCol>
              </a:tblGrid>
              <a:tr h="233100">
                <a:tc>
                  <a:txBody>
                    <a:bodyPr/>
                    <a:lstStyle/>
                    <a:p>
                      <a:r>
                        <a:rPr lang="da-DK" dirty="0" err="1"/>
                        <a:t>Faktakoder</a:t>
                      </a:r>
                      <a:endParaRPr lang="da-DK" dirty="0"/>
                    </a:p>
                  </a:txBody>
                  <a:tcPr/>
                </a:tc>
                <a:tc>
                  <a:txBody>
                    <a:bodyPr/>
                    <a:lstStyle/>
                    <a:p>
                      <a:r>
                        <a:rPr lang="da-DK" dirty="0"/>
                        <a:t>Fiktionskoder</a:t>
                      </a:r>
                    </a:p>
                  </a:txBody>
                  <a:tcPr/>
                </a:tc>
                <a:extLst>
                  <a:ext uri="{0D108BD9-81ED-4DB2-BD59-A6C34878D82A}">
                    <a16:rowId xmlns:a16="http://schemas.microsoft.com/office/drawing/2014/main" val="4270277073"/>
                  </a:ext>
                </a:extLst>
              </a:tr>
              <a:tr h="1981350">
                <a:tc>
                  <a:txBody>
                    <a:bodyPr/>
                    <a:lstStyle/>
                    <a:p>
                      <a:r>
                        <a:rPr lang="da-DK" b="1" dirty="0"/>
                        <a:t>Indstillinger: </a:t>
                      </a:r>
                    </a:p>
                    <a:p>
                      <a:r>
                        <a:rPr lang="da-DK" b="1" dirty="0"/>
                        <a:t>- </a:t>
                      </a:r>
                      <a:r>
                        <a:rPr lang="da-DK" b="0" dirty="0"/>
                        <a:t>Hovedperson kigger i og taler direkte til kameraet, hovedpersonen er sig selv.</a:t>
                      </a:r>
                    </a:p>
                    <a:p>
                      <a:r>
                        <a:rPr lang="da-DK" b="0" dirty="0"/>
                        <a:t>- Naturligt miljø – hjemme hos hovedpersonerne selv. </a:t>
                      </a:r>
                    </a:p>
                    <a:p>
                      <a:r>
                        <a:rPr lang="da-DK" b="0" dirty="0"/>
                        <a:t>- Interviewer viser sig/lader sig høre. </a:t>
                      </a:r>
                    </a:p>
                    <a:p>
                      <a:r>
                        <a:rPr lang="da-DK" b="0" dirty="0"/>
                        <a:t>- Mikrofoner, kameramænd, instruktør lader sig vise. </a:t>
                      </a:r>
                      <a:endParaRPr lang="da-DK" b="1" dirty="0"/>
                    </a:p>
                  </a:txBody>
                  <a:tcPr/>
                </a:tc>
                <a:tc>
                  <a:txBody>
                    <a:bodyPr/>
                    <a:lstStyle/>
                    <a:p>
                      <a:r>
                        <a:rPr lang="da-DK" b="1" dirty="0"/>
                        <a:t>Indstillinger: </a:t>
                      </a:r>
                      <a:r>
                        <a:rPr lang="da-DK" b="0" dirty="0"/>
                        <a:t>rekonstruktioner: Skuespillere, der spiller karakterer.</a:t>
                      </a:r>
                    </a:p>
                    <a:p>
                      <a:r>
                        <a:rPr lang="da-DK" b="0" dirty="0"/>
                        <a:t>Kulisser/ ”Stage-</a:t>
                      </a:r>
                      <a:r>
                        <a:rPr lang="da-DK" b="0" dirty="0" err="1"/>
                        <a:t>settings</a:t>
                      </a:r>
                      <a:r>
                        <a:rPr lang="da-DK" b="0" dirty="0"/>
                        <a:t>”.</a:t>
                      </a:r>
                      <a:endParaRPr lang="da-DK" b="1" dirty="0"/>
                    </a:p>
                  </a:txBody>
                  <a:tcPr/>
                </a:tc>
                <a:extLst>
                  <a:ext uri="{0D108BD9-81ED-4DB2-BD59-A6C34878D82A}">
                    <a16:rowId xmlns:a16="http://schemas.microsoft.com/office/drawing/2014/main" val="2854917823"/>
                  </a:ext>
                </a:extLst>
              </a:tr>
              <a:tr h="407925">
                <a:tc>
                  <a:txBody>
                    <a:bodyPr/>
                    <a:lstStyle/>
                    <a:p>
                      <a:r>
                        <a:rPr lang="da-DK" b="1" dirty="0"/>
                        <a:t>Billedbeskæring: </a:t>
                      </a:r>
                      <a:r>
                        <a:rPr lang="da-DK" b="0" dirty="0"/>
                        <a:t>Halvtotal, total og supertotal.</a:t>
                      </a:r>
                      <a:endParaRPr lang="da-DK" b="1" dirty="0"/>
                    </a:p>
                  </a:txBody>
                  <a:tcPr/>
                </a:tc>
                <a:tc>
                  <a:txBody>
                    <a:bodyPr/>
                    <a:lstStyle/>
                    <a:p>
                      <a:r>
                        <a:rPr lang="da-DK" b="1" dirty="0"/>
                        <a:t>Billedbeskæringer: </a:t>
                      </a:r>
                      <a:r>
                        <a:rPr lang="da-DK" b="0" dirty="0"/>
                        <a:t>Ultranær- og nærbilleder.</a:t>
                      </a:r>
                      <a:endParaRPr lang="da-DK" b="1" dirty="0"/>
                    </a:p>
                  </a:txBody>
                  <a:tcPr/>
                </a:tc>
                <a:extLst>
                  <a:ext uri="{0D108BD9-81ED-4DB2-BD59-A6C34878D82A}">
                    <a16:rowId xmlns:a16="http://schemas.microsoft.com/office/drawing/2014/main" val="4083353434"/>
                  </a:ext>
                </a:extLst>
              </a:tr>
              <a:tr h="582750">
                <a:tc>
                  <a:txBody>
                    <a:bodyPr/>
                    <a:lstStyle/>
                    <a:p>
                      <a:r>
                        <a:rPr lang="da-DK" b="1" dirty="0"/>
                        <a:t>Billedkomposition: </a:t>
                      </a:r>
                      <a:r>
                        <a:rPr lang="da-DK" b="0" dirty="0"/>
                        <a:t>Vandrette – og lodrette linjer</a:t>
                      </a:r>
                      <a:endParaRPr lang="da-DK" b="1" dirty="0"/>
                    </a:p>
                  </a:txBody>
                  <a:tcPr/>
                </a:tc>
                <a:tc>
                  <a:txBody>
                    <a:bodyPr/>
                    <a:lstStyle/>
                    <a:p>
                      <a:r>
                        <a:rPr lang="da-DK" b="1" dirty="0"/>
                        <a:t>Billedkomposition: </a:t>
                      </a:r>
                      <a:r>
                        <a:rPr lang="da-DK" b="0" dirty="0"/>
                        <a:t>Diagonale – og kælkede linjer.</a:t>
                      </a:r>
                      <a:endParaRPr lang="da-DK" b="1" dirty="0"/>
                    </a:p>
                  </a:txBody>
                  <a:tcPr/>
                </a:tc>
                <a:extLst>
                  <a:ext uri="{0D108BD9-81ED-4DB2-BD59-A6C34878D82A}">
                    <a16:rowId xmlns:a16="http://schemas.microsoft.com/office/drawing/2014/main" val="961330144"/>
                  </a:ext>
                </a:extLst>
              </a:tr>
              <a:tr h="407925">
                <a:tc>
                  <a:txBody>
                    <a:bodyPr/>
                    <a:lstStyle/>
                    <a:p>
                      <a:r>
                        <a:rPr lang="da-DK" b="1" dirty="0"/>
                        <a:t>Kameraperspektiv: </a:t>
                      </a:r>
                      <a:r>
                        <a:rPr lang="da-DK" b="0" dirty="0"/>
                        <a:t>Normalperspektiv</a:t>
                      </a:r>
                      <a:endParaRPr lang="da-DK" b="1" dirty="0"/>
                    </a:p>
                  </a:txBody>
                  <a:tcPr/>
                </a:tc>
                <a:tc>
                  <a:txBody>
                    <a:bodyPr/>
                    <a:lstStyle/>
                    <a:p>
                      <a:r>
                        <a:rPr lang="da-DK" b="1" dirty="0"/>
                        <a:t>Kameraperspektiv: </a:t>
                      </a:r>
                      <a:r>
                        <a:rPr lang="da-DK" b="0" dirty="0"/>
                        <a:t>Frø – og fugleperspektiv.</a:t>
                      </a:r>
                      <a:endParaRPr lang="da-DK" b="1" dirty="0"/>
                    </a:p>
                  </a:txBody>
                  <a:tcPr/>
                </a:tc>
                <a:extLst>
                  <a:ext uri="{0D108BD9-81ED-4DB2-BD59-A6C34878D82A}">
                    <a16:rowId xmlns:a16="http://schemas.microsoft.com/office/drawing/2014/main" val="4240089548"/>
                  </a:ext>
                </a:extLst>
              </a:tr>
              <a:tr h="757575">
                <a:tc>
                  <a:txBody>
                    <a:bodyPr/>
                    <a:lstStyle/>
                    <a:p>
                      <a:r>
                        <a:rPr lang="da-DK" b="1" dirty="0"/>
                        <a:t>Kamerabevægelser: </a:t>
                      </a:r>
                      <a:r>
                        <a:rPr lang="da-DK" b="0" dirty="0"/>
                        <a:t>Håndholdt kamera, tydelig zoom for at gøre en uskarp indstilling skarp.</a:t>
                      </a:r>
                      <a:endParaRPr lang="da-DK" b="1" dirty="0"/>
                    </a:p>
                  </a:txBody>
                  <a:tcPr/>
                </a:tc>
                <a:tc>
                  <a:txBody>
                    <a:bodyPr/>
                    <a:lstStyle/>
                    <a:p>
                      <a:r>
                        <a:rPr lang="da-DK" b="1" dirty="0"/>
                        <a:t>Kamerabevægelser: </a:t>
                      </a:r>
                      <a:r>
                        <a:rPr lang="da-DK" b="0" dirty="0" err="1"/>
                        <a:t>Travelling</a:t>
                      </a:r>
                      <a:r>
                        <a:rPr lang="da-DK" b="0" dirty="0"/>
                        <a:t>- og kranbilleder.</a:t>
                      </a:r>
                      <a:endParaRPr lang="da-DK" b="1" dirty="0"/>
                    </a:p>
                  </a:txBody>
                  <a:tcPr/>
                </a:tc>
                <a:extLst>
                  <a:ext uri="{0D108BD9-81ED-4DB2-BD59-A6C34878D82A}">
                    <a16:rowId xmlns:a16="http://schemas.microsoft.com/office/drawing/2014/main" val="2371299928"/>
                  </a:ext>
                </a:extLst>
              </a:tr>
              <a:tr h="407925">
                <a:tc>
                  <a:txBody>
                    <a:bodyPr/>
                    <a:lstStyle/>
                    <a:p>
                      <a:r>
                        <a:rPr lang="da-DK" b="1" dirty="0"/>
                        <a:t>Klipning: </a:t>
                      </a:r>
                      <a:r>
                        <a:rPr lang="da-DK" b="0" dirty="0"/>
                        <a:t>Kontinuitetsklipning.</a:t>
                      </a:r>
                      <a:endParaRPr lang="da-DK" b="1" dirty="0"/>
                    </a:p>
                  </a:txBody>
                  <a:tcPr/>
                </a:tc>
                <a:tc>
                  <a:txBody>
                    <a:bodyPr/>
                    <a:lstStyle/>
                    <a:p>
                      <a:r>
                        <a:rPr lang="da-DK" b="1" dirty="0"/>
                        <a:t>Klipning: </a:t>
                      </a:r>
                      <a:r>
                        <a:rPr lang="da-DK" b="0" dirty="0"/>
                        <a:t>Kryds – og parallelklipning.</a:t>
                      </a:r>
                      <a:endParaRPr lang="da-DK" b="1" dirty="0"/>
                    </a:p>
                  </a:txBody>
                  <a:tcPr/>
                </a:tc>
                <a:extLst>
                  <a:ext uri="{0D108BD9-81ED-4DB2-BD59-A6C34878D82A}">
                    <a16:rowId xmlns:a16="http://schemas.microsoft.com/office/drawing/2014/main" val="644002794"/>
                  </a:ext>
                </a:extLst>
              </a:tr>
              <a:tr h="233100">
                <a:tc>
                  <a:txBody>
                    <a:bodyPr/>
                    <a:lstStyle/>
                    <a:p>
                      <a:r>
                        <a:rPr lang="da-DK" b="1" dirty="0"/>
                        <a:t>Lyd: </a:t>
                      </a:r>
                      <a:r>
                        <a:rPr lang="da-DK" b="0" dirty="0"/>
                        <a:t>Synkron lyd.</a:t>
                      </a:r>
                      <a:endParaRPr lang="da-DK" b="1" dirty="0"/>
                    </a:p>
                  </a:txBody>
                  <a:tcPr/>
                </a:tc>
                <a:tc>
                  <a:txBody>
                    <a:bodyPr/>
                    <a:lstStyle/>
                    <a:p>
                      <a:r>
                        <a:rPr lang="da-DK" b="1" dirty="0"/>
                        <a:t>Lyd: </a:t>
                      </a:r>
                      <a:r>
                        <a:rPr lang="da-DK" b="0" dirty="0"/>
                        <a:t>Asynkron lyd.</a:t>
                      </a:r>
                      <a:endParaRPr lang="da-DK" b="1" dirty="0"/>
                    </a:p>
                  </a:txBody>
                  <a:tcPr/>
                </a:tc>
                <a:extLst>
                  <a:ext uri="{0D108BD9-81ED-4DB2-BD59-A6C34878D82A}">
                    <a16:rowId xmlns:a16="http://schemas.microsoft.com/office/drawing/2014/main" val="2462940598"/>
                  </a:ext>
                </a:extLst>
              </a:tr>
            </a:tbl>
          </a:graphicData>
        </a:graphic>
      </p:graphicFrame>
      <p:sp>
        <p:nvSpPr>
          <p:cNvPr id="9" name="Pladsholder til indhold 8">
            <a:extLst>
              <a:ext uri="{FF2B5EF4-FFF2-40B4-BE49-F238E27FC236}">
                <a16:creationId xmlns:a16="http://schemas.microsoft.com/office/drawing/2014/main" id="{F645C65D-1063-BF2F-BB36-68D92CAE880C}"/>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20998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549</TotalTime>
  <Words>1788</Words>
  <Application>Microsoft Office PowerPoint</Application>
  <PresentationFormat>Widescreen</PresentationFormat>
  <Paragraphs>132</Paragraphs>
  <Slides>17</Slides>
  <Notes>11</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17</vt:i4>
      </vt:variant>
    </vt:vector>
  </HeadingPairs>
  <TitlesOfParts>
    <vt:vector size="24" baseType="lpstr">
      <vt:lpstr>Arial</vt:lpstr>
      <vt:lpstr>Bookman Old Style</vt:lpstr>
      <vt:lpstr>Calibri</vt:lpstr>
      <vt:lpstr>Franklin Gothic Book</vt:lpstr>
      <vt:lpstr>Roboto</vt:lpstr>
      <vt:lpstr>Wingdings</vt:lpstr>
      <vt:lpstr>RetrospectVTI</vt:lpstr>
      <vt:lpstr>Dokumentar</vt:lpstr>
      <vt:lpstr>Et kig på genren - Definition</vt:lpstr>
      <vt:lpstr>Nichols’ tre grundantagelser for genren</vt:lpstr>
      <vt:lpstr>Forskellen mellem spillefilm og dokumentarfilm</vt:lpstr>
      <vt:lpstr>PowerPoint-præsentation</vt:lpstr>
      <vt:lpstr>Hybridgenrer (blandingsgenrer)</vt:lpstr>
      <vt:lpstr>Dokumentarfilmens stemme</vt:lpstr>
      <vt:lpstr>Filmanalyse </vt:lpstr>
      <vt:lpstr>Faka – og fiktionskoder</vt:lpstr>
      <vt:lpstr>Autenticitetsmarkører</vt:lpstr>
      <vt:lpstr>Dokumentartyper (5 typer)</vt:lpstr>
      <vt:lpstr>PowerPoint-præsentation</vt:lpstr>
      <vt:lpstr>PowerPoint-præsentation</vt:lpstr>
      <vt:lpstr>PowerPoint-præsentation</vt:lpstr>
      <vt:lpstr>PowerPoint-præsentation</vt:lpstr>
      <vt:lpstr>Opgave</vt:lpstr>
      <vt:lpstr>Litteraturliste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Dokumentation</dc:title>
  <dc:creator>Mads Nielsen</dc:creator>
  <cp:lastModifiedBy>Mads Nielsen</cp:lastModifiedBy>
  <cp:revision>11</cp:revision>
  <dcterms:created xsi:type="dcterms:W3CDTF">2024-01-01T09:47:53Z</dcterms:created>
  <dcterms:modified xsi:type="dcterms:W3CDTF">2024-02-05T07:21:18Z</dcterms:modified>
</cp:coreProperties>
</file>