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40" r:id="rId1"/>
  </p:sldMasterIdLst>
  <p:notesMasterIdLst>
    <p:notesMasterId r:id="rId13"/>
  </p:notesMasterIdLst>
  <p:sldIdLst>
    <p:sldId id="256" r:id="rId2"/>
    <p:sldId id="257" r:id="rId3"/>
    <p:sldId id="272" r:id="rId4"/>
    <p:sldId id="267" r:id="rId5"/>
    <p:sldId id="286" r:id="rId6"/>
    <p:sldId id="287" r:id="rId7"/>
    <p:sldId id="269" r:id="rId8"/>
    <p:sldId id="270" r:id="rId9"/>
    <p:sldId id="271" r:id="rId10"/>
    <p:sldId id="27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2C980-71B3-4D03-B728-FC420A6F2811}" v="39" dt="2024-01-29T05:06:58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4"/>
    <p:restoredTop sz="82690"/>
  </p:normalViewPr>
  <p:slideViewPr>
    <p:cSldViewPr snapToGrid="0" snapToObjects="1">
      <p:cViewPr varScale="1">
        <p:scale>
          <a:sx n="67" d="100"/>
          <a:sy n="67" d="100"/>
        </p:scale>
        <p:origin x="48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ørn M. Clausen" userId="71f89302-b71e-4ddf-b05b-b5ddd10aab7d" providerId="ADAL" clId="{0362C980-71B3-4D03-B728-FC420A6F2811}"/>
    <pc:docChg chg="modSld">
      <pc:chgData name="Jørn M. Clausen" userId="71f89302-b71e-4ddf-b05b-b5ddd10aab7d" providerId="ADAL" clId="{0362C980-71B3-4D03-B728-FC420A6F2811}" dt="2024-01-29T05:06:58.979" v="43" actId="20577"/>
      <pc:docMkLst>
        <pc:docMk/>
      </pc:docMkLst>
      <pc:sldChg chg="modSp mod">
        <pc:chgData name="Jørn M. Clausen" userId="71f89302-b71e-4ddf-b05b-b5ddd10aab7d" providerId="ADAL" clId="{0362C980-71B3-4D03-B728-FC420A6F2811}" dt="2024-01-29T05:06:58.979" v="43" actId="20577"/>
        <pc:sldMkLst>
          <pc:docMk/>
          <pc:sldMk cId="1342891217" sldId="269"/>
        </pc:sldMkLst>
        <pc:spChg chg="mod">
          <ac:chgData name="Jørn M. Clausen" userId="71f89302-b71e-4ddf-b05b-b5ddd10aab7d" providerId="ADAL" clId="{0362C980-71B3-4D03-B728-FC420A6F2811}" dt="2024-01-29T05:06:58.979" v="43" actId="20577"/>
          <ac:spMkLst>
            <pc:docMk/>
            <pc:sldMk cId="1342891217" sldId="269"/>
            <ac:spMk id="3" creationId="{781FB79E-EDD6-3D9C-9811-7B61E0490BB8}"/>
          </ac:spMkLst>
        </pc:spChg>
        <pc:picChg chg="mod">
          <ac:chgData name="Jørn M. Clausen" userId="71f89302-b71e-4ddf-b05b-b5ddd10aab7d" providerId="ADAL" clId="{0362C980-71B3-4D03-B728-FC420A6F2811}" dt="2024-01-29T05:05:11.635" v="4" actId="14100"/>
          <ac:picMkLst>
            <pc:docMk/>
            <pc:sldMk cId="1342891217" sldId="269"/>
            <ac:picMk id="6" creationId="{3F7CA172-9848-3B4C-590E-E2768B021D30}"/>
          </ac:picMkLst>
        </pc:picChg>
      </pc:sldChg>
      <pc:sldChg chg="addSp modSp mod">
        <pc:chgData name="Jørn M. Clausen" userId="71f89302-b71e-4ddf-b05b-b5ddd10aab7d" providerId="ADAL" clId="{0362C980-71B3-4D03-B728-FC420A6F2811}" dt="2024-01-29T05:04:31.087" v="3" actId="14100"/>
        <pc:sldMkLst>
          <pc:docMk/>
          <pc:sldMk cId="3158707960" sldId="287"/>
        </pc:sldMkLst>
        <pc:picChg chg="add mod">
          <ac:chgData name="Jørn M. Clausen" userId="71f89302-b71e-4ddf-b05b-b5ddd10aab7d" providerId="ADAL" clId="{0362C980-71B3-4D03-B728-FC420A6F2811}" dt="2024-01-29T05:04:31.087" v="3" actId="14100"/>
          <ac:picMkLst>
            <pc:docMk/>
            <pc:sldMk cId="3158707960" sldId="287"/>
            <ac:picMk id="7" creationId="{A32BC40C-62AF-E2F0-FCC1-5BBE453BE3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B9FC6-EA9B-F749-91F4-15FCCBC9F718}" type="datetimeFigureOut">
              <a:rPr lang="da-DK" smtClean="0"/>
              <a:t>29-01-2024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6A01E-5397-8445-89B1-CAC0CA1C87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117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a-DK" dirty="0"/>
              <a:t>Monosakkarider (én ring med 5-6 C-atomer), disakkarider (to forbundne monosakkarider) og polysakkarider (mange forbundne monosakkarider).</a:t>
            </a:r>
          </a:p>
          <a:p>
            <a:pPr marL="228600" indent="-228600">
              <a:buAutoNum type="arabicPeriod"/>
            </a:pPr>
            <a:r>
              <a:rPr lang="da-DK" dirty="0"/>
              <a:t>Proteiner er opbygget af aminosyrer, og en aminosyre består af et centralt C-atom, hvor der er en aminogruppe (-NH</a:t>
            </a:r>
            <a:r>
              <a:rPr lang="da-DK" baseline="-25000" dirty="0"/>
              <a:t>2</a:t>
            </a:r>
            <a:r>
              <a:rPr lang="da-DK" baseline="0" dirty="0"/>
              <a:t>), en carboxylsyregruppe (-COOH) og et H forbundet til – den sidste bindingsplads går til en variabel/rest (kaldet R), som afgør hvilken aminosyre, der er tale om.</a:t>
            </a:r>
          </a:p>
          <a:p>
            <a:pPr marL="228600" indent="-228600">
              <a:buAutoNum type="arabicPeriod"/>
            </a:pPr>
            <a:r>
              <a:rPr lang="da-DK" dirty="0"/>
              <a:t>Mættede fedtsyrer (kun enkeltbindinger mellem C-atomerne), mono-umættede fedtsyrer (én dobbeltbinding mellem to C-atomer og ellers kun enkeltbindinger) og </a:t>
            </a:r>
            <a:r>
              <a:rPr lang="da-DK" dirty="0" err="1"/>
              <a:t>poly-umættede</a:t>
            </a:r>
            <a:r>
              <a:rPr lang="da-DK" dirty="0"/>
              <a:t> fedtsyrer (mindst to dobbeltbindinger mellem to par af C-atomer og ellers enkeltbindinger).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6A01E-5397-8445-89B1-CAC0CA1C871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518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oversigt over fordøjelsessystemet, og hvad der sker i de forskellige dele.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7ED4C-3D45-244C-9E66-B39F0870CDE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598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7ED4C-3D45-244C-9E66-B39F0870CDE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918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7ED4C-3D45-244C-9E66-B39F0870CDE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54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7ED4C-3D45-244C-9E66-B39F0870CDE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191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7ED4C-3D45-244C-9E66-B39F0870CDE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0857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7ED4C-3D45-244C-9E66-B39F0870CDE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497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9D53-0395-8E49-AC6D-34AF0E0D1CC6}" type="datetime1">
              <a:rPr lang="da-DK" smtClean="0"/>
              <a:t>29-01-2024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0547-E4E9-174B-993C-1026B2730D78}" type="datetime1">
              <a:rPr lang="da-DK" smtClean="0"/>
              <a:t>29-01-2024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B04F-68FA-104B-A968-4D91A0E35D78}" type="datetime1">
              <a:rPr lang="da-DK" smtClean="0"/>
              <a:t>29-01-2024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BA96-D801-2C46-8460-A3032789CF7C}" type="datetime1">
              <a:rPr lang="da-DK" smtClean="0"/>
              <a:t>29-01-2024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4C9496D-99FD-D649-9439-3E8BF22FBA60}" type="datetime1">
              <a:rPr lang="da-DK" smtClean="0"/>
              <a:t>29-01-2024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45CD-A1A4-4A46-B036-71677D1A3121}" type="datetime1">
              <a:rPr lang="da-DK" smtClean="0"/>
              <a:t>29-01-2024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3718-85E7-1E47-AECC-F09236604646}" type="datetime1">
              <a:rPr lang="da-DK" smtClean="0"/>
              <a:t>29-01-2024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197B-56F6-C041-B639-4EF6FF3A46D9}" type="datetime1">
              <a:rPr lang="da-DK" smtClean="0"/>
              <a:t>29-01-2024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A4A7-4F81-B746-90AD-6D8EF9402954}" type="datetime1">
              <a:rPr lang="da-DK" smtClean="0"/>
              <a:t>29-01-2024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5F14-CD0F-0B47-BE71-9A8AA00B5502}" type="datetime1">
              <a:rPr lang="da-DK" smtClean="0"/>
              <a:t>29-01-2024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63FF-A6A3-DE43-9ECB-0F8FDC33D01C}" type="datetime1">
              <a:rPr lang="da-DK" smtClean="0"/>
              <a:t>29-01-2024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314C571-BCD9-1246-9EC9-4DE71C84D445}" type="datetime1">
              <a:rPr lang="da-DK" smtClean="0"/>
              <a:t>29-01-2024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F458A-50E3-434C-B8A7-5FE6A0DAD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070592" cy="3035808"/>
          </a:xfrm>
        </p:spPr>
        <p:txBody>
          <a:bodyPr/>
          <a:lstStyle/>
          <a:p>
            <a:r>
              <a:rPr lang="da-DK" sz="8700" dirty="0"/>
              <a:t>Fordøjelsessystemet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2F58A5-120A-0A4F-89FD-B8883F433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/>
              <a:t>Forløb 5: </a:t>
            </a:r>
            <a:r>
              <a:rPr lang="da-DK" dirty="0"/>
              <a:t>Føde og fordøjelse</a:t>
            </a:r>
          </a:p>
          <a:p>
            <a:r>
              <a:rPr lang="da-DK" dirty="0"/>
              <a:t>Modul 4 – 18. november 2022</a:t>
            </a:r>
          </a:p>
        </p:txBody>
      </p:sp>
    </p:spTree>
    <p:extLst>
      <p:ext uri="{BB962C8B-B14F-4D97-AF65-F5344CB8AC3E}">
        <p14:creationId xmlns:p14="http://schemas.microsoft.com/office/powerpoint/2010/main" val="386371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927840" cy="1140968"/>
          </a:xfrm>
        </p:spPr>
        <p:txBody>
          <a:bodyPr>
            <a:noAutofit/>
          </a:bodyPr>
          <a:lstStyle/>
          <a:p>
            <a:r>
              <a:rPr lang="da-DK" sz="5200" dirty="0"/>
              <a:t>Enzymernes arbejde i mavesækken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A6C78500-5077-D848-892F-C7DEC65399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4160" y="1544319"/>
                <a:ext cx="11663680" cy="5093589"/>
              </a:xfrm>
            </p:spPr>
            <p:txBody>
              <a:bodyPr>
                <a:normAutofit/>
              </a:bodyPr>
              <a:lstStyle/>
              <a:p>
                <a:r>
                  <a:rPr lang="da-DK" dirty="0"/>
                  <a:t>Spyttets enzymer er aktive i toppen af mavesækken</a:t>
                </a:r>
              </a:p>
              <a:p>
                <a:r>
                  <a:rPr lang="da-DK" dirty="0"/>
                  <a:t>I nederste del af mavesækken er muskelsammentrækningerne kraftigst</a:t>
                </a:r>
                <a:br>
                  <a:rPr lang="da-DK" dirty="0"/>
                </a:b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da-DK" dirty="0"/>
                  <a:t>her blandes maden godt og fordøjelsen er mest effektiv</a:t>
                </a:r>
              </a:p>
              <a:p>
                <a:r>
                  <a:rPr lang="da-DK" b="1" dirty="0"/>
                  <a:t>Pepsin:</a:t>
                </a:r>
              </a:p>
              <a:p>
                <a:pPr lvl="1"/>
                <a:r>
                  <a:rPr lang="da-DK" dirty="0"/>
                  <a:t>Spalter proteiners peptidbindinger ved siden af </a:t>
                </a:r>
                <a:r>
                  <a:rPr lang="da-DK" dirty="0" err="1"/>
                  <a:t>tyrosin</a:t>
                </a:r>
                <a:r>
                  <a:rPr lang="da-DK" dirty="0"/>
                  <a:t> og </a:t>
                </a:r>
                <a:r>
                  <a:rPr lang="da-DK" dirty="0" err="1"/>
                  <a:t>phenylalanin</a:t>
                </a:r>
                <a:r>
                  <a:rPr lang="da-DK" dirty="0"/>
                  <a:t> (se figur)</a:t>
                </a:r>
              </a:p>
              <a:p>
                <a:r>
                  <a:rPr lang="da-DK" b="1" dirty="0"/>
                  <a:t>Gastrisk </a:t>
                </a:r>
                <a:r>
                  <a:rPr lang="da-DK" b="1" dirty="0" err="1"/>
                  <a:t>lipase</a:t>
                </a:r>
                <a:r>
                  <a:rPr lang="da-DK" b="1" dirty="0"/>
                  <a:t>:</a:t>
                </a:r>
              </a:p>
              <a:p>
                <a:pPr lvl="1"/>
                <a:r>
                  <a:rPr lang="da-DK" dirty="0"/>
                  <a:t>Spalter triglycerider i mono- og diglycerider, samt fedtsyrer</a:t>
                </a:r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A6C78500-5077-D848-892F-C7DEC6539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4160" y="1544319"/>
                <a:ext cx="11663680" cy="5093589"/>
              </a:xfrm>
              <a:blipFill>
                <a:blip r:embed="rId2"/>
                <a:stretch>
                  <a:fillRect l="-217" t="-99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FFF3920-6B7B-FC42-99AB-D205483D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B3109D2-3C95-D528-4BB8-1EDF1E4B0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07" y="4128783"/>
            <a:ext cx="5836985" cy="26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5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Arbejdsspørgsmål: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663680" cy="4627880"/>
          </a:xfrm>
        </p:spPr>
        <p:txBody>
          <a:bodyPr/>
          <a:lstStyle/>
          <a:p>
            <a:r>
              <a:rPr lang="da-DK" dirty="0"/>
              <a:t>Besvar dagens arbejdsspørgsmål, gerne i små grupper</a:t>
            </a:r>
          </a:p>
          <a:p>
            <a:r>
              <a:rPr lang="da-DK" dirty="0"/>
              <a:t>Vi mødes herinde igen kl. 13.35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E8780F-FCEE-7C40-9712-8A720891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CCF6942-4892-1243-9A23-C0E1006AB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72" y="4038592"/>
            <a:ext cx="2919396" cy="28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9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Opsamling: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663680" cy="462788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dirty="0"/>
              <a:t>Hvilke tre grupper inddeles kulhydrater i? Og hvad karakteriserer dem?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Hvad er proteiner opbygget af? Og hvordan er de byggesten opbygget?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Hvilke tre grupper inddeles fedtsyrer i? Og hvad karakteriserer dem?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E8780F-FCEE-7C40-9712-8A720891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2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Fordøjelsessystemet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913D49A9-8FF6-3C40-AF88-8953F968C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66700"/>
            <a:ext cx="4267200" cy="659130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663680" cy="5313680"/>
          </a:xfrm>
        </p:spPr>
        <p:txBody>
          <a:bodyPr>
            <a:normAutofit/>
          </a:bodyPr>
          <a:lstStyle/>
          <a:p>
            <a:r>
              <a:rPr lang="da-DK" u="sng" dirty="0"/>
              <a:t>Fordøjelsessystemet</a:t>
            </a:r>
            <a:r>
              <a:rPr lang="da-DK" dirty="0"/>
              <a:t> består af:</a:t>
            </a:r>
          </a:p>
          <a:p>
            <a:pPr lvl="1"/>
            <a:r>
              <a:rPr lang="da-DK" dirty="0"/>
              <a:t>Fordøjelseskanalen (ca. 7 meter)</a:t>
            </a:r>
          </a:p>
          <a:p>
            <a:pPr lvl="2"/>
            <a:r>
              <a:rPr lang="da-DK" dirty="0"/>
              <a:t>Mund, spiserør, mavesæk, tyndtarm, tyktarm og endetarm</a:t>
            </a:r>
          </a:p>
          <a:p>
            <a:pPr lvl="1"/>
            <a:r>
              <a:rPr lang="da-DK" dirty="0"/>
              <a:t>Spytkirtlerne</a:t>
            </a:r>
          </a:p>
          <a:p>
            <a:pPr lvl="1"/>
            <a:r>
              <a:rPr lang="da-DK" dirty="0"/>
              <a:t>Bugspytkirtlen</a:t>
            </a:r>
          </a:p>
          <a:p>
            <a:pPr lvl="1"/>
            <a:r>
              <a:rPr lang="da-DK" dirty="0"/>
              <a:t>Leveren</a:t>
            </a:r>
          </a:p>
          <a:p>
            <a:pPr lvl="1"/>
            <a:r>
              <a:rPr lang="da-DK" dirty="0"/>
              <a:t>Galdeblæren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E8780F-FCEE-7C40-9712-8A720891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6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826D64E4-AE28-ABE0-9F9F-53C1F4EF7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 t="2756" r="5891" b="6975"/>
          <a:stretch/>
        </p:blipFill>
        <p:spPr>
          <a:xfrm>
            <a:off x="2875722" y="0"/>
            <a:ext cx="6440556" cy="6866880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FFF3920-6B7B-FC42-99AB-D205483D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927840" cy="1140968"/>
          </a:xfrm>
        </p:spPr>
        <p:txBody>
          <a:bodyPr>
            <a:noAutofit/>
          </a:bodyPr>
          <a:lstStyle/>
          <a:p>
            <a:r>
              <a:rPr lang="da-DK" sz="5200" dirty="0"/>
              <a:t>Spyttets indhold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FFF3920-6B7B-FC42-99AB-D205483D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A622A0-6CAE-560C-6B85-412796F34C9D}"/>
              </a:ext>
            </a:extLst>
          </p:cNvPr>
          <p:cNvSpPr txBox="1">
            <a:spLocks/>
          </p:cNvSpPr>
          <p:nvPr/>
        </p:nvSpPr>
        <p:spPr>
          <a:xfrm>
            <a:off x="264160" y="1544319"/>
            <a:ext cx="9266206" cy="509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Spyt udskilles hovedsageligt fra kirtlerne på figuren og indeholder bl.a.:</a:t>
            </a:r>
            <a:endParaRPr lang="da-DK" b="1" dirty="0"/>
          </a:p>
          <a:p>
            <a:pPr lvl="1"/>
            <a:r>
              <a:rPr lang="da-DK" b="1" dirty="0" err="1"/>
              <a:t>Mucin</a:t>
            </a:r>
            <a:endParaRPr lang="da-DK" b="1" dirty="0"/>
          </a:p>
          <a:p>
            <a:pPr lvl="1"/>
            <a:r>
              <a:rPr lang="da-DK" b="1" dirty="0"/>
              <a:t>Amylase</a:t>
            </a:r>
          </a:p>
          <a:p>
            <a:pPr lvl="1"/>
            <a:r>
              <a:rPr lang="da-DK" b="1" dirty="0" err="1"/>
              <a:t>Lipase</a:t>
            </a:r>
            <a:endParaRPr lang="da-DK" b="1" dirty="0"/>
          </a:p>
          <a:p>
            <a:pPr lvl="1"/>
            <a:r>
              <a:rPr lang="da-DK" b="1" dirty="0" err="1"/>
              <a:t>Lysozym</a:t>
            </a:r>
            <a:endParaRPr lang="da-DK" b="1" dirty="0"/>
          </a:p>
          <a:p>
            <a:pPr lvl="1"/>
            <a:r>
              <a:rPr lang="da-DK" b="1" dirty="0" err="1"/>
              <a:t>Hydrogencarbonat</a:t>
            </a:r>
            <a:r>
              <a:rPr lang="da-DK" b="1" dirty="0"/>
              <a:t>, HCO</a:t>
            </a:r>
            <a:r>
              <a:rPr lang="da-DK" b="1" baseline="-25000" dirty="0"/>
              <a:t>3</a:t>
            </a:r>
            <a:r>
              <a:rPr lang="da-DK" b="1" baseline="30000" dirty="0"/>
              <a:t>-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E3F64893-61BE-3EEE-67B8-7D6355DF3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80" y="2483715"/>
            <a:ext cx="3672482" cy="3789069"/>
          </a:xfrm>
        </p:spPr>
      </p:pic>
    </p:spTree>
    <p:extLst>
      <p:ext uri="{BB962C8B-B14F-4D97-AF65-F5344CB8AC3E}">
        <p14:creationId xmlns:p14="http://schemas.microsoft.com/office/powerpoint/2010/main" val="29645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C5200EFE-C715-BD74-F064-EEA4060DD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"/>
          <a:stretch/>
        </p:blipFill>
        <p:spPr>
          <a:xfrm>
            <a:off x="5171166" y="1138238"/>
            <a:ext cx="6262014" cy="513454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927840" cy="1140968"/>
          </a:xfrm>
        </p:spPr>
        <p:txBody>
          <a:bodyPr>
            <a:noAutofit/>
          </a:bodyPr>
          <a:lstStyle/>
          <a:p>
            <a:r>
              <a:rPr lang="da-DK" sz="5200" dirty="0"/>
              <a:t>Peristaltisk bevægelse i spiserøret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FFF3920-6B7B-FC42-99AB-D205483D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A622A0-6CAE-560C-6B85-412796F34C9D}"/>
              </a:ext>
            </a:extLst>
          </p:cNvPr>
          <p:cNvSpPr txBox="1">
            <a:spLocks/>
          </p:cNvSpPr>
          <p:nvPr/>
        </p:nvSpPr>
        <p:spPr>
          <a:xfrm>
            <a:off x="264160" y="1544319"/>
            <a:ext cx="5029057" cy="509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/>
              <a:t>Peristaltiske bevægelser:</a:t>
            </a:r>
          </a:p>
          <a:p>
            <a:pPr lvl="1"/>
            <a:r>
              <a:rPr lang="da-DK" dirty="0"/>
              <a:t>Muskelsammentrækninger, der bevæger sig i en glidende bevægelse i en bestemt retning</a:t>
            </a:r>
          </a:p>
          <a:p>
            <a:pPr lvl="1"/>
            <a:r>
              <a:rPr lang="da-DK" dirty="0"/>
              <a:t>Figur: Peristaltiske bevægelser fører maden fra munden ned i mavesækken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32BC40C-62AF-E2F0-FCC1-5BBE453BE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089" y="3304674"/>
            <a:ext cx="3151631" cy="35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0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F7CA172-9848-3B4C-590E-E2768B021D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1"/>
          <a:stretch/>
        </p:blipFill>
        <p:spPr>
          <a:xfrm>
            <a:off x="7794739" y="0"/>
            <a:ext cx="4220863" cy="60172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927840" cy="1140968"/>
          </a:xfrm>
        </p:spPr>
        <p:txBody>
          <a:bodyPr>
            <a:noAutofit/>
          </a:bodyPr>
          <a:lstStyle/>
          <a:p>
            <a:r>
              <a:rPr lang="da-DK" sz="5200" dirty="0"/>
              <a:t>Reaktion på mad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FFF3920-6B7B-FC42-99AB-D205483D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1FB79E-EDD6-3D9C-9811-7B61E0490BB8}"/>
              </a:ext>
            </a:extLst>
          </p:cNvPr>
          <p:cNvSpPr txBox="1">
            <a:spLocks/>
          </p:cNvSpPr>
          <p:nvPr/>
        </p:nvSpPr>
        <p:spPr>
          <a:xfrm>
            <a:off x="264160" y="1544319"/>
            <a:ext cx="7836651" cy="5133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/>
              <a:t>Nerveimpulser fra sanserne resulterer i:</a:t>
            </a:r>
          </a:p>
          <a:p>
            <a:pPr lvl="1"/>
            <a:r>
              <a:rPr lang="da-DK" dirty="0"/>
              <a:t>Kirtelceller i slimhinden stimuleres til at danne </a:t>
            </a:r>
            <a:r>
              <a:rPr lang="da-DK" dirty="0" err="1"/>
              <a:t>HCl</a:t>
            </a:r>
            <a:r>
              <a:rPr lang="da-DK" dirty="0"/>
              <a:t> og </a:t>
            </a:r>
            <a:r>
              <a:rPr lang="da-DK" dirty="0" err="1"/>
              <a:t>pepsinogen</a:t>
            </a:r>
            <a:endParaRPr lang="da-DK" dirty="0"/>
          </a:p>
          <a:p>
            <a:pPr lvl="1"/>
            <a:r>
              <a:rPr lang="da-DK" dirty="0"/>
              <a:t>Gastrinproducerende celler stimuleres af proteiner til at producere gastrin</a:t>
            </a:r>
          </a:p>
          <a:p>
            <a:pPr lvl="2"/>
            <a:r>
              <a:rPr lang="da-DK" dirty="0"/>
              <a:t>Gastrin stimulerer også kirtelcellerne =&gt; </a:t>
            </a:r>
            <a:r>
              <a:rPr lang="da-DK"/>
              <a:t>øger HCL-udskillelse</a:t>
            </a:r>
            <a:endParaRPr lang="da-DK" dirty="0"/>
          </a:p>
          <a:p>
            <a:r>
              <a:rPr lang="da-DK" dirty="0"/>
              <a:t>Mavesaften indeholder:</a:t>
            </a:r>
          </a:p>
          <a:p>
            <a:pPr lvl="1"/>
            <a:r>
              <a:rPr lang="da-DK" b="1" dirty="0" err="1"/>
              <a:t>Mucin</a:t>
            </a:r>
            <a:endParaRPr lang="da-DK" b="1" dirty="0"/>
          </a:p>
          <a:p>
            <a:pPr lvl="1"/>
            <a:r>
              <a:rPr lang="da-DK" b="1" dirty="0" err="1"/>
              <a:t>Pepsinogen</a:t>
            </a:r>
            <a:endParaRPr lang="da-DK" b="1" dirty="0"/>
          </a:p>
          <a:p>
            <a:pPr lvl="1"/>
            <a:r>
              <a:rPr lang="da-DK" b="1" dirty="0"/>
              <a:t>Gastrisk </a:t>
            </a:r>
            <a:r>
              <a:rPr lang="da-DK" b="1" dirty="0" err="1"/>
              <a:t>lipase</a:t>
            </a:r>
            <a:endParaRPr lang="da-DK" b="1" dirty="0"/>
          </a:p>
          <a:p>
            <a:pPr lvl="1"/>
            <a:r>
              <a:rPr lang="da-DK" b="1" dirty="0"/>
              <a:t>Saltsyre, </a:t>
            </a:r>
            <a:r>
              <a:rPr lang="da-DK" b="1" dirty="0" err="1"/>
              <a:t>HCl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3428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927840" cy="1140968"/>
          </a:xfrm>
        </p:spPr>
        <p:txBody>
          <a:bodyPr>
            <a:noAutofit/>
          </a:bodyPr>
          <a:lstStyle/>
          <a:p>
            <a:r>
              <a:rPr lang="da-DK" sz="5200" dirty="0"/>
              <a:t>Mavesækkens udvidelse og peptiddannelse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FFF3920-6B7B-FC42-99AB-D205483D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3FE7362-61AB-ED81-CEC1-98DC901899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16487"/>
          <a:stretch/>
        </p:blipFill>
        <p:spPr>
          <a:xfrm>
            <a:off x="6738336" y="1260770"/>
            <a:ext cx="4572792" cy="537713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E71744-66B3-D083-A518-AF9CB605AEDD}"/>
              </a:ext>
            </a:extLst>
          </p:cNvPr>
          <p:cNvSpPr txBox="1">
            <a:spLocks/>
          </p:cNvSpPr>
          <p:nvPr/>
        </p:nvSpPr>
        <p:spPr>
          <a:xfrm>
            <a:off x="264160" y="1544319"/>
            <a:ext cx="5189505" cy="509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/>
              <a:t>Mavesækkens udvidelse og spaltning af protein til peptider resulterer i:</a:t>
            </a:r>
          </a:p>
          <a:p>
            <a:pPr lvl="1"/>
            <a:r>
              <a:rPr lang="da-DK" dirty="0"/>
              <a:t>Kirtelceller i slimhinden stimuleres</a:t>
            </a:r>
          </a:p>
          <a:p>
            <a:pPr lvl="1"/>
            <a:r>
              <a:rPr lang="da-DK" dirty="0"/>
              <a:t>Gastrinproducerende celler stimuleres</a:t>
            </a:r>
          </a:p>
          <a:p>
            <a:pPr lvl="1"/>
            <a:r>
              <a:rPr lang="da-DK" dirty="0"/>
              <a:t>Gastrin stimulerer også kirtelcellerne</a:t>
            </a:r>
          </a:p>
          <a:p>
            <a:pPr lvl="1"/>
            <a:endParaRPr lang="da-DK" dirty="0"/>
          </a:p>
          <a:p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13401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157BCAC7-0B78-2470-9F42-5786BAA616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0"/>
          <a:stretch/>
        </p:blipFill>
        <p:spPr>
          <a:xfrm>
            <a:off x="5691688" y="418428"/>
            <a:ext cx="5672272" cy="62194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927840" cy="1140968"/>
          </a:xfrm>
        </p:spPr>
        <p:txBody>
          <a:bodyPr>
            <a:noAutofit/>
          </a:bodyPr>
          <a:lstStyle/>
          <a:p>
            <a:r>
              <a:rPr lang="da-DK" sz="5200" dirty="0"/>
              <a:t>Negativ feedback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A6C78500-5077-D848-892F-C7DEC65399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4160" y="1544319"/>
                <a:ext cx="11663680" cy="5093589"/>
              </a:xfrm>
            </p:spPr>
            <p:txBody>
              <a:bodyPr>
                <a:normAutofit/>
              </a:bodyPr>
              <a:lstStyle/>
              <a:p>
                <a:r>
                  <a:rPr lang="da-DK" b="1" dirty="0"/>
                  <a:t>Maden er fordøjet – hvad så?</a:t>
                </a:r>
                <a:endParaRPr lang="da-DK" dirty="0"/>
              </a:p>
              <a:p>
                <a:pPr lvl="1"/>
                <a:r>
                  <a:rPr lang="da-DK" dirty="0"/>
                  <a:t>Nervebaseret stimulering forsvinder</a:t>
                </a:r>
              </a:p>
              <a:p>
                <a:r>
                  <a:rPr lang="da-DK" b="1" dirty="0"/>
                  <a:t>Mere aktiv negativ feedback:</a:t>
                </a:r>
              </a:p>
              <a:p>
                <a:pPr lvl="1"/>
                <a:r>
                  <a:rPr lang="da-DK" dirty="0"/>
                  <a:t>pH-værdien kommer under 2</a:t>
                </a:r>
              </a:p>
              <a:p>
                <a:pPr marL="454025" lvl="1" indent="0">
                  <a:buNone/>
                </a:pP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da-DK" dirty="0"/>
                  <a:t>gastrinproduktionen hæmmes</a:t>
                </a:r>
              </a:p>
              <a:p>
                <a:pPr marL="454025" lvl="1" indent="0">
                  <a:buNone/>
                </a:pP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da-DK" dirty="0"/>
                  <a:t>hormonel stimulering af mavesaftproduktion forsvinder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A6C78500-5077-D848-892F-C7DEC6539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4160" y="1544319"/>
                <a:ext cx="11663680" cy="5093589"/>
              </a:xfrm>
              <a:blipFill>
                <a:blip r:embed="rId4"/>
                <a:stretch>
                  <a:fillRect l="-217" t="-99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FFF3920-6B7B-FC42-99AB-D205483D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ætype">
  <a:themeElements>
    <a:clrScheme name="Grø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Trætype</Template>
  <TotalTime>3451</TotalTime>
  <Words>455</Words>
  <Application>Microsoft Office PowerPoint</Application>
  <PresentationFormat>Widescreen</PresentationFormat>
  <Paragraphs>79</Paragraphs>
  <Slides>11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8" baseType="lpstr">
      <vt:lpstr>Calibri</vt:lpstr>
      <vt:lpstr>Cambria Math</vt:lpstr>
      <vt:lpstr>Rockwell</vt:lpstr>
      <vt:lpstr>Rockwell Condensed</vt:lpstr>
      <vt:lpstr>Rockwell Extra Bold</vt:lpstr>
      <vt:lpstr>Wingdings</vt:lpstr>
      <vt:lpstr>Trætype</vt:lpstr>
      <vt:lpstr>Fordøjelsessystemet</vt:lpstr>
      <vt:lpstr>Opsamling:</vt:lpstr>
      <vt:lpstr>Fordøjelsessystemet</vt:lpstr>
      <vt:lpstr>PowerPoint-præsentation</vt:lpstr>
      <vt:lpstr>Spyttets indhold</vt:lpstr>
      <vt:lpstr>Peristaltisk bevægelse i spiserøret</vt:lpstr>
      <vt:lpstr>Reaktion på mad</vt:lpstr>
      <vt:lpstr>Mavesækkens udvidelse og peptiddannelse</vt:lpstr>
      <vt:lpstr>Negativ feedback</vt:lpstr>
      <vt:lpstr>Enzymernes arbejde i mavesækken</vt:lpstr>
      <vt:lpstr>Arbejdsspørgsmål: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Cellers opbygning</dc:title>
  <dc:creator>Iben Ravnborg Buus</dc:creator>
  <cp:lastModifiedBy>Jørn M. Clausen</cp:lastModifiedBy>
  <cp:revision>99</cp:revision>
  <cp:lastPrinted>2019-10-10T12:12:58Z</cp:lastPrinted>
  <dcterms:created xsi:type="dcterms:W3CDTF">2019-08-14T10:31:39Z</dcterms:created>
  <dcterms:modified xsi:type="dcterms:W3CDTF">2024-01-29T05:07:02Z</dcterms:modified>
</cp:coreProperties>
</file>