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40" r:id="rId1"/>
  </p:sldMasterIdLst>
  <p:notesMasterIdLst>
    <p:notesMasterId r:id="rId10"/>
  </p:notesMasterIdLst>
  <p:sldIdLst>
    <p:sldId id="256" r:id="rId2"/>
    <p:sldId id="258" r:id="rId3"/>
    <p:sldId id="272" r:id="rId4"/>
    <p:sldId id="274" r:id="rId5"/>
    <p:sldId id="275" r:id="rId6"/>
    <p:sldId id="276" r:id="rId7"/>
    <p:sldId id="278"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9FD4C8-259C-4B8E-8206-3A93E88FC7B6}" v="113" dt="2024-01-29T05:24:29.0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05"/>
    <p:restoredTop sz="79971"/>
  </p:normalViewPr>
  <p:slideViewPr>
    <p:cSldViewPr snapToGrid="0" snapToObjects="1">
      <p:cViewPr varScale="1">
        <p:scale>
          <a:sx n="65" d="100"/>
          <a:sy n="65" d="100"/>
        </p:scale>
        <p:origin x="57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ørn M. Clausen" userId="71f89302-b71e-4ddf-b05b-b5ddd10aab7d" providerId="ADAL" clId="{EC9FD4C8-259C-4B8E-8206-3A93E88FC7B6}"/>
    <pc:docChg chg="modSld">
      <pc:chgData name="Jørn M. Clausen" userId="71f89302-b71e-4ddf-b05b-b5ddd10aab7d" providerId="ADAL" clId="{EC9FD4C8-259C-4B8E-8206-3A93E88FC7B6}" dt="2024-01-29T05:24:29.025" v="112" actId="20577"/>
      <pc:docMkLst>
        <pc:docMk/>
      </pc:docMkLst>
      <pc:sldChg chg="modSp modAnim">
        <pc:chgData name="Jørn M. Clausen" userId="71f89302-b71e-4ddf-b05b-b5ddd10aab7d" providerId="ADAL" clId="{EC9FD4C8-259C-4B8E-8206-3A93E88FC7B6}" dt="2024-01-29T05:24:29.025" v="112" actId="20577"/>
        <pc:sldMkLst>
          <pc:docMk/>
          <pc:sldMk cId="2303807011" sldId="278"/>
        </pc:sldMkLst>
        <pc:spChg chg="mod">
          <ac:chgData name="Jørn M. Clausen" userId="71f89302-b71e-4ddf-b05b-b5ddd10aab7d" providerId="ADAL" clId="{EC9FD4C8-259C-4B8E-8206-3A93E88FC7B6}" dt="2024-01-29T05:24:29.025" v="112" actId="20577"/>
          <ac:spMkLst>
            <pc:docMk/>
            <pc:sldMk cId="2303807011" sldId="278"/>
            <ac:spMk id="3" creationId="{A6C78500-5077-D848-892F-C7DEC653997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E3C1FA-D56E-3249-BDF2-C8BEB30C601D}" type="datetimeFigureOut">
              <a:rPr lang="da-DK" smtClean="0"/>
              <a:t>29-01-2024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7ED4C-3D45-244C-9E66-B39F0870CDE3}" type="slidenum">
              <a:rPr lang="da-DK" smtClean="0"/>
              <a:t>‹nr.›</a:t>
            </a:fld>
            <a:endParaRPr lang="da-DK"/>
          </a:p>
        </p:txBody>
      </p:sp>
    </p:spTree>
    <p:extLst>
      <p:ext uri="{BB962C8B-B14F-4D97-AF65-F5344CB8AC3E}">
        <p14:creationId xmlns:p14="http://schemas.microsoft.com/office/powerpoint/2010/main" val="577299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28600" indent="-228600">
              <a:buAutoNum type="arabicPeriod"/>
            </a:pPr>
            <a:r>
              <a:rPr lang="da-DK" dirty="0"/>
              <a:t>Amylaser spalter stivelse, </a:t>
            </a:r>
            <a:r>
              <a:rPr lang="da-DK" dirty="0" err="1"/>
              <a:t>lipaser</a:t>
            </a:r>
            <a:r>
              <a:rPr lang="da-DK" dirty="0"/>
              <a:t> spalter fedt og peptidaser spalter proteiner.</a:t>
            </a:r>
          </a:p>
          <a:p>
            <a:pPr marL="228600" indent="-228600">
              <a:buAutoNum type="arabicPeriod"/>
            </a:pPr>
            <a:r>
              <a:rPr lang="da-DK" dirty="0"/>
              <a:t>Saltsyre sænker pH-værdien i mavesækken, og det har følgende funktioner: 1) Pepsin aktiveres (et proteinspaltende enzym), 2) den lave pH er pH-optimum for pepsin og gastrisk </a:t>
            </a:r>
            <a:r>
              <a:rPr lang="da-DK" dirty="0" err="1"/>
              <a:t>lipase</a:t>
            </a:r>
            <a:r>
              <a:rPr lang="da-DK" dirty="0"/>
              <a:t> (et fedtspaltende enzym), 3) den lave pH er med til at nedbryde bindevæv og muskelvæv i maden, og 4) at dræbe bakterier i maden.</a:t>
            </a:r>
          </a:p>
          <a:p>
            <a:pPr marL="228600" indent="-228600">
              <a:buAutoNum type="arabicPeriod"/>
            </a:pPr>
            <a:r>
              <a:rPr lang="da-DK" dirty="0"/>
              <a:t>Når gastrinproducerende celler stimuleres til at producere gastrin ved både nerveimpulser (syn, lugt, smag, tygning og tanke om mad, samt madens fysiske udvidelse af mavesækken) og dannelse af peptider, så stimulerer det kirtelceller i slimhinden til at producere </a:t>
            </a:r>
            <a:r>
              <a:rPr lang="da-DK" dirty="0" err="1"/>
              <a:t>HCl</a:t>
            </a:r>
            <a:r>
              <a:rPr lang="da-DK" dirty="0"/>
              <a:t> og </a:t>
            </a:r>
            <a:r>
              <a:rPr lang="da-DK" dirty="0" err="1"/>
              <a:t>pepsinogen</a:t>
            </a:r>
            <a:r>
              <a:rPr lang="da-DK" dirty="0"/>
              <a:t> – og dette </a:t>
            </a:r>
            <a:r>
              <a:rPr lang="da-DK" dirty="0" err="1"/>
              <a:t>pepsinogen</a:t>
            </a:r>
            <a:r>
              <a:rPr lang="da-DK" dirty="0"/>
              <a:t> aktiveres til pepsin, som nedbryder protein, så der dannes flere peptider, som stimulerer de gastrinproducerende celler til at danne mere gastrin…</a:t>
            </a:r>
          </a:p>
          <a:p>
            <a:pPr marL="228600" indent="-228600">
              <a:buAutoNum type="arabicPeriod"/>
            </a:pPr>
            <a:r>
              <a:rPr lang="da-DK" dirty="0"/>
              <a:t>Når pH i mavesækken falder til under 2, vil det hæmme de gastrinproducerende celler, så der ikke dannes mere gastrin, og derved stimuleres kirtelcellerne i slimhinden ikke til at producere mere </a:t>
            </a:r>
            <a:r>
              <a:rPr lang="da-DK" dirty="0" err="1"/>
              <a:t>HCl</a:t>
            </a:r>
            <a:r>
              <a:rPr lang="da-DK" dirty="0"/>
              <a:t>, og derved kan pH i mavesækken stige igen.</a:t>
            </a:r>
          </a:p>
        </p:txBody>
      </p:sp>
      <p:sp>
        <p:nvSpPr>
          <p:cNvPr id="4" name="Pladsholder til slidenummer 3"/>
          <p:cNvSpPr>
            <a:spLocks noGrp="1"/>
          </p:cNvSpPr>
          <p:nvPr>
            <p:ph type="sldNum" sz="quarter" idx="5"/>
          </p:nvPr>
        </p:nvSpPr>
        <p:spPr/>
        <p:txBody>
          <a:bodyPr/>
          <a:lstStyle/>
          <a:p>
            <a:fld id="{5387ED4C-3D45-244C-9E66-B39F0870CDE3}" type="slidenum">
              <a:rPr lang="da-DK" smtClean="0"/>
              <a:t>1</a:t>
            </a:fld>
            <a:endParaRPr lang="da-DK"/>
          </a:p>
        </p:txBody>
      </p:sp>
    </p:spTree>
    <p:extLst>
      <p:ext uri="{BB962C8B-B14F-4D97-AF65-F5344CB8AC3E}">
        <p14:creationId xmlns:p14="http://schemas.microsoft.com/office/powerpoint/2010/main" val="1057318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Pladsholder til noter 2"/>
              <p:cNvSpPr>
                <a:spLocks noGrp="1"/>
              </p:cNvSpPr>
              <p:nvPr>
                <p:ph type="body" idx="1"/>
              </p:nvPr>
            </p:nvSpPr>
            <p:spPr/>
            <p:txBody>
              <a:bodyPr/>
              <a:lstStyle/>
              <a:p>
                <a:r>
                  <a:rPr lang="da-DK" b="1" dirty="0"/>
                  <a:t>Hormonel regulering af bugspytkirtlens udskillelse af HCO</a:t>
                </a:r>
                <a:r>
                  <a:rPr lang="da-DK" b="1" baseline="-25000" dirty="0"/>
                  <a:t>3</a:t>
                </a:r>
                <a:r>
                  <a:rPr lang="da-DK" b="1" baseline="30000" dirty="0"/>
                  <a:t>-</a:t>
                </a:r>
                <a:r>
                  <a:rPr lang="da-DK" b="1" dirty="0"/>
                  <a:t>:</a:t>
                </a:r>
              </a:p>
              <a:p>
                <a:r>
                  <a:rPr lang="da-DK" dirty="0"/>
                  <a:t>Surt miljø i tolvfingertarm pga. mavesækkens tømning (ses på figuren i form af H</a:t>
                </a:r>
                <a:r>
                  <a:rPr lang="da-DK" baseline="30000" dirty="0"/>
                  <a:t>+</a:t>
                </a:r>
                <a:r>
                  <a:rPr lang="da-DK" baseline="0" dirty="0"/>
                  <a:t>-ioner) </a:t>
                </a:r>
                <a14:m>
                  <m:oMath xmlns:m="http://schemas.openxmlformats.org/officeDocument/2006/math">
                    <m:r>
                      <a:rPr lang="da-DK" b="0" i="1" baseline="0" smtClean="0">
                        <a:latin typeface="Cambria Math" panose="02040503050406030204" pitchFamily="18" charset="0"/>
                      </a:rPr>
                      <m:t>→</m:t>
                    </m:r>
                  </m:oMath>
                </a14:m>
                <a:r>
                  <a:rPr lang="da-DK" baseline="0" dirty="0"/>
                  <a:t> sekretin (hormon) dannes </a:t>
                </a:r>
                <a14:m>
                  <m:oMath xmlns:m="http://schemas.openxmlformats.org/officeDocument/2006/math">
                    <m:r>
                      <a:rPr lang="da-DK" b="0" i="1" baseline="0" smtClean="0">
                        <a:latin typeface="Cambria Math" panose="02040503050406030204" pitchFamily="18" charset="0"/>
                      </a:rPr>
                      <m:t>→</m:t>
                    </m:r>
                  </m:oMath>
                </a14:m>
                <a:r>
                  <a:rPr lang="da-DK" baseline="0" dirty="0"/>
                  <a:t> bugspytkirtlen producerer HCO</a:t>
                </a:r>
                <a:r>
                  <a:rPr lang="da-DK" baseline="-25000" dirty="0"/>
                  <a:t>3</a:t>
                </a:r>
                <a:r>
                  <a:rPr lang="da-DK" baseline="30000" dirty="0"/>
                  <a:t>-</a:t>
                </a:r>
                <a:r>
                  <a:rPr lang="da-DK" baseline="0" dirty="0"/>
                  <a:t> (base) </a:t>
                </a:r>
                <a14:m>
                  <m:oMath xmlns:m="http://schemas.openxmlformats.org/officeDocument/2006/math">
                    <m:r>
                      <a:rPr lang="da-DK" b="0" i="1" baseline="0" smtClean="0">
                        <a:latin typeface="Cambria Math" panose="02040503050406030204" pitchFamily="18" charset="0"/>
                      </a:rPr>
                      <m:t>→</m:t>
                    </m:r>
                  </m:oMath>
                </a14:m>
                <a:r>
                  <a:rPr lang="da-DK" baseline="0" dirty="0"/>
                  <a:t> neutralisering. </a:t>
                </a:r>
                <a:r>
                  <a:rPr lang="da-DK" baseline="0" dirty="0" err="1"/>
                  <a:t>Sekretin</a:t>
                </a:r>
                <a:r>
                  <a:rPr lang="da-DK" baseline="0" dirty="0"/>
                  <a:t> hæmmer også mavesækkens bevægelser og tømning, samt produktion af mavesaft. Neutral pH </a:t>
                </a:r>
                <a14:m>
                  <m:oMath xmlns:m="http://schemas.openxmlformats.org/officeDocument/2006/math">
                    <m:r>
                      <a:rPr lang="da-DK" b="0" i="1" baseline="0" smtClean="0">
                        <a:latin typeface="Cambria Math" panose="02040503050406030204" pitchFamily="18" charset="0"/>
                      </a:rPr>
                      <m:t>→</m:t>
                    </m:r>
                  </m:oMath>
                </a14:m>
                <a:r>
                  <a:rPr lang="da-DK" baseline="0" dirty="0"/>
                  <a:t> produktion af </a:t>
                </a:r>
                <a:r>
                  <a:rPr lang="da-DK" baseline="0" dirty="0" err="1"/>
                  <a:t>sekretin</a:t>
                </a:r>
                <a:r>
                  <a:rPr lang="da-DK" baseline="0" dirty="0"/>
                  <a:t> hæmmes (negativ feedback).</a:t>
                </a:r>
                <a:endParaRPr lang="da-DK" dirty="0"/>
              </a:p>
              <a:p>
                <a:endParaRPr lang="da-DK" dirty="0"/>
              </a:p>
              <a:p>
                <a:r>
                  <a:rPr lang="da-DK" b="1" dirty="0"/>
                  <a:t>Hormonel regulering af bugspytkirtlens udskillelse af enzymer og galdeblærens tømning:</a:t>
                </a:r>
              </a:p>
              <a:p>
                <a:r>
                  <a:rPr lang="da-DK" b="0" dirty="0"/>
                  <a:t>Fedtsyrer og peptider </a:t>
                </a:r>
                <a14:m>
                  <m:oMath xmlns:m="http://schemas.openxmlformats.org/officeDocument/2006/math">
                    <m:r>
                      <a:rPr lang="da-DK" b="0" i="1" baseline="0" smtClean="0">
                        <a:latin typeface="Cambria Math" panose="02040503050406030204" pitchFamily="18" charset="0"/>
                      </a:rPr>
                      <m:t>→</m:t>
                    </m:r>
                  </m:oMath>
                </a14:m>
                <a:r>
                  <a:rPr lang="da-DK" b="0" dirty="0"/>
                  <a:t> cholecystokinin (hormon) dannes </a:t>
                </a:r>
                <a14:m>
                  <m:oMath xmlns:m="http://schemas.openxmlformats.org/officeDocument/2006/math">
                    <m:r>
                      <a:rPr lang="da-DK" b="0" i="1" baseline="0" smtClean="0">
                        <a:latin typeface="Cambria Math" panose="02040503050406030204" pitchFamily="18" charset="0"/>
                      </a:rPr>
                      <m:t>→</m:t>
                    </m:r>
                  </m:oMath>
                </a14:m>
                <a:r>
                  <a:rPr lang="da-DK" b="0" dirty="0"/>
                  <a:t> enzymholdigt bugspyt udskilles og galdeblæren tømmes. </a:t>
                </a:r>
                <a:r>
                  <a:rPr lang="da-DK" b="0" dirty="0" err="1"/>
                  <a:t>Cholecystokinin</a:t>
                </a:r>
                <a:r>
                  <a:rPr lang="da-DK" b="0" dirty="0"/>
                  <a:t> vil desuden hæmme mavesækkens bevægelser og tømning, samt produktion af mavesaft. </a:t>
                </a:r>
              </a:p>
              <a:p>
                <a:endParaRPr lang="da-DK" b="0" dirty="0"/>
              </a:p>
              <a:p>
                <a:r>
                  <a:rPr lang="da-DK" b="0" dirty="0"/>
                  <a:t>Læg mærke til, at bugspyt og galde har samme udførselsgang i tolvfingertarmen.</a:t>
                </a:r>
              </a:p>
            </p:txBody>
          </p:sp>
        </mc:Choice>
        <mc:Fallback xmlns="">
          <p:sp>
            <p:nvSpPr>
              <p:cNvPr id="3" name="Pladsholder til noter 2"/>
              <p:cNvSpPr>
                <a:spLocks noGrp="1"/>
              </p:cNvSpPr>
              <p:nvPr>
                <p:ph type="body" idx="1"/>
              </p:nvPr>
            </p:nvSpPr>
            <p:spPr/>
            <p:txBody>
              <a:bodyPr/>
              <a:lstStyle/>
              <a:p>
                <a:r>
                  <a:rPr lang="da-DK" b="1" dirty="0"/>
                  <a:t>Hormonel regulering af bugspytkirtlens udskillelse af HCO</a:t>
                </a:r>
                <a:r>
                  <a:rPr lang="da-DK" b="1" baseline="-25000" dirty="0"/>
                  <a:t>3</a:t>
                </a:r>
                <a:r>
                  <a:rPr lang="da-DK" b="1" baseline="30000" dirty="0"/>
                  <a:t>-</a:t>
                </a:r>
                <a:r>
                  <a:rPr lang="da-DK" b="1" dirty="0"/>
                  <a:t>:</a:t>
                </a:r>
              </a:p>
              <a:p>
                <a:r>
                  <a:rPr lang="da-DK" dirty="0"/>
                  <a:t>Surt miljø i tolvfingertarm pga. mavesækkens tømning (ses på figuren i form af H</a:t>
                </a:r>
                <a:r>
                  <a:rPr lang="da-DK" baseline="30000" dirty="0"/>
                  <a:t>+</a:t>
                </a:r>
                <a:r>
                  <a:rPr lang="da-DK" baseline="0" dirty="0"/>
                  <a:t>-ioner) </a:t>
                </a:r>
                <a:r>
                  <a:rPr lang="da-DK" b="0" i="0" baseline="0">
                    <a:latin typeface="Cambria Math" panose="02040503050406030204" pitchFamily="18" charset="0"/>
                  </a:rPr>
                  <a:t>→</a:t>
                </a:r>
                <a:r>
                  <a:rPr lang="da-DK" baseline="0" dirty="0"/>
                  <a:t> sekretin (hormon) dannes </a:t>
                </a:r>
                <a:r>
                  <a:rPr lang="da-DK" b="0" i="0" baseline="0">
                    <a:latin typeface="Cambria Math" panose="02040503050406030204" pitchFamily="18" charset="0"/>
                  </a:rPr>
                  <a:t>→</a:t>
                </a:r>
                <a:r>
                  <a:rPr lang="da-DK" baseline="0" dirty="0"/>
                  <a:t> bugspytkirtlen producerer HCO</a:t>
                </a:r>
                <a:r>
                  <a:rPr lang="da-DK" baseline="-25000" dirty="0"/>
                  <a:t>3</a:t>
                </a:r>
                <a:r>
                  <a:rPr lang="da-DK" baseline="30000" dirty="0"/>
                  <a:t>-</a:t>
                </a:r>
                <a:r>
                  <a:rPr lang="da-DK" baseline="0" dirty="0"/>
                  <a:t> (base) </a:t>
                </a:r>
                <a:r>
                  <a:rPr lang="da-DK" b="0" i="0" baseline="0">
                    <a:latin typeface="Cambria Math" panose="02040503050406030204" pitchFamily="18" charset="0"/>
                  </a:rPr>
                  <a:t>→</a:t>
                </a:r>
                <a:r>
                  <a:rPr lang="da-DK" baseline="0" dirty="0"/>
                  <a:t> neutralisering. </a:t>
                </a:r>
                <a:r>
                  <a:rPr lang="da-DK" baseline="0" dirty="0" err="1"/>
                  <a:t>Sekretin</a:t>
                </a:r>
                <a:r>
                  <a:rPr lang="da-DK" baseline="0" dirty="0"/>
                  <a:t> hæmmer også mavesækkens bevægelser og tømning, samt produktion af mavesaft. Neutral pH </a:t>
                </a:r>
                <a:r>
                  <a:rPr lang="da-DK" b="0" i="0" baseline="0">
                    <a:latin typeface="Cambria Math" panose="02040503050406030204" pitchFamily="18" charset="0"/>
                  </a:rPr>
                  <a:t>→</a:t>
                </a:r>
                <a:r>
                  <a:rPr lang="da-DK" baseline="0" dirty="0"/>
                  <a:t> produktion af </a:t>
                </a:r>
                <a:r>
                  <a:rPr lang="da-DK" baseline="0" dirty="0" err="1"/>
                  <a:t>sekretin</a:t>
                </a:r>
                <a:r>
                  <a:rPr lang="da-DK" baseline="0" dirty="0"/>
                  <a:t> hæmmes (negativ feedback).</a:t>
                </a:r>
                <a:endParaRPr lang="da-DK" dirty="0"/>
              </a:p>
              <a:p>
                <a:endParaRPr lang="da-DK" dirty="0"/>
              </a:p>
              <a:p>
                <a:r>
                  <a:rPr lang="da-DK" b="1" dirty="0"/>
                  <a:t>Hormonel regulering af bugspytkirtlens udskillelse af enzymer og galdeblærens tømning:</a:t>
                </a:r>
              </a:p>
              <a:p>
                <a:r>
                  <a:rPr lang="da-DK" b="0" dirty="0"/>
                  <a:t>Fedtsyrer og peptider </a:t>
                </a:r>
                <a:r>
                  <a:rPr lang="da-DK" b="0" i="0" baseline="0">
                    <a:latin typeface="Cambria Math" panose="02040503050406030204" pitchFamily="18" charset="0"/>
                  </a:rPr>
                  <a:t>→</a:t>
                </a:r>
                <a:r>
                  <a:rPr lang="da-DK" b="0" dirty="0"/>
                  <a:t> cholecystokinin (hormon) dannes </a:t>
                </a:r>
                <a:r>
                  <a:rPr lang="da-DK" b="0" i="0" baseline="0">
                    <a:latin typeface="Cambria Math" panose="02040503050406030204" pitchFamily="18" charset="0"/>
                  </a:rPr>
                  <a:t>→</a:t>
                </a:r>
                <a:r>
                  <a:rPr lang="da-DK" b="0" dirty="0"/>
                  <a:t> enzymholdigt bugspyt udskilles og galdeblæren tømmes. </a:t>
                </a:r>
                <a:r>
                  <a:rPr lang="da-DK" b="0" dirty="0" err="1"/>
                  <a:t>Cholecystokinin</a:t>
                </a:r>
                <a:r>
                  <a:rPr lang="da-DK" b="0" dirty="0"/>
                  <a:t> vil desuden hæmme mavesækkens bevægelser og tømning, samt produktion af mavesaft. </a:t>
                </a:r>
              </a:p>
              <a:p>
                <a:endParaRPr lang="da-DK" b="0" dirty="0"/>
              </a:p>
              <a:p>
                <a:r>
                  <a:rPr lang="da-DK" b="0" dirty="0"/>
                  <a:t>Læg mærke til, at bugspyt og galde har samme udførselsgang i tolvfingertarmen.</a:t>
                </a:r>
              </a:p>
            </p:txBody>
          </p:sp>
        </mc:Fallback>
      </mc:AlternateContent>
      <p:sp>
        <p:nvSpPr>
          <p:cNvPr id="4" name="Pladsholder til slidenummer 3"/>
          <p:cNvSpPr>
            <a:spLocks noGrp="1"/>
          </p:cNvSpPr>
          <p:nvPr>
            <p:ph type="sldNum" sz="quarter" idx="5"/>
          </p:nvPr>
        </p:nvSpPr>
        <p:spPr/>
        <p:txBody>
          <a:bodyPr/>
          <a:lstStyle/>
          <a:p>
            <a:fld id="{5387ED4C-3D45-244C-9E66-B39F0870CDE3}" type="slidenum">
              <a:rPr lang="da-DK" smtClean="0"/>
              <a:t>2</a:t>
            </a:fld>
            <a:endParaRPr lang="da-DK"/>
          </a:p>
        </p:txBody>
      </p:sp>
    </p:spTree>
    <p:extLst>
      <p:ext uri="{BB962C8B-B14F-4D97-AF65-F5344CB8AC3E}">
        <p14:creationId xmlns:p14="http://schemas.microsoft.com/office/powerpoint/2010/main" val="1145913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5387ED4C-3D45-244C-9E66-B39F0870CDE3}" type="slidenum">
              <a:rPr lang="da-DK" smtClean="0"/>
              <a:t>3</a:t>
            </a:fld>
            <a:endParaRPr lang="da-DK"/>
          </a:p>
        </p:txBody>
      </p:sp>
    </p:spTree>
    <p:extLst>
      <p:ext uri="{BB962C8B-B14F-4D97-AF65-F5344CB8AC3E}">
        <p14:creationId xmlns:p14="http://schemas.microsoft.com/office/powerpoint/2010/main" val="63007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5387ED4C-3D45-244C-9E66-B39F0870CDE3}" type="slidenum">
              <a:rPr lang="da-DK" smtClean="0"/>
              <a:t>4</a:t>
            </a:fld>
            <a:endParaRPr lang="da-DK"/>
          </a:p>
        </p:txBody>
      </p:sp>
    </p:spTree>
    <p:extLst>
      <p:ext uri="{BB962C8B-B14F-4D97-AF65-F5344CB8AC3E}">
        <p14:creationId xmlns:p14="http://schemas.microsoft.com/office/powerpoint/2010/main" val="938433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peristaltiske bevægelser i tyndtarmen vil opsplitte fedtdråberne i mindre fedtdråber, og når galdesaltene binder sig med deres </a:t>
            </a:r>
            <a:r>
              <a:rPr lang="da-DK" dirty="0" err="1"/>
              <a:t>upolære</a:t>
            </a:r>
            <a:r>
              <a:rPr lang="da-DK" dirty="0"/>
              <a:t> del til fedtdråberne, vil dråberne ikke kunne samle sig til større dråber igen.</a:t>
            </a:r>
          </a:p>
          <a:p>
            <a:endParaRPr lang="da-DK" u="none" dirty="0"/>
          </a:p>
          <a:p>
            <a:r>
              <a:rPr lang="da-DK" u="none" dirty="0"/>
              <a:t>I slimhindecellerne gendannes triglycerider og </a:t>
            </a:r>
            <a:r>
              <a:rPr lang="da-DK" u="none" dirty="0" err="1"/>
              <a:t>phospholipider</a:t>
            </a:r>
            <a:r>
              <a:rPr lang="da-DK" u="none" dirty="0"/>
              <a:t> og danner sammen med proteiner og </a:t>
            </a:r>
            <a:r>
              <a:rPr lang="da-DK" u="none" dirty="0" err="1"/>
              <a:t>cholesterol</a:t>
            </a:r>
            <a:r>
              <a:rPr lang="da-DK" u="none" dirty="0"/>
              <a:t> </a:t>
            </a:r>
            <a:r>
              <a:rPr lang="da-DK" u="sng" dirty="0" err="1"/>
              <a:t>kylomikroner</a:t>
            </a:r>
            <a:r>
              <a:rPr lang="da-DK" u="none" dirty="0"/>
              <a:t>. </a:t>
            </a:r>
            <a:endParaRPr lang="da-DK" dirty="0"/>
          </a:p>
        </p:txBody>
      </p:sp>
      <p:sp>
        <p:nvSpPr>
          <p:cNvPr id="4" name="Pladsholder til slidenummer 3"/>
          <p:cNvSpPr>
            <a:spLocks noGrp="1"/>
          </p:cNvSpPr>
          <p:nvPr>
            <p:ph type="sldNum" sz="quarter" idx="5"/>
          </p:nvPr>
        </p:nvSpPr>
        <p:spPr/>
        <p:txBody>
          <a:bodyPr/>
          <a:lstStyle/>
          <a:p>
            <a:fld id="{5387ED4C-3D45-244C-9E66-B39F0870CDE3}" type="slidenum">
              <a:rPr lang="da-DK" smtClean="0"/>
              <a:t>5</a:t>
            </a:fld>
            <a:endParaRPr lang="da-DK"/>
          </a:p>
        </p:txBody>
      </p:sp>
    </p:spTree>
    <p:extLst>
      <p:ext uri="{BB962C8B-B14F-4D97-AF65-F5344CB8AC3E}">
        <p14:creationId xmlns:p14="http://schemas.microsoft.com/office/powerpoint/2010/main" val="3409895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5387ED4C-3D45-244C-9E66-B39F0870CDE3}" type="slidenum">
              <a:rPr lang="da-DK" smtClean="0"/>
              <a:t>6</a:t>
            </a:fld>
            <a:endParaRPr lang="da-DK"/>
          </a:p>
        </p:txBody>
      </p:sp>
    </p:spTree>
    <p:extLst>
      <p:ext uri="{BB962C8B-B14F-4D97-AF65-F5344CB8AC3E}">
        <p14:creationId xmlns:p14="http://schemas.microsoft.com/office/powerpoint/2010/main" val="2185753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da-DK"/>
              <a:t>Klik for at redigere titeltypografien i masteren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9F269DE7-A2A4-6644-AAB5-EB4CAEA1D739}" type="datetime1">
              <a:rPr lang="da-DK" smtClean="0"/>
              <a:t>29-01-2024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5C313D4A-19A4-E442-8BAE-61A74DD3F4E3}" type="datetime1">
              <a:rPr lang="da-DK" smtClean="0"/>
              <a:t>29-01-2024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236BCEE0-1E25-744B-9498-1D2124092CA7}" type="datetime1">
              <a:rPr lang="da-DK" smtClean="0"/>
              <a:t>29-01-2024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B5F7471-1912-A341-9604-AEA2EB83BF63}" type="datetime1">
              <a:rPr lang="da-DK" smtClean="0"/>
              <a:t>29-01-2024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da-DK"/>
              <a:t>Klik for at redigere titeltypografien i masteren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a:xfrm>
            <a:off x="8593667" y="6272784"/>
            <a:ext cx="2644309" cy="365125"/>
          </a:xfrm>
        </p:spPr>
        <p:txBody>
          <a:bodyPr/>
          <a:lstStyle/>
          <a:p>
            <a:fld id="{CCA128CA-29E6-0D46-9775-A9A67AEF9F3D}" type="datetime1">
              <a:rPr lang="da-DK" smtClean="0"/>
              <a:t>29-01-2024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B49687D9-402C-394F-879E-732C5AB92226}" type="datetime1">
              <a:rPr lang="da-DK" smtClean="0"/>
              <a:t>29-01-2024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1A34877F-2395-1243-97FC-D6BCA860F653}" type="datetime1">
              <a:rPr lang="da-DK" smtClean="0"/>
              <a:t>29-01-2024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‹nr.›</a:t>
            </a:fld>
            <a:endParaRPr lang="en-US"/>
          </a:p>
        </p:txBody>
      </p:sp>
      <p:sp>
        <p:nvSpPr>
          <p:cNvPr id="10" name="Title 9"/>
          <p:cNvSpPr>
            <a:spLocks noGrp="1"/>
          </p:cNvSpPr>
          <p:nvPr>
            <p:ph type="title"/>
          </p:nvPr>
        </p:nvSpPr>
        <p:spPr/>
        <p:txBody>
          <a:bodyPr/>
          <a:lstStyle/>
          <a:p>
            <a:r>
              <a:rPr lang="da-DK"/>
              <a:t>Klik for at redigere titeltypografien i masteren</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B32B7BA-4B9E-7C4A-AB08-8AC957869E9A}" type="datetime1">
              <a:rPr lang="da-DK" smtClean="0"/>
              <a:t>29-01-2024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‹nr.›</a:t>
            </a:fld>
            <a:endParaRPr lang="en-US"/>
          </a:p>
        </p:txBody>
      </p:sp>
      <p:sp>
        <p:nvSpPr>
          <p:cNvPr id="6" name="Title 5"/>
          <p:cNvSpPr>
            <a:spLocks noGrp="1"/>
          </p:cNvSpPr>
          <p:nvPr>
            <p:ph type="title"/>
          </p:nvPr>
        </p:nvSpPr>
        <p:spPr/>
        <p:txBody>
          <a:bodyPr/>
          <a:lstStyle/>
          <a:p>
            <a:r>
              <a:rPr lang="da-DK"/>
              <a:t>Klik for at redigere titeltypografien i masteren</a:t>
            </a:r>
            <a:endParaRPr lang="en-US"/>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D5781C-C229-7F42-9AC0-6765936CED07}" type="datetime1">
              <a:rPr lang="da-DK" smtClean="0"/>
              <a:t>29-01-2024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da-DK"/>
              <a:t>Klik for at redigere titeltypografien i masteren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C846FC1E-539F-A648-80AB-EA8B40017EF4}" type="datetime1">
              <a:rPr lang="da-DK" smtClean="0"/>
              <a:t>29-01-2024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da-DK"/>
              <a:t>Klik for at redigere titeltypografien i masteren</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7821DC93-B3EB-0440-BD87-51EDA6E48BA7}" type="datetime1">
              <a:rPr lang="da-DK" smtClean="0"/>
              <a:t>29-01-2024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7E46FA0D-80E6-6749-BC1B-4EA06DED84ED}" type="datetime1">
              <a:rPr lang="da-DK" smtClean="0"/>
              <a:t>29-01-2024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‹nr.›</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CF458A-50E3-434C-B8A7-5FE6A0DAD68F}"/>
              </a:ext>
            </a:extLst>
          </p:cNvPr>
          <p:cNvSpPr>
            <a:spLocks noGrp="1"/>
          </p:cNvSpPr>
          <p:nvPr>
            <p:ph type="ctrTitle"/>
          </p:nvPr>
        </p:nvSpPr>
        <p:spPr/>
        <p:txBody>
          <a:bodyPr/>
          <a:lstStyle/>
          <a:p>
            <a:r>
              <a:rPr lang="da-DK" dirty="0"/>
              <a:t>Tynd- og tyktarmen, samt lipider</a:t>
            </a:r>
          </a:p>
        </p:txBody>
      </p:sp>
      <p:sp>
        <p:nvSpPr>
          <p:cNvPr id="3" name="Undertitel 2">
            <a:extLst>
              <a:ext uri="{FF2B5EF4-FFF2-40B4-BE49-F238E27FC236}">
                <a16:creationId xmlns:a16="http://schemas.microsoft.com/office/drawing/2014/main" id="{7B2F58A5-120A-0A4F-89FD-B8883F433C14}"/>
              </a:ext>
            </a:extLst>
          </p:cNvPr>
          <p:cNvSpPr>
            <a:spLocks noGrp="1"/>
          </p:cNvSpPr>
          <p:nvPr>
            <p:ph type="subTitle" idx="1"/>
          </p:nvPr>
        </p:nvSpPr>
        <p:spPr/>
        <p:txBody>
          <a:bodyPr/>
          <a:lstStyle/>
          <a:p>
            <a:r>
              <a:rPr lang="da-DK" dirty="0"/>
              <a:t>Forløb 5: Føde og fordøjelse</a:t>
            </a:r>
          </a:p>
          <a:p>
            <a:r>
              <a:rPr lang="da-DK" dirty="0"/>
              <a:t>Modul 5 – 22. november 2022</a:t>
            </a:r>
          </a:p>
        </p:txBody>
      </p:sp>
      <p:sp>
        <p:nvSpPr>
          <p:cNvPr id="4" name="Tekstfelt 3">
            <a:extLst>
              <a:ext uri="{FF2B5EF4-FFF2-40B4-BE49-F238E27FC236}">
                <a16:creationId xmlns:a16="http://schemas.microsoft.com/office/drawing/2014/main" id="{734A2C5E-7B6B-A2F9-25B7-52B7B9EF1392}"/>
              </a:ext>
            </a:extLst>
          </p:cNvPr>
          <p:cNvSpPr txBox="1"/>
          <p:nvPr/>
        </p:nvSpPr>
        <p:spPr>
          <a:xfrm>
            <a:off x="-397565" y="132522"/>
            <a:ext cx="184731" cy="369332"/>
          </a:xfrm>
          <a:prstGeom prst="rect">
            <a:avLst/>
          </a:prstGeom>
          <a:noFill/>
        </p:spPr>
        <p:txBody>
          <a:bodyPr wrap="none" rtlCol="0">
            <a:spAutoFit/>
          </a:bodyPr>
          <a:lstStyle/>
          <a:p>
            <a:endParaRPr lang="da-DK" dirty="0"/>
          </a:p>
        </p:txBody>
      </p:sp>
    </p:spTree>
    <p:extLst>
      <p:ext uri="{BB962C8B-B14F-4D97-AF65-F5344CB8AC3E}">
        <p14:creationId xmlns:p14="http://schemas.microsoft.com/office/powerpoint/2010/main" val="3863715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210F82-CEC7-D343-B3C0-1B5BE0F6E82D}"/>
              </a:ext>
            </a:extLst>
          </p:cNvPr>
          <p:cNvSpPr>
            <a:spLocks noGrp="1"/>
          </p:cNvSpPr>
          <p:nvPr>
            <p:ph type="title"/>
          </p:nvPr>
        </p:nvSpPr>
        <p:spPr>
          <a:xfrm>
            <a:off x="264160" y="179832"/>
            <a:ext cx="11927840" cy="1140968"/>
          </a:xfrm>
        </p:spPr>
        <p:txBody>
          <a:bodyPr>
            <a:noAutofit/>
          </a:bodyPr>
          <a:lstStyle/>
          <a:p>
            <a:r>
              <a:rPr lang="da-DK" sz="5200" dirty="0"/>
              <a:t>Opsamling:</a:t>
            </a:r>
          </a:p>
        </p:txBody>
      </p:sp>
      <p:sp>
        <p:nvSpPr>
          <p:cNvPr id="3" name="Pladsholder til indhold 2">
            <a:extLst>
              <a:ext uri="{FF2B5EF4-FFF2-40B4-BE49-F238E27FC236}">
                <a16:creationId xmlns:a16="http://schemas.microsoft.com/office/drawing/2014/main" id="{A6C78500-5077-D848-892F-C7DEC653997C}"/>
              </a:ext>
            </a:extLst>
          </p:cNvPr>
          <p:cNvSpPr>
            <a:spLocks noGrp="1"/>
          </p:cNvSpPr>
          <p:nvPr>
            <p:ph idx="1"/>
          </p:nvPr>
        </p:nvSpPr>
        <p:spPr>
          <a:xfrm>
            <a:off x="264160" y="1544319"/>
            <a:ext cx="11663680" cy="5093589"/>
          </a:xfrm>
        </p:spPr>
        <p:txBody>
          <a:bodyPr>
            <a:normAutofit/>
          </a:bodyPr>
          <a:lstStyle/>
          <a:p>
            <a:pPr marL="457200" indent="-457200">
              <a:buFont typeface="+mj-lt"/>
              <a:buAutoNum type="arabicPeriod"/>
            </a:pPr>
            <a:r>
              <a:rPr lang="da-DK" dirty="0"/>
              <a:t>Hvilke stoffer spalter enzymerne amylaser, </a:t>
            </a:r>
            <a:r>
              <a:rPr lang="da-DK" dirty="0" err="1"/>
              <a:t>lipaser</a:t>
            </a:r>
            <a:r>
              <a:rPr lang="da-DK" dirty="0"/>
              <a:t> og peptidaser?</a:t>
            </a:r>
          </a:p>
          <a:p>
            <a:pPr marL="457200" indent="-457200">
              <a:buFont typeface="+mj-lt"/>
              <a:buAutoNum type="arabicPeriod"/>
            </a:pPr>
            <a:r>
              <a:rPr lang="da-DK" dirty="0"/>
              <a:t>Hvilke funktioner har </a:t>
            </a:r>
            <a:r>
              <a:rPr lang="da-DK" dirty="0" err="1"/>
              <a:t>HCl</a:t>
            </a:r>
            <a:r>
              <a:rPr lang="da-DK" dirty="0"/>
              <a:t> (saltsyre) i mavesækken?</a:t>
            </a:r>
          </a:p>
          <a:p>
            <a:pPr marL="457200" indent="-457200">
              <a:buFont typeface="+mj-lt"/>
              <a:buAutoNum type="arabicPeriod"/>
            </a:pPr>
            <a:r>
              <a:rPr lang="da-DK" dirty="0"/>
              <a:t>I hvilken sammenhæng ses positiv feedback i mavesækken?</a:t>
            </a:r>
          </a:p>
          <a:p>
            <a:pPr marL="457200" indent="-457200">
              <a:buFont typeface="+mj-lt"/>
              <a:buAutoNum type="arabicPeriod"/>
            </a:pPr>
            <a:r>
              <a:rPr lang="da-DK" dirty="0"/>
              <a:t>I hvilken sammenhæng ses negativ feedback i mavesækken?</a:t>
            </a:r>
          </a:p>
        </p:txBody>
      </p:sp>
      <p:sp>
        <p:nvSpPr>
          <p:cNvPr id="4" name="Pladsholder til slidenummer 3">
            <a:extLst>
              <a:ext uri="{FF2B5EF4-FFF2-40B4-BE49-F238E27FC236}">
                <a16:creationId xmlns:a16="http://schemas.microsoft.com/office/drawing/2014/main" id="{8FFF3920-6B7B-FC42-99AB-D205483D3FA1}"/>
              </a:ext>
            </a:extLst>
          </p:cNvPr>
          <p:cNvSpPr>
            <a:spLocks noGrp="1"/>
          </p:cNvSpPr>
          <p:nvPr>
            <p:ph type="sldNum" sz="quarter" idx="12"/>
          </p:nvPr>
        </p:nvSpPr>
        <p:spPr/>
        <p:txBody>
          <a:bodyPr/>
          <a:lstStyle/>
          <a:p>
            <a:fld id="{4FAB73BC-B049-4115-A692-8D63A059BFB8}" type="slidenum">
              <a:rPr lang="en-US" smtClean="0"/>
              <a:t>1</a:t>
            </a:fld>
            <a:endParaRPr lang="en-US"/>
          </a:p>
        </p:txBody>
      </p:sp>
    </p:spTree>
    <p:extLst>
      <p:ext uri="{BB962C8B-B14F-4D97-AF65-F5344CB8AC3E}">
        <p14:creationId xmlns:p14="http://schemas.microsoft.com/office/powerpoint/2010/main" val="2140434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210F82-CEC7-D343-B3C0-1B5BE0F6E82D}"/>
              </a:ext>
            </a:extLst>
          </p:cNvPr>
          <p:cNvSpPr>
            <a:spLocks noGrp="1"/>
          </p:cNvSpPr>
          <p:nvPr>
            <p:ph type="title"/>
          </p:nvPr>
        </p:nvSpPr>
        <p:spPr>
          <a:xfrm>
            <a:off x="264160" y="179832"/>
            <a:ext cx="11927840" cy="1140968"/>
          </a:xfrm>
        </p:spPr>
        <p:txBody>
          <a:bodyPr>
            <a:noAutofit/>
          </a:bodyPr>
          <a:lstStyle/>
          <a:p>
            <a:r>
              <a:rPr lang="da-DK" sz="5200" dirty="0"/>
              <a:t>Regulering af bugspytkirtlen og galdeblæren</a:t>
            </a:r>
          </a:p>
        </p:txBody>
      </p:sp>
      <p:sp>
        <p:nvSpPr>
          <p:cNvPr id="4" name="Pladsholder til slidenummer 3">
            <a:extLst>
              <a:ext uri="{FF2B5EF4-FFF2-40B4-BE49-F238E27FC236}">
                <a16:creationId xmlns:a16="http://schemas.microsoft.com/office/drawing/2014/main" id="{8FFF3920-6B7B-FC42-99AB-D205483D3FA1}"/>
              </a:ext>
            </a:extLst>
          </p:cNvPr>
          <p:cNvSpPr>
            <a:spLocks noGrp="1"/>
          </p:cNvSpPr>
          <p:nvPr>
            <p:ph type="sldNum" sz="quarter" idx="12"/>
          </p:nvPr>
        </p:nvSpPr>
        <p:spPr/>
        <p:txBody>
          <a:bodyPr/>
          <a:lstStyle/>
          <a:p>
            <a:fld id="{4FAB73BC-B049-4115-A692-8D63A059BFB8}" type="slidenum">
              <a:rPr lang="en-US" smtClean="0"/>
              <a:t>2</a:t>
            </a:fld>
            <a:endParaRPr lang="en-US"/>
          </a:p>
        </p:txBody>
      </p:sp>
      <p:pic>
        <p:nvPicPr>
          <p:cNvPr id="9" name="Billede 8">
            <a:extLst>
              <a:ext uri="{FF2B5EF4-FFF2-40B4-BE49-F238E27FC236}">
                <a16:creationId xmlns:a16="http://schemas.microsoft.com/office/drawing/2014/main" id="{5D7B96F7-99E1-CEA1-193A-29D27FD1F681}"/>
              </a:ext>
            </a:extLst>
          </p:cNvPr>
          <p:cNvPicPr>
            <a:picLocks noChangeAspect="1"/>
          </p:cNvPicPr>
          <p:nvPr/>
        </p:nvPicPr>
        <p:blipFill rotWithShape="1">
          <a:blip r:embed="rId3">
            <a:extLst>
              <a:ext uri="{28A0092B-C50C-407E-A947-70E740481C1C}">
                <a14:useLocalDpi xmlns:a14="http://schemas.microsoft.com/office/drawing/2010/main" val="0"/>
              </a:ext>
            </a:extLst>
          </a:blip>
          <a:srcRect t="12671"/>
          <a:stretch/>
        </p:blipFill>
        <p:spPr>
          <a:xfrm>
            <a:off x="264160" y="1673871"/>
            <a:ext cx="5644471" cy="4245842"/>
          </a:xfrm>
          <a:prstGeom prst="rect">
            <a:avLst/>
          </a:prstGeom>
        </p:spPr>
      </p:pic>
      <p:pic>
        <p:nvPicPr>
          <p:cNvPr id="10" name="Billede 9">
            <a:extLst>
              <a:ext uri="{FF2B5EF4-FFF2-40B4-BE49-F238E27FC236}">
                <a16:creationId xmlns:a16="http://schemas.microsoft.com/office/drawing/2014/main" id="{8B741D07-FB2B-8EE2-60F9-EA8CE5AAE8CD}"/>
              </a:ext>
            </a:extLst>
          </p:cNvPr>
          <p:cNvPicPr>
            <a:picLocks noChangeAspect="1"/>
          </p:cNvPicPr>
          <p:nvPr/>
        </p:nvPicPr>
        <p:blipFill rotWithShape="1">
          <a:blip r:embed="rId4">
            <a:extLst>
              <a:ext uri="{28A0092B-C50C-407E-A947-70E740481C1C}">
                <a14:useLocalDpi xmlns:a14="http://schemas.microsoft.com/office/drawing/2010/main" val="0"/>
              </a:ext>
            </a:extLst>
          </a:blip>
          <a:srcRect t="15156" b="3824"/>
          <a:stretch/>
        </p:blipFill>
        <p:spPr>
          <a:xfrm>
            <a:off x="6425267" y="1080140"/>
            <a:ext cx="5502573" cy="4697720"/>
          </a:xfrm>
          <a:prstGeom prst="rect">
            <a:avLst/>
          </a:prstGeom>
        </p:spPr>
      </p:pic>
      <p:sp>
        <p:nvSpPr>
          <p:cNvPr id="13" name="Tekstfelt 12">
            <a:extLst>
              <a:ext uri="{FF2B5EF4-FFF2-40B4-BE49-F238E27FC236}">
                <a16:creationId xmlns:a16="http://schemas.microsoft.com/office/drawing/2014/main" id="{4469F848-8680-C597-88C6-A54AC09BE3E7}"/>
              </a:ext>
            </a:extLst>
          </p:cNvPr>
          <p:cNvSpPr txBox="1"/>
          <p:nvPr/>
        </p:nvSpPr>
        <p:spPr>
          <a:xfrm>
            <a:off x="264160" y="5823228"/>
            <a:ext cx="5644471" cy="646331"/>
          </a:xfrm>
          <a:prstGeom prst="rect">
            <a:avLst/>
          </a:prstGeom>
          <a:noFill/>
        </p:spPr>
        <p:txBody>
          <a:bodyPr wrap="square" rtlCol="0">
            <a:spAutoFit/>
          </a:bodyPr>
          <a:lstStyle/>
          <a:p>
            <a:pPr algn="ctr"/>
            <a:r>
              <a:rPr lang="da-DK" dirty="0"/>
              <a:t>Hormonel regulering af bugspytkirtlens </a:t>
            </a:r>
            <a:br>
              <a:rPr lang="da-DK" dirty="0"/>
            </a:br>
            <a:r>
              <a:rPr lang="da-DK" dirty="0"/>
              <a:t>udskillelse af HCO</a:t>
            </a:r>
            <a:r>
              <a:rPr lang="da-DK" baseline="-25000" dirty="0"/>
              <a:t>3</a:t>
            </a:r>
            <a:r>
              <a:rPr lang="da-DK" baseline="30000" dirty="0"/>
              <a:t>-</a:t>
            </a:r>
            <a:endParaRPr lang="da-DK" dirty="0"/>
          </a:p>
        </p:txBody>
      </p:sp>
      <p:sp>
        <p:nvSpPr>
          <p:cNvPr id="14" name="Tekstfelt 13">
            <a:extLst>
              <a:ext uri="{FF2B5EF4-FFF2-40B4-BE49-F238E27FC236}">
                <a16:creationId xmlns:a16="http://schemas.microsoft.com/office/drawing/2014/main" id="{2A80057B-1BA3-5DF6-E07E-0655E65C7D8F}"/>
              </a:ext>
            </a:extLst>
          </p:cNvPr>
          <p:cNvSpPr txBox="1"/>
          <p:nvPr/>
        </p:nvSpPr>
        <p:spPr>
          <a:xfrm>
            <a:off x="6228080" y="5809015"/>
            <a:ext cx="5699760" cy="646331"/>
          </a:xfrm>
          <a:prstGeom prst="rect">
            <a:avLst/>
          </a:prstGeom>
          <a:noFill/>
        </p:spPr>
        <p:txBody>
          <a:bodyPr wrap="square" rtlCol="0">
            <a:spAutoFit/>
          </a:bodyPr>
          <a:lstStyle/>
          <a:p>
            <a:pPr algn="ctr"/>
            <a:r>
              <a:rPr lang="da-DK" dirty="0"/>
              <a:t>Hormonel regulering af bugspytkirtlens udskillelse af enzymer og galdeblærens tømning</a:t>
            </a:r>
          </a:p>
        </p:txBody>
      </p:sp>
    </p:spTree>
    <p:extLst>
      <p:ext uri="{BB962C8B-B14F-4D97-AF65-F5344CB8AC3E}">
        <p14:creationId xmlns:p14="http://schemas.microsoft.com/office/powerpoint/2010/main" val="87895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210F82-CEC7-D343-B3C0-1B5BE0F6E82D}"/>
              </a:ext>
            </a:extLst>
          </p:cNvPr>
          <p:cNvSpPr>
            <a:spLocks noGrp="1"/>
          </p:cNvSpPr>
          <p:nvPr>
            <p:ph type="title"/>
          </p:nvPr>
        </p:nvSpPr>
        <p:spPr>
          <a:xfrm>
            <a:off x="264160" y="179832"/>
            <a:ext cx="11927840" cy="1140968"/>
          </a:xfrm>
        </p:spPr>
        <p:txBody>
          <a:bodyPr>
            <a:noAutofit/>
          </a:bodyPr>
          <a:lstStyle/>
          <a:p>
            <a:r>
              <a:rPr lang="da-DK" sz="5200" dirty="0"/>
              <a:t>Proteinspaltende enzymer</a:t>
            </a:r>
          </a:p>
        </p:txBody>
      </p:sp>
      <p:sp>
        <p:nvSpPr>
          <p:cNvPr id="4" name="Pladsholder til slidenummer 3">
            <a:extLst>
              <a:ext uri="{FF2B5EF4-FFF2-40B4-BE49-F238E27FC236}">
                <a16:creationId xmlns:a16="http://schemas.microsoft.com/office/drawing/2014/main" id="{8FFF3920-6B7B-FC42-99AB-D205483D3FA1}"/>
              </a:ext>
            </a:extLst>
          </p:cNvPr>
          <p:cNvSpPr>
            <a:spLocks noGrp="1"/>
          </p:cNvSpPr>
          <p:nvPr>
            <p:ph type="sldNum" sz="quarter" idx="12"/>
          </p:nvPr>
        </p:nvSpPr>
        <p:spPr/>
        <p:txBody>
          <a:bodyPr/>
          <a:lstStyle/>
          <a:p>
            <a:fld id="{4FAB73BC-B049-4115-A692-8D63A059BFB8}" type="slidenum">
              <a:rPr lang="en-US" smtClean="0"/>
              <a:t>3</a:t>
            </a:fld>
            <a:endParaRPr lang="en-US"/>
          </a:p>
        </p:txBody>
      </p:sp>
      <p:pic>
        <p:nvPicPr>
          <p:cNvPr id="6" name="Billede 5">
            <a:extLst>
              <a:ext uri="{FF2B5EF4-FFF2-40B4-BE49-F238E27FC236}">
                <a16:creationId xmlns:a16="http://schemas.microsoft.com/office/drawing/2014/main" id="{44D1F69D-C1EB-C89D-BEEE-342AD0C4C9F5}"/>
              </a:ext>
            </a:extLst>
          </p:cNvPr>
          <p:cNvPicPr>
            <a:picLocks noChangeAspect="1"/>
          </p:cNvPicPr>
          <p:nvPr/>
        </p:nvPicPr>
        <p:blipFill rotWithShape="1">
          <a:blip r:embed="rId3">
            <a:extLst>
              <a:ext uri="{28A0092B-C50C-407E-A947-70E740481C1C}">
                <a14:useLocalDpi xmlns:a14="http://schemas.microsoft.com/office/drawing/2010/main" val="0"/>
              </a:ext>
            </a:extLst>
          </a:blip>
          <a:srcRect b="38217"/>
          <a:stretch/>
        </p:blipFill>
        <p:spPr>
          <a:xfrm>
            <a:off x="4598505" y="1320800"/>
            <a:ext cx="7516317" cy="4365765"/>
          </a:xfrm>
          <a:prstGeom prst="rect">
            <a:avLst/>
          </a:prstGeom>
        </p:spPr>
      </p:pic>
      <p:sp>
        <p:nvSpPr>
          <p:cNvPr id="3" name="Pladsholder til indhold 2">
            <a:extLst>
              <a:ext uri="{FF2B5EF4-FFF2-40B4-BE49-F238E27FC236}">
                <a16:creationId xmlns:a16="http://schemas.microsoft.com/office/drawing/2014/main" id="{0256F807-1684-7A46-B6F0-7A3F4330515F}"/>
              </a:ext>
            </a:extLst>
          </p:cNvPr>
          <p:cNvSpPr>
            <a:spLocks noGrp="1"/>
          </p:cNvSpPr>
          <p:nvPr>
            <p:ph idx="1"/>
          </p:nvPr>
        </p:nvSpPr>
        <p:spPr>
          <a:xfrm>
            <a:off x="264161" y="1544319"/>
            <a:ext cx="4334344" cy="5093589"/>
          </a:xfrm>
        </p:spPr>
        <p:txBody>
          <a:bodyPr>
            <a:normAutofit/>
          </a:bodyPr>
          <a:lstStyle/>
          <a:p>
            <a:r>
              <a:rPr lang="da-DK" b="1" dirty="0" err="1"/>
              <a:t>Trypsinogen</a:t>
            </a:r>
            <a:r>
              <a:rPr lang="da-DK" b="1" dirty="0"/>
              <a:t>:</a:t>
            </a:r>
          </a:p>
          <a:p>
            <a:pPr lvl="1"/>
            <a:r>
              <a:rPr lang="da-DK" dirty="0"/>
              <a:t>Inaktivt forstadie til </a:t>
            </a:r>
            <a:r>
              <a:rPr lang="da-DK" dirty="0" err="1"/>
              <a:t>trypsin</a:t>
            </a:r>
            <a:endParaRPr lang="da-DK" dirty="0"/>
          </a:p>
          <a:p>
            <a:pPr lvl="1"/>
            <a:r>
              <a:rPr lang="da-DK" dirty="0"/>
              <a:t>Aktiveres af </a:t>
            </a:r>
            <a:r>
              <a:rPr lang="da-DK" dirty="0" err="1"/>
              <a:t>enterokinase</a:t>
            </a:r>
            <a:endParaRPr lang="da-DK" dirty="0"/>
          </a:p>
          <a:p>
            <a:r>
              <a:rPr lang="da-DK" b="1" dirty="0" err="1"/>
              <a:t>Trypsin</a:t>
            </a:r>
            <a:r>
              <a:rPr lang="da-DK" b="1" dirty="0"/>
              <a:t>:</a:t>
            </a:r>
          </a:p>
          <a:p>
            <a:pPr lvl="1"/>
            <a:r>
              <a:rPr lang="da-DK" dirty="0"/>
              <a:t>Spalter proteiner</a:t>
            </a:r>
          </a:p>
          <a:p>
            <a:pPr lvl="1"/>
            <a:r>
              <a:rPr lang="da-DK" dirty="0"/>
              <a:t>Aktiverer mere </a:t>
            </a:r>
            <a:r>
              <a:rPr lang="da-DK" dirty="0" err="1"/>
              <a:t>trypsinogen</a:t>
            </a:r>
            <a:endParaRPr lang="da-DK" dirty="0"/>
          </a:p>
          <a:p>
            <a:pPr lvl="1"/>
            <a:r>
              <a:rPr lang="da-DK" dirty="0"/>
              <a:t>Aktiverer andre inaktive forstadier til proteinspaltende enzymer</a:t>
            </a:r>
          </a:p>
        </p:txBody>
      </p:sp>
    </p:spTree>
    <p:extLst>
      <p:ext uri="{BB962C8B-B14F-4D97-AF65-F5344CB8AC3E}">
        <p14:creationId xmlns:p14="http://schemas.microsoft.com/office/powerpoint/2010/main" val="130298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AEFF7A35-55DA-D391-B46F-8C20D94AF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3047" y="0"/>
            <a:ext cx="4338981" cy="6858000"/>
          </a:xfrm>
          <a:prstGeom prst="rect">
            <a:avLst/>
          </a:prstGeom>
        </p:spPr>
      </p:pic>
      <p:sp>
        <p:nvSpPr>
          <p:cNvPr id="2" name="Titel 1">
            <a:extLst>
              <a:ext uri="{FF2B5EF4-FFF2-40B4-BE49-F238E27FC236}">
                <a16:creationId xmlns:a16="http://schemas.microsoft.com/office/drawing/2014/main" id="{35210F82-CEC7-D343-B3C0-1B5BE0F6E82D}"/>
              </a:ext>
            </a:extLst>
          </p:cNvPr>
          <p:cNvSpPr>
            <a:spLocks noGrp="1"/>
          </p:cNvSpPr>
          <p:nvPr>
            <p:ph type="title"/>
          </p:nvPr>
        </p:nvSpPr>
        <p:spPr>
          <a:xfrm>
            <a:off x="264160" y="179832"/>
            <a:ext cx="11927840" cy="1140968"/>
          </a:xfrm>
        </p:spPr>
        <p:txBody>
          <a:bodyPr>
            <a:noAutofit/>
          </a:bodyPr>
          <a:lstStyle/>
          <a:p>
            <a:r>
              <a:rPr lang="da-DK" sz="5200" dirty="0"/>
              <a:t>Tyndtarmens opbygning</a:t>
            </a:r>
          </a:p>
        </p:txBody>
      </p:sp>
      <p:sp>
        <p:nvSpPr>
          <p:cNvPr id="3" name="Pladsholder til indhold 2">
            <a:extLst>
              <a:ext uri="{FF2B5EF4-FFF2-40B4-BE49-F238E27FC236}">
                <a16:creationId xmlns:a16="http://schemas.microsoft.com/office/drawing/2014/main" id="{A6C78500-5077-D848-892F-C7DEC653997C}"/>
              </a:ext>
            </a:extLst>
          </p:cNvPr>
          <p:cNvSpPr>
            <a:spLocks noGrp="1"/>
          </p:cNvSpPr>
          <p:nvPr>
            <p:ph idx="1"/>
          </p:nvPr>
        </p:nvSpPr>
        <p:spPr>
          <a:xfrm>
            <a:off x="264160" y="1544319"/>
            <a:ext cx="11663680" cy="5093589"/>
          </a:xfrm>
        </p:spPr>
        <p:txBody>
          <a:bodyPr>
            <a:normAutofit/>
          </a:bodyPr>
          <a:lstStyle/>
          <a:p>
            <a:r>
              <a:rPr lang="da-DK" b="1" dirty="0"/>
              <a:t>Tyndtarmen er stærkt foldet:</a:t>
            </a:r>
          </a:p>
          <a:p>
            <a:pPr lvl="1"/>
            <a:r>
              <a:rPr lang="da-DK" dirty="0"/>
              <a:t>Tarmfolder</a:t>
            </a:r>
          </a:p>
          <a:p>
            <a:pPr lvl="1"/>
            <a:r>
              <a:rPr lang="da-DK" dirty="0"/>
              <a:t>Villi (ental: </a:t>
            </a:r>
            <a:r>
              <a:rPr lang="da-DK" dirty="0" err="1"/>
              <a:t>villus</a:t>
            </a:r>
            <a:r>
              <a:rPr lang="da-DK" dirty="0"/>
              <a:t>)</a:t>
            </a:r>
          </a:p>
          <a:p>
            <a:pPr lvl="1"/>
            <a:r>
              <a:rPr lang="da-DK" dirty="0" err="1"/>
              <a:t>Mikrovilli</a:t>
            </a:r>
            <a:r>
              <a:rPr lang="da-DK" dirty="0"/>
              <a:t> (ental: </a:t>
            </a:r>
            <a:r>
              <a:rPr lang="da-DK" dirty="0" err="1"/>
              <a:t>mikrovillus</a:t>
            </a:r>
            <a:r>
              <a:rPr lang="da-DK" dirty="0"/>
              <a:t>)</a:t>
            </a:r>
          </a:p>
          <a:p>
            <a:r>
              <a:rPr lang="da-DK" dirty="0"/>
              <a:t>Så:</a:t>
            </a:r>
          </a:p>
          <a:p>
            <a:pPr lvl="1"/>
            <a:r>
              <a:rPr lang="da-DK" dirty="0"/>
              <a:t>Tyndtarmen er foldet med tarmfolder</a:t>
            </a:r>
          </a:p>
          <a:p>
            <a:pPr lvl="1"/>
            <a:r>
              <a:rPr lang="da-DK" dirty="0"/>
              <a:t>På overfladen af tarmfolderne er der folder (</a:t>
            </a:r>
            <a:r>
              <a:rPr lang="da-DK" dirty="0" err="1"/>
              <a:t>villi</a:t>
            </a:r>
            <a:r>
              <a:rPr lang="da-DK" dirty="0"/>
              <a:t>)</a:t>
            </a:r>
          </a:p>
          <a:p>
            <a:pPr lvl="1"/>
            <a:r>
              <a:rPr lang="da-DK" dirty="0"/>
              <a:t>Slimhindecellerne på </a:t>
            </a:r>
            <a:r>
              <a:rPr lang="da-DK" dirty="0" err="1"/>
              <a:t>villi</a:t>
            </a:r>
            <a:r>
              <a:rPr lang="da-DK" dirty="0"/>
              <a:t> har folder (</a:t>
            </a:r>
            <a:r>
              <a:rPr lang="da-DK" dirty="0" err="1"/>
              <a:t>mikrovilli</a:t>
            </a:r>
            <a:r>
              <a:rPr lang="da-DK" dirty="0"/>
              <a:t>)</a:t>
            </a:r>
          </a:p>
        </p:txBody>
      </p:sp>
      <p:sp>
        <p:nvSpPr>
          <p:cNvPr id="4" name="Pladsholder til slidenummer 3">
            <a:extLst>
              <a:ext uri="{FF2B5EF4-FFF2-40B4-BE49-F238E27FC236}">
                <a16:creationId xmlns:a16="http://schemas.microsoft.com/office/drawing/2014/main" id="{8FFF3920-6B7B-FC42-99AB-D205483D3FA1}"/>
              </a:ext>
            </a:extLst>
          </p:cNvPr>
          <p:cNvSpPr>
            <a:spLocks noGrp="1"/>
          </p:cNvSpPr>
          <p:nvPr>
            <p:ph type="sldNum" sz="quarter" idx="12"/>
          </p:nvPr>
        </p:nvSpPr>
        <p:spPr/>
        <p:txBody>
          <a:bodyPr/>
          <a:lstStyle/>
          <a:p>
            <a:fld id="{4FAB73BC-B049-4115-A692-8D63A059BFB8}" type="slidenum">
              <a:rPr lang="en-US" smtClean="0"/>
              <a:t>4</a:t>
            </a:fld>
            <a:endParaRPr lang="en-US"/>
          </a:p>
        </p:txBody>
      </p:sp>
    </p:spTree>
    <p:extLst>
      <p:ext uri="{BB962C8B-B14F-4D97-AF65-F5344CB8AC3E}">
        <p14:creationId xmlns:p14="http://schemas.microsoft.com/office/powerpoint/2010/main" val="168586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359196B0-D94A-56E0-DBE1-4EECBD1C68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6628" y="1614613"/>
            <a:ext cx="6794500" cy="4953000"/>
          </a:xfrm>
          <a:prstGeom prst="rect">
            <a:avLst/>
          </a:prstGeom>
        </p:spPr>
      </p:pic>
      <p:sp>
        <p:nvSpPr>
          <p:cNvPr id="2" name="Titel 1">
            <a:extLst>
              <a:ext uri="{FF2B5EF4-FFF2-40B4-BE49-F238E27FC236}">
                <a16:creationId xmlns:a16="http://schemas.microsoft.com/office/drawing/2014/main" id="{35210F82-CEC7-D343-B3C0-1B5BE0F6E82D}"/>
              </a:ext>
            </a:extLst>
          </p:cNvPr>
          <p:cNvSpPr>
            <a:spLocks noGrp="1"/>
          </p:cNvSpPr>
          <p:nvPr>
            <p:ph type="title"/>
          </p:nvPr>
        </p:nvSpPr>
        <p:spPr>
          <a:xfrm>
            <a:off x="264160" y="179832"/>
            <a:ext cx="11927840" cy="1140968"/>
          </a:xfrm>
        </p:spPr>
        <p:txBody>
          <a:bodyPr>
            <a:noAutofit/>
          </a:bodyPr>
          <a:lstStyle/>
          <a:p>
            <a:r>
              <a:rPr lang="da-DK" sz="5200" dirty="0"/>
              <a:t>Nedbrydning og optagelse af triglycerid</a:t>
            </a:r>
          </a:p>
        </p:txBody>
      </p:sp>
      <p:sp>
        <p:nvSpPr>
          <p:cNvPr id="3" name="Pladsholder til indhold 2">
            <a:extLst>
              <a:ext uri="{FF2B5EF4-FFF2-40B4-BE49-F238E27FC236}">
                <a16:creationId xmlns:a16="http://schemas.microsoft.com/office/drawing/2014/main" id="{A6C78500-5077-D848-892F-C7DEC653997C}"/>
              </a:ext>
            </a:extLst>
          </p:cNvPr>
          <p:cNvSpPr>
            <a:spLocks noGrp="1"/>
          </p:cNvSpPr>
          <p:nvPr>
            <p:ph idx="1"/>
          </p:nvPr>
        </p:nvSpPr>
        <p:spPr>
          <a:xfrm>
            <a:off x="264160" y="1544319"/>
            <a:ext cx="11663680" cy="5093589"/>
          </a:xfrm>
        </p:spPr>
        <p:txBody>
          <a:bodyPr>
            <a:normAutofit/>
          </a:bodyPr>
          <a:lstStyle/>
          <a:p>
            <a:r>
              <a:rPr lang="da-DK" dirty="0"/>
              <a:t>Triglycerider er </a:t>
            </a:r>
            <a:r>
              <a:rPr lang="da-DK" u="sng" dirty="0"/>
              <a:t>fedtopløselige</a:t>
            </a:r>
            <a:r>
              <a:rPr lang="da-DK" dirty="0"/>
              <a:t> (</a:t>
            </a:r>
            <a:r>
              <a:rPr lang="da-DK" dirty="0" err="1"/>
              <a:t>upolære</a:t>
            </a:r>
            <a:r>
              <a:rPr lang="da-DK" dirty="0"/>
              <a:t>)</a:t>
            </a:r>
          </a:p>
          <a:p>
            <a:r>
              <a:rPr lang="da-DK" dirty="0" err="1"/>
              <a:t>Lipaser</a:t>
            </a:r>
            <a:r>
              <a:rPr lang="da-DK" dirty="0"/>
              <a:t> er </a:t>
            </a:r>
            <a:r>
              <a:rPr lang="da-DK" u="sng" dirty="0"/>
              <a:t>vandopløselige</a:t>
            </a:r>
            <a:r>
              <a:rPr lang="da-DK" dirty="0"/>
              <a:t> (polære)</a:t>
            </a:r>
          </a:p>
          <a:p>
            <a:r>
              <a:rPr lang="da-DK" dirty="0"/>
              <a:t>Galdesalte er </a:t>
            </a:r>
            <a:r>
              <a:rPr lang="da-DK" u="sng" dirty="0"/>
              <a:t>emulgatorer</a:t>
            </a:r>
          </a:p>
          <a:p>
            <a:pPr lvl="1"/>
            <a:r>
              <a:rPr lang="da-DK" dirty="0"/>
              <a:t>Har både en polær og </a:t>
            </a:r>
            <a:r>
              <a:rPr lang="da-DK" dirty="0" err="1"/>
              <a:t>upolær</a:t>
            </a:r>
            <a:r>
              <a:rPr lang="da-DK" dirty="0"/>
              <a:t> side</a:t>
            </a:r>
          </a:p>
          <a:p>
            <a:pPr lvl="1"/>
            <a:r>
              <a:rPr lang="da-DK" dirty="0"/>
              <a:t>De kan derfor opløse fedt i vand</a:t>
            </a:r>
          </a:p>
          <a:p>
            <a:r>
              <a:rPr lang="da-DK" dirty="0"/>
              <a:t>Nedbrydningen finder sted i </a:t>
            </a:r>
            <a:r>
              <a:rPr lang="da-DK" u="sng" dirty="0"/>
              <a:t>kontaktfladen</a:t>
            </a:r>
          </a:p>
          <a:p>
            <a:pPr lvl="1"/>
            <a:r>
              <a:rPr lang="da-DK" dirty="0"/>
              <a:t>Jo større overflade, jo hurtigere nedbrydning</a:t>
            </a:r>
          </a:p>
          <a:p>
            <a:pPr lvl="1"/>
            <a:endParaRPr lang="da-DK" dirty="0"/>
          </a:p>
        </p:txBody>
      </p:sp>
      <p:sp>
        <p:nvSpPr>
          <p:cNvPr id="4" name="Pladsholder til slidenummer 3">
            <a:extLst>
              <a:ext uri="{FF2B5EF4-FFF2-40B4-BE49-F238E27FC236}">
                <a16:creationId xmlns:a16="http://schemas.microsoft.com/office/drawing/2014/main" id="{8FFF3920-6B7B-FC42-99AB-D205483D3FA1}"/>
              </a:ext>
            </a:extLst>
          </p:cNvPr>
          <p:cNvSpPr>
            <a:spLocks noGrp="1"/>
          </p:cNvSpPr>
          <p:nvPr>
            <p:ph type="sldNum" sz="quarter" idx="12"/>
          </p:nvPr>
        </p:nvSpPr>
        <p:spPr/>
        <p:txBody>
          <a:bodyPr/>
          <a:lstStyle/>
          <a:p>
            <a:fld id="{4FAB73BC-B049-4115-A692-8D63A059BFB8}" type="slidenum">
              <a:rPr lang="en-US" smtClean="0"/>
              <a:t>5</a:t>
            </a:fld>
            <a:endParaRPr lang="en-US"/>
          </a:p>
        </p:txBody>
      </p:sp>
    </p:spTree>
    <p:extLst>
      <p:ext uri="{BB962C8B-B14F-4D97-AF65-F5344CB8AC3E}">
        <p14:creationId xmlns:p14="http://schemas.microsoft.com/office/powerpoint/2010/main" val="131140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210F82-CEC7-D343-B3C0-1B5BE0F6E82D}"/>
              </a:ext>
            </a:extLst>
          </p:cNvPr>
          <p:cNvSpPr>
            <a:spLocks noGrp="1"/>
          </p:cNvSpPr>
          <p:nvPr>
            <p:ph type="title"/>
          </p:nvPr>
        </p:nvSpPr>
        <p:spPr>
          <a:xfrm>
            <a:off x="264160" y="179832"/>
            <a:ext cx="11927840" cy="1140968"/>
          </a:xfrm>
        </p:spPr>
        <p:txBody>
          <a:bodyPr>
            <a:noAutofit/>
          </a:bodyPr>
          <a:lstStyle/>
          <a:p>
            <a:r>
              <a:rPr lang="da-DK" sz="5200" dirty="0"/>
              <a:t>Tyktarmens opbygning og funktion</a:t>
            </a:r>
          </a:p>
        </p:txBody>
      </p:sp>
      <p:sp>
        <p:nvSpPr>
          <p:cNvPr id="3" name="Pladsholder til indhold 2">
            <a:extLst>
              <a:ext uri="{FF2B5EF4-FFF2-40B4-BE49-F238E27FC236}">
                <a16:creationId xmlns:a16="http://schemas.microsoft.com/office/drawing/2014/main" id="{A6C78500-5077-D848-892F-C7DEC653997C}"/>
              </a:ext>
            </a:extLst>
          </p:cNvPr>
          <p:cNvSpPr>
            <a:spLocks noGrp="1"/>
          </p:cNvSpPr>
          <p:nvPr>
            <p:ph idx="1"/>
          </p:nvPr>
        </p:nvSpPr>
        <p:spPr>
          <a:xfrm>
            <a:off x="264160" y="1544319"/>
            <a:ext cx="7664104" cy="5093589"/>
          </a:xfrm>
        </p:spPr>
        <p:txBody>
          <a:bodyPr>
            <a:normAutofit/>
          </a:bodyPr>
          <a:lstStyle/>
          <a:p>
            <a:r>
              <a:rPr lang="da-DK" b="1" dirty="0"/>
              <a:t>Opbygning:</a:t>
            </a:r>
          </a:p>
          <a:p>
            <a:pPr lvl="1"/>
            <a:r>
              <a:rPr lang="da-DK" dirty="0"/>
              <a:t>Ca. 1,5 meter lang</a:t>
            </a:r>
          </a:p>
          <a:p>
            <a:pPr lvl="1"/>
            <a:r>
              <a:rPr lang="da-DK" dirty="0"/>
              <a:t>Består af blindtarmen, blindtarmsvedhænget, selve tyktarmen og endetarmen</a:t>
            </a:r>
          </a:p>
          <a:p>
            <a:r>
              <a:rPr lang="da-DK" b="1" dirty="0"/>
              <a:t>Funktion:</a:t>
            </a:r>
          </a:p>
          <a:p>
            <a:pPr lvl="1"/>
            <a:r>
              <a:rPr lang="da-DK" dirty="0"/>
              <a:t>Optage fedtsyrer og vitaminer</a:t>
            </a:r>
          </a:p>
          <a:p>
            <a:pPr lvl="1"/>
            <a:r>
              <a:rPr lang="da-DK" dirty="0"/>
              <a:t>Optage den sidste rest af Na</a:t>
            </a:r>
            <a:r>
              <a:rPr lang="da-DK" baseline="30000" dirty="0"/>
              <a:t>+</a:t>
            </a:r>
            <a:r>
              <a:rPr lang="da-DK" dirty="0"/>
              <a:t>- og Cl</a:t>
            </a:r>
            <a:r>
              <a:rPr lang="da-DK" baseline="30000" dirty="0"/>
              <a:t>-</a:t>
            </a:r>
            <a:r>
              <a:rPr lang="da-DK" dirty="0"/>
              <a:t>-ioner samt udskille K</a:t>
            </a:r>
            <a:r>
              <a:rPr lang="da-DK" baseline="30000" dirty="0"/>
              <a:t>+</a:t>
            </a:r>
            <a:r>
              <a:rPr lang="da-DK" dirty="0"/>
              <a:t>-ioner</a:t>
            </a:r>
          </a:p>
          <a:p>
            <a:pPr lvl="1"/>
            <a:r>
              <a:rPr lang="da-DK" dirty="0"/>
              <a:t>Optage vand</a:t>
            </a:r>
          </a:p>
          <a:p>
            <a:pPr lvl="1"/>
            <a:r>
              <a:rPr lang="da-DK" dirty="0"/>
              <a:t>Opbevare afføringen til den lukkes ind i endetarmen</a:t>
            </a:r>
          </a:p>
          <a:p>
            <a:pPr lvl="1"/>
            <a:r>
              <a:rPr lang="da-DK" dirty="0"/>
              <a:t>Bakteriel (1kg bakterier) nedbrydning af en del af kostfibrene (K-vitamin og </a:t>
            </a:r>
            <a:r>
              <a:rPr lang="da-DK"/>
              <a:t>B vitaminer)</a:t>
            </a:r>
            <a:endParaRPr lang="da-DK" dirty="0"/>
          </a:p>
          <a:p>
            <a:endParaRPr lang="da-DK" dirty="0"/>
          </a:p>
        </p:txBody>
      </p:sp>
      <p:sp>
        <p:nvSpPr>
          <p:cNvPr id="4" name="Pladsholder til slidenummer 3">
            <a:extLst>
              <a:ext uri="{FF2B5EF4-FFF2-40B4-BE49-F238E27FC236}">
                <a16:creationId xmlns:a16="http://schemas.microsoft.com/office/drawing/2014/main" id="{8FFF3920-6B7B-FC42-99AB-D205483D3FA1}"/>
              </a:ext>
            </a:extLst>
          </p:cNvPr>
          <p:cNvSpPr>
            <a:spLocks noGrp="1"/>
          </p:cNvSpPr>
          <p:nvPr>
            <p:ph type="sldNum" sz="quarter" idx="12"/>
          </p:nvPr>
        </p:nvSpPr>
        <p:spPr/>
        <p:txBody>
          <a:bodyPr/>
          <a:lstStyle/>
          <a:p>
            <a:fld id="{4FAB73BC-B049-4115-A692-8D63A059BFB8}" type="slidenum">
              <a:rPr lang="en-US" smtClean="0"/>
              <a:t>6</a:t>
            </a:fld>
            <a:endParaRPr lang="en-US"/>
          </a:p>
        </p:txBody>
      </p:sp>
      <p:pic>
        <p:nvPicPr>
          <p:cNvPr id="6" name="Billede 5">
            <a:extLst>
              <a:ext uri="{FF2B5EF4-FFF2-40B4-BE49-F238E27FC236}">
                <a16:creationId xmlns:a16="http://schemas.microsoft.com/office/drawing/2014/main" id="{C8E0CBE3-9936-2710-8EB2-756F5911DF19}"/>
              </a:ext>
            </a:extLst>
          </p:cNvPr>
          <p:cNvPicPr>
            <a:picLocks noChangeAspect="1"/>
          </p:cNvPicPr>
          <p:nvPr/>
        </p:nvPicPr>
        <p:blipFill rotWithShape="1">
          <a:blip r:embed="rId3">
            <a:extLst>
              <a:ext uri="{28A0092B-C50C-407E-A947-70E740481C1C}">
                <a14:useLocalDpi xmlns:a14="http://schemas.microsoft.com/office/drawing/2010/main" val="0"/>
              </a:ext>
            </a:extLst>
          </a:blip>
          <a:srcRect l="7760" t="38031" r="7565" b="30605"/>
          <a:stretch/>
        </p:blipFill>
        <p:spPr>
          <a:xfrm>
            <a:off x="7812908" y="1896341"/>
            <a:ext cx="4264792" cy="3065318"/>
          </a:xfrm>
          <a:prstGeom prst="rect">
            <a:avLst/>
          </a:prstGeom>
        </p:spPr>
      </p:pic>
    </p:spTree>
    <p:extLst>
      <p:ext uri="{BB962C8B-B14F-4D97-AF65-F5344CB8AC3E}">
        <p14:creationId xmlns:p14="http://schemas.microsoft.com/office/powerpoint/2010/main" val="230380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210F82-CEC7-D343-B3C0-1B5BE0F6E82D}"/>
              </a:ext>
            </a:extLst>
          </p:cNvPr>
          <p:cNvSpPr>
            <a:spLocks noGrp="1"/>
          </p:cNvSpPr>
          <p:nvPr>
            <p:ph type="title"/>
          </p:nvPr>
        </p:nvSpPr>
        <p:spPr>
          <a:xfrm>
            <a:off x="264160" y="179832"/>
            <a:ext cx="11927840" cy="1140968"/>
          </a:xfrm>
        </p:spPr>
        <p:txBody>
          <a:bodyPr>
            <a:noAutofit/>
          </a:bodyPr>
          <a:lstStyle/>
          <a:p>
            <a:r>
              <a:rPr lang="da-DK" sz="5200" dirty="0"/>
              <a:t>Arbejdsspørgsmål:</a:t>
            </a:r>
          </a:p>
        </p:txBody>
      </p:sp>
      <p:sp>
        <p:nvSpPr>
          <p:cNvPr id="3" name="Pladsholder til indhold 2">
            <a:extLst>
              <a:ext uri="{FF2B5EF4-FFF2-40B4-BE49-F238E27FC236}">
                <a16:creationId xmlns:a16="http://schemas.microsoft.com/office/drawing/2014/main" id="{A6C78500-5077-D848-892F-C7DEC653997C}"/>
              </a:ext>
            </a:extLst>
          </p:cNvPr>
          <p:cNvSpPr>
            <a:spLocks noGrp="1"/>
          </p:cNvSpPr>
          <p:nvPr>
            <p:ph idx="1"/>
          </p:nvPr>
        </p:nvSpPr>
        <p:spPr>
          <a:xfrm>
            <a:off x="264160" y="1544320"/>
            <a:ext cx="11663680" cy="4627880"/>
          </a:xfrm>
        </p:spPr>
        <p:txBody>
          <a:bodyPr/>
          <a:lstStyle/>
          <a:p>
            <a:r>
              <a:rPr lang="da-DK" dirty="0"/>
              <a:t>Besvar arbejdsspørgsmålene – gerne i små grupper</a:t>
            </a:r>
          </a:p>
          <a:p>
            <a:r>
              <a:rPr lang="da-DK" dirty="0"/>
              <a:t>Vi samler op på dem kl. </a:t>
            </a:r>
            <a:r>
              <a:rPr lang="da-DK"/>
              <a:t>15.40</a:t>
            </a:r>
            <a:endParaRPr lang="da-DK" dirty="0"/>
          </a:p>
        </p:txBody>
      </p:sp>
      <p:sp>
        <p:nvSpPr>
          <p:cNvPr id="4" name="Pladsholder til slidenummer 3">
            <a:extLst>
              <a:ext uri="{FF2B5EF4-FFF2-40B4-BE49-F238E27FC236}">
                <a16:creationId xmlns:a16="http://schemas.microsoft.com/office/drawing/2014/main" id="{8FFF3920-6B7B-FC42-99AB-D205483D3FA1}"/>
              </a:ext>
            </a:extLst>
          </p:cNvPr>
          <p:cNvSpPr>
            <a:spLocks noGrp="1"/>
          </p:cNvSpPr>
          <p:nvPr>
            <p:ph type="sldNum" sz="quarter" idx="12"/>
          </p:nvPr>
        </p:nvSpPr>
        <p:spPr/>
        <p:txBody>
          <a:bodyPr/>
          <a:lstStyle/>
          <a:p>
            <a:fld id="{4FAB73BC-B049-4115-A692-8D63A059BFB8}" type="slidenum">
              <a:rPr lang="en-US" smtClean="0"/>
              <a:t>7</a:t>
            </a:fld>
            <a:endParaRPr lang="en-US"/>
          </a:p>
        </p:txBody>
      </p:sp>
      <p:pic>
        <p:nvPicPr>
          <p:cNvPr id="5" name="Billede 4">
            <a:extLst>
              <a:ext uri="{FF2B5EF4-FFF2-40B4-BE49-F238E27FC236}">
                <a16:creationId xmlns:a16="http://schemas.microsoft.com/office/drawing/2014/main" id="{586DBBF7-ED64-164C-9582-B9F2DE9E0B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1772" y="4038592"/>
            <a:ext cx="2919396" cy="2839193"/>
          </a:xfrm>
          <a:prstGeom prst="rect">
            <a:avLst/>
          </a:prstGeom>
        </p:spPr>
      </p:pic>
    </p:spTree>
    <p:extLst>
      <p:ext uri="{BB962C8B-B14F-4D97-AF65-F5344CB8AC3E}">
        <p14:creationId xmlns:p14="http://schemas.microsoft.com/office/powerpoint/2010/main" val="27130425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ætype">
  <a:themeElements>
    <a:clrScheme name="Grøn-gul">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{9EE1A5ED-2AEF-D049-9CE3-125AE7FDF3C7}tf10001070</Template>
  <TotalTime>3473</TotalTime>
  <Words>668</Words>
  <Application>Microsoft Office PowerPoint</Application>
  <PresentationFormat>Widescreen</PresentationFormat>
  <Paragraphs>76</Paragraphs>
  <Slides>8</Slides>
  <Notes>6</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8</vt:i4>
      </vt:variant>
    </vt:vector>
  </HeadingPairs>
  <TitlesOfParts>
    <vt:vector size="15" baseType="lpstr">
      <vt:lpstr>Calibri</vt:lpstr>
      <vt:lpstr>Cambria Math</vt:lpstr>
      <vt:lpstr>Rockwell</vt:lpstr>
      <vt:lpstr>Rockwell Condensed</vt:lpstr>
      <vt:lpstr>Rockwell Extra Bold</vt:lpstr>
      <vt:lpstr>Wingdings</vt:lpstr>
      <vt:lpstr>Trætype</vt:lpstr>
      <vt:lpstr>Tynd- og tyktarmen, samt lipider</vt:lpstr>
      <vt:lpstr>Opsamling:</vt:lpstr>
      <vt:lpstr>Regulering af bugspytkirtlen og galdeblæren</vt:lpstr>
      <vt:lpstr>Proteinspaltende enzymer</vt:lpstr>
      <vt:lpstr>Tyndtarmens opbygning</vt:lpstr>
      <vt:lpstr>Nedbrydning og optagelse af triglycerid</vt:lpstr>
      <vt:lpstr>Tyktarmens opbygning og funktion</vt:lpstr>
      <vt:lpstr>Arbejdsspørgsmål: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Cellers opbygning</dc:title>
  <dc:creator>Iben Ravnborg Buus</dc:creator>
  <cp:lastModifiedBy>Jørn M. Clausen</cp:lastModifiedBy>
  <cp:revision>69</cp:revision>
  <dcterms:created xsi:type="dcterms:W3CDTF">2019-08-14T10:31:39Z</dcterms:created>
  <dcterms:modified xsi:type="dcterms:W3CDTF">2024-01-29T05:24:34Z</dcterms:modified>
</cp:coreProperties>
</file>