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61" r:id="rId2"/>
    <p:sldId id="262" r:id="rId3"/>
    <p:sldId id="272" r:id="rId4"/>
    <p:sldId id="256" r:id="rId5"/>
    <p:sldId id="280" r:id="rId6"/>
    <p:sldId id="275" r:id="rId7"/>
    <p:sldId id="281" r:id="rId8"/>
    <p:sldId id="282" r:id="rId9"/>
    <p:sldId id="283" r:id="rId10"/>
    <p:sldId id="269" r:id="rId11"/>
    <p:sldId id="258" r:id="rId12"/>
    <p:sldId id="257" r:id="rId13"/>
    <p:sldId id="265" r:id="rId14"/>
    <p:sldId id="266" r:id="rId15"/>
    <p:sldId id="259" r:id="rId16"/>
    <p:sldId id="260" r:id="rId17"/>
    <p:sldId id="264" r:id="rId18"/>
    <p:sldId id="263" r:id="rId19"/>
    <p:sldId id="270" r:id="rId20"/>
    <p:sldId id="268" r:id="rId21"/>
    <p:sldId id="267" r:id="rId22"/>
    <p:sldId id="271" r:id="rId23"/>
  </p:sldIdLst>
  <p:sldSz cx="9144000" cy="6858000" type="screen4x3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40702"/>
    <a:srgbClr val="AC8300"/>
    <a:srgbClr val="DEA900"/>
    <a:srgbClr val="996633"/>
    <a:srgbClr val="0C396A"/>
    <a:srgbClr val="0560E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emlayout 2 - Marker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llemlayout 2 - Markering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9" d="100"/>
          <a:sy n="59" d="100"/>
        </p:scale>
        <p:origin x="1500" y="52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4D333C3-D37D-4B48-B5FE-8A8FF870D028}" type="datetimeFigureOut">
              <a:rPr lang="da-DK" smtClean="0"/>
              <a:t>04-03-2024</a:t>
            </a:fld>
            <a:endParaRPr lang="da-DK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436DB18-DD93-4A28-89CD-84FD76A3B0E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501774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36DB18-DD93-4A28-89CD-84FD76A3B0EA}" type="slidenum">
              <a:rPr lang="da-DK" smtClean="0"/>
              <a:t>4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6013836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36DB18-DD93-4A28-89CD-84FD76A3B0EA}" type="slidenum">
              <a:rPr lang="da-DK" smtClean="0"/>
              <a:t>6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9912855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a-DK"/>
              <a:t>Klik for at redigere titeltypografi i masteren</a:t>
            </a:r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C5AC3-C570-4C01-9284-E5B7F9FE8EB1}" type="datetimeFigureOut">
              <a:rPr lang="da-DK" smtClean="0"/>
              <a:pPr/>
              <a:t>04-03-2024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70834F-E5F5-40E6-8D8E-F7E490A0E05F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 i masteren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C5AC3-C570-4C01-9284-E5B7F9FE8EB1}" type="datetimeFigureOut">
              <a:rPr lang="da-DK" smtClean="0"/>
              <a:pPr/>
              <a:t>04-03-2024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70834F-E5F5-40E6-8D8E-F7E490A0E05F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a-DK"/>
              <a:t>Klik for at redigere titeltypografi i masteren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typografi i masteren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C5AC3-C570-4C01-9284-E5B7F9FE8EB1}" type="datetimeFigureOut">
              <a:rPr lang="da-DK" smtClean="0"/>
              <a:pPr/>
              <a:t>04-03-2024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70834F-E5F5-40E6-8D8E-F7E490A0E05F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 i masteren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C5AC3-C570-4C01-9284-E5B7F9FE8EB1}" type="datetimeFigureOut">
              <a:rPr lang="da-DK" smtClean="0"/>
              <a:pPr/>
              <a:t>04-03-2024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70834F-E5F5-40E6-8D8E-F7E490A0E05F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a-DK"/>
              <a:t>Klik for at redigere titeltypografi i masteren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typografi i masteren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typografi i masteren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C5AC3-C570-4C01-9284-E5B7F9FE8EB1}" type="datetimeFigureOut">
              <a:rPr lang="da-DK" smtClean="0"/>
              <a:pPr/>
              <a:t>04-03-2024</a:t>
            </a:fld>
            <a:endParaRPr lang="da-DK"/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dias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70834F-E5F5-40E6-8D8E-F7E490A0E05F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 i masteren</a:t>
            </a:r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C5AC3-C570-4C01-9284-E5B7F9FE8EB1}" type="datetimeFigureOut">
              <a:rPr lang="da-DK" smtClean="0"/>
              <a:pPr/>
              <a:t>04-03-2024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70834F-E5F5-40E6-8D8E-F7E490A0E05F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C5AC3-C570-4C01-9284-E5B7F9FE8EB1}" type="datetimeFigureOut">
              <a:rPr lang="da-DK" smtClean="0"/>
              <a:pPr/>
              <a:t>04-03-2024</a:t>
            </a:fld>
            <a:endParaRPr lang="da-DK"/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70834F-E5F5-40E6-8D8E-F7E490A0E05F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/>
              <a:t>Klik for at redigere titeltypografi i masteren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typografi i masteren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C5AC3-C570-4C01-9284-E5B7F9FE8EB1}" type="datetimeFigureOut">
              <a:rPr lang="da-DK" smtClean="0"/>
              <a:pPr/>
              <a:t>04-03-2024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70834F-E5F5-40E6-8D8E-F7E490A0E05F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/>
              <a:t>Klik for at redigere titeltypografi i masteren</a:t>
            </a:r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typografi i masteren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C5AC3-C570-4C01-9284-E5B7F9FE8EB1}" type="datetimeFigureOut">
              <a:rPr lang="da-DK" smtClean="0"/>
              <a:pPr/>
              <a:t>04-03-2024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70834F-E5F5-40E6-8D8E-F7E490A0E05F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 i masteren</a:t>
            </a:r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C5AC3-C570-4C01-9284-E5B7F9FE8EB1}" type="datetimeFigureOut">
              <a:rPr lang="da-DK" smtClean="0"/>
              <a:pPr/>
              <a:t>04-03-2024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70834F-E5F5-40E6-8D8E-F7E490A0E05F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a-DK"/>
              <a:t>Klik for at redigere titeltypografi i masteren</a:t>
            </a:r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C5AC3-C570-4C01-9284-E5B7F9FE8EB1}" type="datetimeFigureOut">
              <a:rPr lang="da-DK" smtClean="0"/>
              <a:pPr/>
              <a:t>04-03-2024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70834F-E5F5-40E6-8D8E-F7E490A0E05F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 i masteren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1C5AC3-C570-4C01-9284-E5B7F9FE8EB1}" type="datetimeFigureOut">
              <a:rPr lang="da-DK" smtClean="0"/>
              <a:pPr/>
              <a:t>04-03-2024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70834F-E5F5-40E6-8D8E-F7E490A0E05F}" type="slidenum">
              <a:rPr lang="da-DK" smtClean="0"/>
              <a:pPr/>
              <a:t>‹nr.›</a:t>
            </a:fld>
            <a:endParaRPr lang="da-D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hyperlink" Target="http://da.wikipedia.org/wiki/Population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hyperlink" Target="http://upload.wikimedia.org/wikipedia/commons/b/bd/Estemmenosuchus_BW.jpg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jpeg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lede 4" descr="top_powerpoint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2426208"/>
          </a:xfrm>
          <a:prstGeom prst="rect">
            <a:avLst/>
          </a:prstGeom>
        </p:spPr>
      </p:pic>
      <p:sp>
        <p:nvSpPr>
          <p:cNvPr id="10" name="Rektangel 9"/>
          <p:cNvSpPr/>
          <p:nvPr/>
        </p:nvSpPr>
        <p:spPr>
          <a:xfrm>
            <a:off x="0" y="0"/>
            <a:ext cx="9144000" cy="1285860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pic>
        <p:nvPicPr>
          <p:cNvPr id="13" name="Billede 12" descr="Aalborg Zoo.jpg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572396" y="142852"/>
            <a:ext cx="1285852" cy="557883"/>
          </a:xfrm>
          <a:prstGeom prst="rect">
            <a:avLst/>
          </a:prstGeom>
          <a:noFill/>
        </p:spPr>
      </p:pic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357158" y="3387735"/>
            <a:ext cx="7772400" cy="1470025"/>
          </a:xfrm>
        </p:spPr>
        <p:txBody>
          <a:bodyPr>
            <a:noAutofit/>
          </a:bodyPr>
          <a:lstStyle/>
          <a:p>
            <a:r>
              <a:rPr lang="da-DK" sz="4800" dirty="0">
                <a:solidFill>
                  <a:schemeClr val="bg1"/>
                </a:solidFill>
                <a:latin typeface="Crackhouse" pitchFamily="2" charset="0"/>
              </a:rPr>
              <a:t>EVOLUTION/</a:t>
            </a:r>
            <a:br>
              <a:rPr lang="da-DK" sz="4800" dirty="0">
                <a:solidFill>
                  <a:schemeClr val="bg1"/>
                </a:solidFill>
                <a:latin typeface="Crackhouse" pitchFamily="2" charset="0"/>
              </a:rPr>
            </a:br>
            <a:r>
              <a:rPr lang="da-DK" sz="4800" dirty="0">
                <a:solidFill>
                  <a:schemeClr val="bg1"/>
                </a:solidFill>
                <a:latin typeface="Crackhouse" pitchFamily="2" charset="0"/>
              </a:rPr>
              <a:t>SYSTEMATIK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85000"/>
            <a:lumOff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428992" y="714364"/>
            <a:ext cx="5257808" cy="1143000"/>
          </a:xfrm>
        </p:spPr>
        <p:txBody>
          <a:bodyPr>
            <a:normAutofit fontScale="90000"/>
          </a:bodyPr>
          <a:lstStyle/>
          <a:p>
            <a:r>
              <a:rPr lang="da-DK" sz="6000" dirty="0">
                <a:solidFill>
                  <a:schemeClr val="bg1"/>
                </a:solidFill>
                <a:latin typeface="Crackhouse" pitchFamily="2" charset="0"/>
              </a:rPr>
              <a:t>Charles Darwin </a:t>
            </a:r>
            <a:r>
              <a:rPr lang="da-DK" sz="2200" b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(1809-1882)</a:t>
            </a:r>
            <a:br>
              <a:rPr lang="da-DK" sz="1800" dirty="0">
                <a:solidFill>
                  <a:schemeClr val="bg1"/>
                </a:solidFill>
                <a:latin typeface="Crackhouse" pitchFamily="2" charset="0"/>
              </a:rPr>
            </a:br>
            <a:r>
              <a:rPr lang="da-DK" sz="3100" dirty="0">
                <a:solidFill>
                  <a:schemeClr val="bg1"/>
                </a:solidFill>
                <a:latin typeface="Verdana" pitchFamily="34" charset="0"/>
              </a:rPr>
              <a:t>Arternes oprindelse (1859)</a:t>
            </a:r>
            <a:br>
              <a:rPr lang="da-DK" dirty="0">
                <a:solidFill>
                  <a:schemeClr val="bg1"/>
                </a:solidFill>
                <a:latin typeface="Verdana" pitchFamily="34" charset="0"/>
              </a:rPr>
            </a:br>
            <a:endParaRPr lang="da-DK" dirty="0">
              <a:solidFill>
                <a:schemeClr val="bg1"/>
              </a:solidFill>
              <a:latin typeface="Verdana" pitchFamily="34" charset="0"/>
            </a:endParaRP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3357554" y="1785926"/>
            <a:ext cx="5329246" cy="4379378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da-DK" sz="1600" dirty="0">
                <a:solidFill>
                  <a:schemeClr val="bg1"/>
                </a:solidFill>
                <a:latin typeface="Verdana" pitchFamily="34" charset="0"/>
              </a:rPr>
              <a:t>Arterne forandres hele tiden. Nye arter opstår og </a:t>
            </a:r>
          </a:p>
          <a:p>
            <a:pPr>
              <a:buNone/>
            </a:pPr>
            <a:r>
              <a:rPr lang="da-DK" sz="1600" dirty="0">
                <a:solidFill>
                  <a:schemeClr val="bg1"/>
                </a:solidFill>
                <a:latin typeface="Verdana" pitchFamily="34" charset="0"/>
              </a:rPr>
              <a:t>andre uddør. Forandringerne sker gradvis og </a:t>
            </a:r>
          </a:p>
          <a:p>
            <a:pPr>
              <a:buNone/>
            </a:pPr>
            <a:r>
              <a:rPr lang="da-DK" sz="1600" dirty="0">
                <a:solidFill>
                  <a:schemeClr val="bg1"/>
                </a:solidFill>
                <a:latin typeface="Verdana" pitchFamily="34" charset="0"/>
              </a:rPr>
              <a:t>overgangen fra en form til en anden er glidende. </a:t>
            </a:r>
          </a:p>
          <a:p>
            <a:pPr>
              <a:buNone/>
            </a:pPr>
            <a:r>
              <a:rPr lang="da-DK" sz="1600" dirty="0">
                <a:solidFill>
                  <a:schemeClr val="bg1"/>
                </a:solidFill>
                <a:latin typeface="Verdana" pitchFamily="34" charset="0"/>
              </a:rPr>
              <a:t>Der er altså ikke tale om pludselige spring.</a:t>
            </a:r>
          </a:p>
          <a:p>
            <a:pPr>
              <a:buNone/>
            </a:pPr>
            <a:endParaRPr lang="da-DK" sz="1600" dirty="0">
              <a:solidFill>
                <a:schemeClr val="bg1"/>
              </a:solidFill>
              <a:latin typeface="Verdana" pitchFamily="34" charset="0"/>
            </a:endParaRPr>
          </a:p>
          <a:p>
            <a:pPr>
              <a:buNone/>
            </a:pPr>
            <a:r>
              <a:rPr lang="da-DK" sz="1600" dirty="0">
                <a:solidFill>
                  <a:schemeClr val="bg1"/>
                </a:solidFill>
                <a:latin typeface="Verdana" pitchFamily="34" charset="0"/>
              </a:rPr>
              <a:t>Darwins udviklingsteori bygger på tre </a:t>
            </a:r>
          </a:p>
          <a:p>
            <a:pPr>
              <a:buNone/>
            </a:pPr>
            <a:r>
              <a:rPr lang="da-DK" sz="1600" dirty="0">
                <a:solidFill>
                  <a:schemeClr val="bg1"/>
                </a:solidFill>
                <a:latin typeface="Verdana" pitchFamily="34" charset="0"/>
              </a:rPr>
              <a:t>antagelser:</a:t>
            </a:r>
          </a:p>
          <a:p>
            <a:pPr marL="457200" indent="-457200">
              <a:buFont typeface="+mj-lt"/>
              <a:buAutoNum type="arabicPeriod"/>
            </a:pPr>
            <a:r>
              <a:rPr lang="da-DK" sz="1400" dirty="0">
                <a:solidFill>
                  <a:schemeClr val="bg1"/>
                </a:solidFill>
                <a:latin typeface="Verdana" pitchFamily="34" charset="0"/>
              </a:rPr>
              <a:t>Enhver art varierer indenfor visse grænser. Mennesket har større og mindre næser, varierer i højde osv.</a:t>
            </a:r>
          </a:p>
          <a:p>
            <a:pPr marL="457200" indent="-457200">
              <a:buFont typeface="+mj-lt"/>
              <a:buAutoNum type="arabicPeriod"/>
            </a:pPr>
            <a:r>
              <a:rPr lang="da-DK" sz="1400" dirty="0">
                <a:solidFill>
                  <a:schemeClr val="bg1"/>
                </a:solidFill>
                <a:latin typeface="Verdana" pitchFamily="34" charset="0"/>
              </a:rPr>
              <a:t>Der produceres mere afkom pr. generation end der er plads og føde til.</a:t>
            </a:r>
          </a:p>
          <a:p>
            <a:pPr marL="457200" indent="-457200">
              <a:buFont typeface="+mj-lt"/>
              <a:buAutoNum type="arabicPeriod"/>
            </a:pPr>
            <a:r>
              <a:rPr lang="da-DK" sz="1400" dirty="0">
                <a:solidFill>
                  <a:schemeClr val="bg1"/>
                </a:solidFill>
                <a:latin typeface="Verdana" pitchFamily="34" charset="0"/>
              </a:rPr>
              <a:t>Arter udvikler sig ved at de bedst tilpassede individer får flest afkom og dermed har forbedrede overlevelsesmuligheder i forhold til den tidligere generation – Naturlig selektion</a:t>
            </a:r>
          </a:p>
        </p:txBody>
      </p:sp>
      <p:pic>
        <p:nvPicPr>
          <p:cNvPr id="6" name="Billede 5" descr="Charles_Darwin_0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32" y="0"/>
            <a:ext cx="3257673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85000"/>
            <a:lumOff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428992" y="714364"/>
            <a:ext cx="5257808" cy="1143000"/>
          </a:xfrm>
        </p:spPr>
        <p:txBody>
          <a:bodyPr>
            <a:normAutofit fontScale="90000"/>
          </a:bodyPr>
          <a:lstStyle/>
          <a:p>
            <a:r>
              <a:rPr lang="da-DK" sz="6000" dirty="0">
                <a:solidFill>
                  <a:schemeClr val="bg1"/>
                </a:solidFill>
                <a:latin typeface="Crackhouse" pitchFamily="2" charset="0"/>
              </a:rPr>
              <a:t>Charles Darwin</a:t>
            </a:r>
            <a:br>
              <a:rPr lang="da-DK" dirty="0">
                <a:solidFill>
                  <a:schemeClr val="bg1"/>
                </a:solidFill>
                <a:latin typeface="Verdana" pitchFamily="34" charset="0"/>
              </a:rPr>
            </a:br>
            <a:r>
              <a:rPr lang="da-DK" sz="3100" dirty="0">
                <a:solidFill>
                  <a:schemeClr val="bg1"/>
                </a:solidFill>
                <a:latin typeface="Verdana" pitchFamily="34" charset="0"/>
              </a:rPr>
              <a:t>Arternes oprindelse (1859)</a:t>
            </a:r>
            <a:br>
              <a:rPr lang="da-DK" dirty="0">
                <a:solidFill>
                  <a:schemeClr val="bg1"/>
                </a:solidFill>
                <a:latin typeface="Verdana" pitchFamily="34" charset="0"/>
              </a:rPr>
            </a:br>
            <a:endParaRPr lang="da-DK" dirty="0">
              <a:solidFill>
                <a:schemeClr val="bg1"/>
              </a:solidFill>
              <a:latin typeface="Verdana" pitchFamily="34" charset="0"/>
            </a:endParaRP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3357554" y="1785926"/>
            <a:ext cx="5329246" cy="402589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da-DK" sz="1600" dirty="0">
                <a:solidFill>
                  <a:schemeClr val="bg1"/>
                </a:solidFill>
                <a:latin typeface="Verdana" pitchFamily="34" charset="0"/>
              </a:rPr>
              <a:t>Artsbegrebet</a:t>
            </a:r>
          </a:p>
          <a:p>
            <a:r>
              <a:rPr lang="da-DK" sz="1600" dirty="0">
                <a:solidFill>
                  <a:schemeClr val="bg1"/>
                </a:solidFill>
                <a:latin typeface="Verdana" pitchFamily="34" charset="0"/>
              </a:rPr>
              <a:t>Igennem historien har der været mange forskellige metoder til at bestemme hvornår en art er en art.</a:t>
            </a:r>
          </a:p>
          <a:p>
            <a:r>
              <a:rPr lang="da-DK" sz="1600" dirty="0">
                <a:solidFill>
                  <a:schemeClr val="bg1"/>
                </a:solidFill>
                <a:latin typeface="Verdana" pitchFamily="34" charset="0"/>
              </a:rPr>
              <a:t>Morfologi som metode</a:t>
            </a:r>
          </a:p>
          <a:p>
            <a:r>
              <a:rPr lang="da-DK" sz="1600" dirty="0">
                <a:solidFill>
                  <a:schemeClr val="bg1"/>
                </a:solidFill>
                <a:latin typeface="Verdana" pitchFamily="34" charset="0"/>
              </a:rPr>
              <a:t>Det moderne artsbegreb</a:t>
            </a:r>
          </a:p>
          <a:p>
            <a:pPr marL="0" indent="0">
              <a:buNone/>
            </a:pPr>
            <a:r>
              <a:rPr lang="da-DK" sz="1600" dirty="0">
                <a:solidFill>
                  <a:schemeClr val="bg1"/>
                </a:solidFill>
                <a:latin typeface="Verdana" pitchFamily="34" charset="0"/>
              </a:rPr>
              <a:t>	</a:t>
            </a:r>
          </a:p>
          <a:p>
            <a:pPr marL="0" indent="0">
              <a:buNone/>
            </a:pPr>
            <a:r>
              <a:rPr lang="da-DK" sz="1600" dirty="0">
                <a:solidFill>
                  <a:schemeClr val="bg1"/>
                </a:solidFill>
                <a:latin typeface="Verdana" pitchFamily="34" charset="0"/>
              </a:rPr>
              <a:t>Artsdannelse opstår, når én art spaltes i to </a:t>
            </a:r>
          </a:p>
          <a:p>
            <a:pPr marL="0" indent="0">
              <a:buNone/>
            </a:pPr>
            <a:r>
              <a:rPr lang="da-DK" sz="1600" dirty="0">
                <a:solidFill>
                  <a:schemeClr val="bg1"/>
                </a:solidFill>
                <a:latin typeface="Verdana" pitchFamily="34" charset="0"/>
                <a:hlinkClick r:id="rId2" tooltip="Population"/>
              </a:rPr>
              <a:t>populationer</a:t>
            </a:r>
            <a:r>
              <a:rPr lang="da-DK" sz="1600" dirty="0">
                <a:solidFill>
                  <a:schemeClr val="bg1"/>
                </a:solidFill>
                <a:latin typeface="Verdana" pitchFamily="34" charset="0"/>
              </a:rPr>
              <a:t>, som er isoleret fra hinanden </a:t>
            </a:r>
          </a:p>
          <a:p>
            <a:pPr marL="0" indent="0">
              <a:buNone/>
            </a:pPr>
            <a:r>
              <a:rPr lang="da-DK" sz="1600" dirty="0">
                <a:solidFill>
                  <a:schemeClr val="bg1"/>
                </a:solidFill>
                <a:latin typeface="Verdana" pitchFamily="34" charset="0"/>
              </a:rPr>
              <a:t>(genpulje/mutationer).</a:t>
            </a:r>
          </a:p>
          <a:p>
            <a:pPr marL="0" indent="0">
              <a:buNone/>
            </a:pPr>
            <a:endParaRPr lang="da-DK" sz="1600" dirty="0">
              <a:solidFill>
                <a:schemeClr val="bg1"/>
              </a:solidFill>
              <a:latin typeface="Verdana" pitchFamily="34" charset="0"/>
            </a:endParaRPr>
          </a:p>
        </p:txBody>
      </p:sp>
      <p:pic>
        <p:nvPicPr>
          <p:cNvPr id="8" name="Billede 7" descr="darwin.jpg"/>
          <p:cNvPicPr>
            <a:picLocks noChangeAspect="1"/>
          </p:cNvPicPr>
          <p:nvPr/>
        </p:nvPicPr>
        <p:blipFill>
          <a:blip r:embed="rId3" cstate="print"/>
          <a:srcRect l="19660" r="17342" b="1519"/>
          <a:stretch>
            <a:fillRect/>
          </a:stretch>
        </p:blipFill>
        <p:spPr>
          <a:xfrm>
            <a:off x="-128518" y="0"/>
            <a:ext cx="2756302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/>
          <p:cNvSpPr/>
          <p:nvPr/>
        </p:nvSpPr>
        <p:spPr>
          <a:xfrm>
            <a:off x="4067944" y="2996952"/>
            <a:ext cx="4032448" cy="2016224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5" name="Pladsholder til indhold 4"/>
          <p:cNvSpPr>
            <a:spLocks noGrp="1"/>
          </p:cNvSpPr>
          <p:nvPr>
            <p:ph idx="1"/>
          </p:nvPr>
        </p:nvSpPr>
        <p:spPr>
          <a:xfrm>
            <a:off x="4211960" y="1600200"/>
            <a:ext cx="4932040" cy="4829196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da-DK" sz="2000" dirty="0">
                <a:solidFill>
                  <a:schemeClr val="bg1"/>
                </a:solidFill>
              </a:rPr>
              <a:t>	Carl von Linné (1707-1778), var en svensk botanikker, læge og zoolog, som  grundlagde den moderne systematik,    som dyr og  planter inddeles i.</a:t>
            </a:r>
          </a:p>
          <a:p>
            <a:pPr>
              <a:buNone/>
            </a:pPr>
            <a:endParaRPr lang="da-DK" sz="1400" dirty="0">
              <a:solidFill>
                <a:schemeClr val="bg1"/>
              </a:solidFill>
            </a:endParaRPr>
          </a:p>
          <a:p>
            <a:pPr>
              <a:buNone/>
            </a:pPr>
            <a:r>
              <a:rPr lang="da-DK" sz="1400" dirty="0">
                <a:solidFill>
                  <a:schemeClr val="bg1"/>
                </a:solidFill>
              </a:rPr>
              <a:t>Rige: 	Dyreriget </a:t>
            </a:r>
            <a:r>
              <a:rPr lang="da-DK" sz="1400" i="1" dirty="0">
                <a:solidFill>
                  <a:schemeClr val="bg1"/>
                </a:solidFill>
              </a:rPr>
              <a:t>(</a:t>
            </a:r>
            <a:r>
              <a:rPr lang="da-DK" sz="1400" i="1" dirty="0" err="1">
                <a:solidFill>
                  <a:schemeClr val="bg1"/>
                </a:solidFill>
              </a:rPr>
              <a:t>Animalia</a:t>
            </a:r>
            <a:r>
              <a:rPr lang="da-DK" sz="1400" i="1" dirty="0">
                <a:solidFill>
                  <a:schemeClr val="bg1"/>
                </a:solidFill>
              </a:rPr>
              <a:t>)	</a:t>
            </a:r>
          </a:p>
          <a:p>
            <a:pPr>
              <a:buNone/>
            </a:pPr>
            <a:r>
              <a:rPr lang="da-DK" sz="1500" b="1" dirty="0">
                <a:solidFill>
                  <a:srgbClr val="FF0000"/>
                </a:solidFill>
              </a:rPr>
              <a:t>Klasse:	Pattedyr </a:t>
            </a:r>
            <a:r>
              <a:rPr lang="da-DK" sz="1500" b="1" i="1" dirty="0">
                <a:solidFill>
                  <a:srgbClr val="FF0000"/>
                </a:solidFill>
              </a:rPr>
              <a:t>(</a:t>
            </a:r>
            <a:r>
              <a:rPr lang="da-DK" sz="1500" b="1" i="1" dirty="0" err="1">
                <a:solidFill>
                  <a:srgbClr val="FF0000"/>
                </a:solidFill>
              </a:rPr>
              <a:t>Mammalia</a:t>
            </a:r>
            <a:r>
              <a:rPr lang="da-DK" sz="1500" b="1" i="1" dirty="0">
                <a:solidFill>
                  <a:srgbClr val="FF0000"/>
                </a:solidFill>
              </a:rPr>
              <a:t>)</a:t>
            </a:r>
            <a:r>
              <a:rPr lang="da-DK" sz="1400" i="1" dirty="0">
                <a:solidFill>
                  <a:srgbClr val="FF0000"/>
                </a:solidFill>
              </a:rPr>
              <a:t>	</a:t>
            </a:r>
          </a:p>
          <a:p>
            <a:pPr>
              <a:buNone/>
            </a:pPr>
            <a:r>
              <a:rPr lang="da-DK" sz="1400" dirty="0">
                <a:solidFill>
                  <a:schemeClr val="bg1"/>
                </a:solidFill>
              </a:rPr>
              <a:t>Orden:	Rovdyr </a:t>
            </a:r>
            <a:r>
              <a:rPr lang="da-DK" sz="1400" i="1" dirty="0">
                <a:solidFill>
                  <a:schemeClr val="bg1"/>
                </a:solidFill>
              </a:rPr>
              <a:t>(</a:t>
            </a:r>
            <a:r>
              <a:rPr lang="da-DK" sz="1400" i="1" dirty="0" err="1">
                <a:solidFill>
                  <a:schemeClr val="bg1"/>
                </a:solidFill>
              </a:rPr>
              <a:t>Carnivora</a:t>
            </a:r>
            <a:r>
              <a:rPr lang="da-DK" sz="1400" i="1" dirty="0">
                <a:solidFill>
                  <a:schemeClr val="bg1"/>
                </a:solidFill>
              </a:rPr>
              <a:t>)	</a:t>
            </a:r>
          </a:p>
          <a:p>
            <a:pPr>
              <a:buNone/>
            </a:pPr>
            <a:r>
              <a:rPr lang="da-DK" sz="1400" dirty="0">
                <a:solidFill>
                  <a:schemeClr val="bg1"/>
                </a:solidFill>
              </a:rPr>
              <a:t>Familie:	Katte </a:t>
            </a:r>
            <a:r>
              <a:rPr lang="da-DK" sz="1400" i="1" dirty="0">
                <a:solidFill>
                  <a:schemeClr val="bg1"/>
                </a:solidFill>
              </a:rPr>
              <a:t>(</a:t>
            </a:r>
            <a:r>
              <a:rPr lang="da-DK" sz="1400" i="1" dirty="0" err="1">
                <a:solidFill>
                  <a:schemeClr val="bg1"/>
                </a:solidFill>
              </a:rPr>
              <a:t>Felidae</a:t>
            </a:r>
            <a:r>
              <a:rPr lang="da-DK" sz="1400" i="1" dirty="0">
                <a:solidFill>
                  <a:schemeClr val="bg1"/>
                </a:solidFill>
              </a:rPr>
              <a:t>)		</a:t>
            </a:r>
          </a:p>
          <a:p>
            <a:pPr>
              <a:buNone/>
            </a:pPr>
            <a:r>
              <a:rPr lang="da-DK" sz="1400" dirty="0">
                <a:solidFill>
                  <a:schemeClr val="bg1"/>
                </a:solidFill>
              </a:rPr>
              <a:t>Slægt:	De store katte </a:t>
            </a:r>
            <a:r>
              <a:rPr lang="da-DK" sz="1400" i="1" dirty="0">
                <a:solidFill>
                  <a:schemeClr val="bg1"/>
                </a:solidFill>
              </a:rPr>
              <a:t>(</a:t>
            </a:r>
            <a:r>
              <a:rPr lang="da-DK" sz="1400" i="1" dirty="0" err="1">
                <a:solidFill>
                  <a:schemeClr val="bg1"/>
                </a:solidFill>
              </a:rPr>
              <a:t>Panthera</a:t>
            </a:r>
            <a:r>
              <a:rPr lang="da-DK" sz="1400" i="1" dirty="0">
                <a:solidFill>
                  <a:schemeClr val="bg1"/>
                </a:solidFill>
              </a:rPr>
              <a:t>)	</a:t>
            </a:r>
          </a:p>
          <a:p>
            <a:pPr>
              <a:buNone/>
            </a:pPr>
            <a:r>
              <a:rPr lang="da-DK" sz="1400" dirty="0">
                <a:solidFill>
                  <a:schemeClr val="bg1"/>
                </a:solidFill>
              </a:rPr>
              <a:t>Art:		Tiger </a:t>
            </a:r>
            <a:r>
              <a:rPr lang="da-DK" sz="1400" i="1" dirty="0">
                <a:solidFill>
                  <a:schemeClr val="bg1"/>
                </a:solidFill>
              </a:rPr>
              <a:t>(</a:t>
            </a:r>
            <a:r>
              <a:rPr lang="da-DK" sz="1400" i="1" dirty="0" err="1">
                <a:solidFill>
                  <a:schemeClr val="bg1"/>
                </a:solidFill>
              </a:rPr>
              <a:t>Panthera</a:t>
            </a:r>
            <a:r>
              <a:rPr lang="da-DK" sz="1400" i="1" dirty="0">
                <a:solidFill>
                  <a:schemeClr val="bg1"/>
                </a:solidFill>
              </a:rPr>
              <a:t> </a:t>
            </a:r>
            <a:r>
              <a:rPr lang="da-DK" sz="1400" i="1" dirty="0" err="1">
                <a:solidFill>
                  <a:schemeClr val="bg1"/>
                </a:solidFill>
              </a:rPr>
              <a:t>tigris</a:t>
            </a:r>
            <a:r>
              <a:rPr lang="da-DK" sz="1400" i="1" dirty="0">
                <a:solidFill>
                  <a:schemeClr val="bg1"/>
                </a:solidFill>
              </a:rPr>
              <a:t>)	</a:t>
            </a:r>
          </a:p>
          <a:p>
            <a:pPr>
              <a:buNone/>
            </a:pPr>
            <a:r>
              <a:rPr lang="da-DK" sz="1400" dirty="0">
                <a:solidFill>
                  <a:schemeClr val="bg1"/>
                </a:solidFill>
              </a:rPr>
              <a:t>Underart:	Sibirisk tiger</a:t>
            </a:r>
            <a:r>
              <a:rPr lang="da-DK" sz="1400" i="1" dirty="0">
                <a:solidFill>
                  <a:schemeClr val="bg1"/>
                </a:solidFill>
              </a:rPr>
              <a:t> (</a:t>
            </a:r>
            <a:r>
              <a:rPr lang="da-DK" sz="1400" i="1" dirty="0" err="1">
                <a:solidFill>
                  <a:schemeClr val="bg1"/>
                </a:solidFill>
              </a:rPr>
              <a:t>Panthera</a:t>
            </a:r>
            <a:r>
              <a:rPr lang="da-DK" sz="1400" i="1" dirty="0">
                <a:solidFill>
                  <a:schemeClr val="bg1"/>
                </a:solidFill>
              </a:rPr>
              <a:t> </a:t>
            </a:r>
            <a:r>
              <a:rPr lang="da-DK" sz="1400" i="1" dirty="0" err="1">
                <a:solidFill>
                  <a:schemeClr val="bg1"/>
                </a:solidFill>
              </a:rPr>
              <a:t>tigris</a:t>
            </a:r>
            <a:r>
              <a:rPr lang="en-US" sz="1400" dirty="0">
                <a:solidFill>
                  <a:schemeClr val="bg1"/>
                </a:solidFill>
              </a:rPr>
              <a:t> </a:t>
            </a:r>
            <a:r>
              <a:rPr lang="en-US" sz="1400" dirty="0" err="1">
                <a:solidFill>
                  <a:schemeClr val="bg1"/>
                </a:solidFill>
              </a:rPr>
              <a:t>altaica</a:t>
            </a:r>
            <a:r>
              <a:rPr lang="en-US" sz="1400" dirty="0">
                <a:solidFill>
                  <a:schemeClr val="bg1"/>
                </a:solidFill>
              </a:rPr>
              <a:t>)</a:t>
            </a:r>
          </a:p>
          <a:p>
            <a:pPr>
              <a:buNone/>
            </a:pPr>
            <a:endParaRPr lang="da-DK" sz="1500" i="1" dirty="0">
              <a:solidFill>
                <a:schemeClr val="bg1"/>
              </a:solidFill>
            </a:endParaRPr>
          </a:p>
          <a:p>
            <a:pPr>
              <a:buNone/>
            </a:pPr>
            <a:r>
              <a:rPr lang="da-DK" sz="1500" dirty="0">
                <a:solidFill>
                  <a:schemeClr val="bg1"/>
                </a:solidFill>
              </a:rPr>
              <a:t>Systematik:     Studiet af organismers indenbyrdes </a:t>
            </a:r>
          </a:p>
          <a:p>
            <a:pPr>
              <a:buNone/>
            </a:pPr>
            <a:r>
              <a:rPr lang="da-DK" sz="1500" dirty="0">
                <a:solidFill>
                  <a:schemeClr val="bg1"/>
                </a:solidFill>
              </a:rPr>
              <a:t>		     relationer  (kortlægge evolutionens veje)</a:t>
            </a:r>
          </a:p>
          <a:p>
            <a:pPr>
              <a:buNone/>
            </a:pPr>
            <a:r>
              <a:rPr lang="da-DK" sz="1500" dirty="0">
                <a:solidFill>
                  <a:schemeClr val="bg1"/>
                </a:solidFill>
              </a:rPr>
              <a:t>Klassifikation: Inddeling af organismer i grupper.</a:t>
            </a:r>
          </a:p>
          <a:p>
            <a:pPr>
              <a:buNone/>
            </a:pPr>
            <a:endParaRPr lang="da-DK" sz="2000" dirty="0">
              <a:solidFill>
                <a:schemeClr val="bg1"/>
              </a:solidFill>
            </a:endParaRPr>
          </a:p>
          <a:p>
            <a:endParaRPr lang="da-DK" sz="2000" dirty="0">
              <a:solidFill>
                <a:schemeClr val="bg1"/>
              </a:solidFill>
            </a:endParaRPr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4000496" y="274638"/>
            <a:ext cx="4357718" cy="1143000"/>
          </a:xfrm>
        </p:spPr>
        <p:txBody>
          <a:bodyPr>
            <a:normAutofit fontScale="90000"/>
          </a:bodyPr>
          <a:lstStyle/>
          <a:p>
            <a:r>
              <a:rPr lang="da-DK" dirty="0">
                <a:solidFill>
                  <a:schemeClr val="bg1"/>
                </a:solidFill>
                <a:latin typeface="Crackhouse" pitchFamily="2" charset="0"/>
              </a:rPr>
              <a:t>Systematik/</a:t>
            </a:r>
            <a:br>
              <a:rPr lang="da-DK" dirty="0">
                <a:solidFill>
                  <a:schemeClr val="bg1"/>
                </a:solidFill>
                <a:latin typeface="Crackhouse" pitchFamily="2" charset="0"/>
              </a:rPr>
            </a:br>
            <a:r>
              <a:rPr lang="da-DK" dirty="0">
                <a:solidFill>
                  <a:schemeClr val="bg1"/>
                </a:solidFill>
                <a:latin typeface="Crackhouse" pitchFamily="2" charset="0"/>
              </a:rPr>
              <a:t>klassifikation</a:t>
            </a:r>
          </a:p>
        </p:txBody>
      </p:sp>
      <p:pic>
        <p:nvPicPr>
          <p:cNvPr id="7" name="Billede 6" descr="Aalborg Zoo.jpg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452320" y="6054075"/>
            <a:ext cx="1285852" cy="557883"/>
          </a:xfrm>
          <a:prstGeom prst="rect">
            <a:avLst/>
          </a:prstGeom>
          <a:noFill/>
        </p:spPr>
      </p:pic>
      <p:pic>
        <p:nvPicPr>
          <p:cNvPr id="8" name="Billede 7" descr="charge-siberian-tiger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-32" y="0"/>
            <a:ext cx="3998186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4000496" y="274638"/>
            <a:ext cx="4357718" cy="1143000"/>
          </a:xfrm>
        </p:spPr>
        <p:txBody>
          <a:bodyPr>
            <a:normAutofit fontScale="90000"/>
          </a:bodyPr>
          <a:lstStyle/>
          <a:p>
            <a:r>
              <a:rPr lang="da-DK" dirty="0">
                <a:solidFill>
                  <a:schemeClr val="bg1"/>
                </a:solidFill>
                <a:latin typeface="Crackhouse" pitchFamily="2" charset="0"/>
              </a:rPr>
              <a:t>Systematik/</a:t>
            </a:r>
            <a:br>
              <a:rPr lang="da-DK" dirty="0">
                <a:solidFill>
                  <a:schemeClr val="bg1"/>
                </a:solidFill>
                <a:latin typeface="Crackhouse" pitchFamily="2" charset="0"/>
              </a:rPr>
            </a:br>
            <a:r>
              <a:rPr lang="da-DK" dirty="0">
                <a:solidFill>
                  <a:schemeClr val="bg1"/>
                </a:solidFill>
                <a:latin typeface="Crackhouse" pitchFamily="2" charset="0"/>
              </a:rPr>
              <a:t>klassifikation</a:t>
            </a:r>
          </a:p>
        </p:txBody>
      </p:sp>
      <p:sp>
        <p:nvSpPr>
          <p:cNvPr id="5" name="Pladsholder til indhold 4"/>
          <p:cNvSpPr>
            <a:spLocks noGrp="1"/>
          </p:cNvSpPr>
          <p:nvPr>
            <p:ph idx="1"/>
          </p:nvPr>
        </p:nvSpPr>
        <p:spPr>
          <a:xfrm>
            <a:off x="4067944" y="1417638"/>
            <a:ext cx="5076056" cy="2875458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da-DK" sz="2000" dirty="0">
                <a:solidFill>
                  <a:schemeClr val="bg1"/>
                </a:solidFill>
              </a:rPr>
              <a:t>8 tigerunderarter:</a:t>
            </a:r>
          </a:p>
          <a:p>
            <a:pPr>
              <a:buNone/>
            </a:pPr>
            <a:r>
              <a:rPr lang="da-DK" sz="1400" dirty="0">
                <a:solidFill>
                  <a:schemeClr val="bg1"/>
                </a:solidFill>
              </a:rPr>
              <a:t>Sibirisk tiger		</a:t>
            </a:r>
            <a:r>
              <a:rPr lang="da-DK" sz="1400" i="1" dirty="0" err="1">
                <a:solidFill>
                  <a:schemeClr val="bg1"/>
                </a:solidFill>
              </a:rPr>
              <a:t>Panthera</a:t>
            </a:r>
            <a:r>
              <a:rPr lang="da-DK" sz="1400" i="1" dirty="0">
                <a:solidFill>
                  <a:schemeClr val="bg1"/>
                </a:solidFill>
              </a:rPr>
              <a:t> </a:t>
            </a:r>
            <a:r>
              <a:rPr lang="da-DK" sz="1400" i="1" dirty="0" err="1">
                <a:solidFill>
                  <a:schemeClr val="bg1"/>
                </a:solidFill>
              </a:rPr>
              <a:t>tigris</a:t>
            </a:r>
            <a:r>
              <a:rPr lang="da-DK" sz="1400" i="1" dirty="0">
                <a:solidFill>
                  <a:schemeClr val="bg1"/>
                </a:solidFill>
              </a:rPr>
              <a:t> </a:t>
            </a:r>
            <a:r>
              <a:rPr lang="da-DK" sz="1400" i="1" dirty="0" err="1">
                <a:solidFill>
                  <a:schemeClr val="bg1"/>
                </a:solidFill>
              </a:rPr>
              <a:t>ssp</a:t>
            </a:r>
            <a:r>
              <a:rPr lang="da-DK" sz="1400" i="1" dirty="0">
                <a:solidFill>
                  <a:schemeClr val="bg1"/>
                </a:solidFill>
              </a:rPr>
              <a:t>. </a:t>
            </a:r>
            <a:r>
              <a:rPr lang="da-DK" sz="1400" i="1" dirty="0" err="1">
                <a:solidFill>
                  <a:schemeClr val="bg1"/>
                </a:solidFill>
              </a:rPr>
              <a:t>altaica</a:t>
            </a:r>
            <a:endParaRPr lang="da-DK" sz="1400" i="1" dirty="0">
              <a:solidFill>
                <a:schemeClr val="bg1"/>
              </a:solidFill>
            </a:endParaRPr>
          </a:p>
          <a:p>
            <a:pPr>
              <a:buNone/>
            </a:pPr>
            <a:r>
              <a:rPr lang="da-DK" sz="1400" dirty="0">
                <a:solidFill>
                  <a:schemeClr val="bg1"/>
                </a:solidFill>
              </a:rPr>
              <a:t>Sydkinesisk tiger	</a:t>
            </a:r>
            <a:r>
              <a:rPr lang="da-DK" sz="1400" i="1" dirty="0" err="1">
                <a:solidFill>
                  <a:schemeClr val="bg1"/>
                </a:solidFill>
              </a:rPr>
              <a:t>Panthera</a:t>
            </a:r>
            <a:r>
              <a:rPr lang="da-DK" sz="1400" i="1" dirty="0">
                <a:solidFill>
                  <a:schemeClr val="bg1"/>
                </a:solidFill>
              </a:rPr>
              <a:t> </a:t>
            </a:r>
            <a:r>
              <a:rPr lang="da-DK" sz="1400" i="1" dirty="0" err="1">
                <a:solidFill>
                  <a:schemeClr val="bg1"/>
                </a:solidFill>
              </a:rPr>
              <a:t>tigris</a:t>
            </a:r>
            <a:r>
              <a:rPr lang="da-DK" sz="1400" i="1" dirty="0">
                <a:solidFill>
                  <a:schemeClr val="bg1"/>
                </a:solidFill>
              </a:rPr>
              <a:t> </a:t>
            </a:r>
            <a:r>
              <a:rPr lang="da-DK" sz="1400" i="1" dirty="0" err="1">
                <a:solidFill>
                  <a:schemeClr val="bg1"/>
                </a:solidFill>
              </a:rPr>
              <a:t>ssp</a:t>
            </a:r>
            <a:r>
              <a:rPr lang="da-DK" sz="1400" i="1" dirty="0">
                <a:solidFill>
                  <a:schemeClr val="bg1"/>
                </a:solidFill>
              </a:rPr>
              <a:t>. </a:t>
            </a:r>
            <a:r>
              <a:rPr lang="da-DK" sz="1400" i="1" dirty="0" err="1">
                <a:solidFill>
                  <a:schemeClr val="bg1"/>
                </a:solidFill>
              </a:rPr>
              <a:t>amoyensis</a:t>
            </a:r>
            <a:endParaRPr lang="da-DK" sz="1400" i="1" dirty="0">
              <a:solidFill>
                <a:schemeClr val="bg1"/>
              </a:solidFill>
            </a:endParaRPr>
          </a:p>
          <a:p>
            <a:pPr>
              <a:buNone/>
            </a:pPr>
            <a:r>
              <a:rPr lang="da-DK" sz="1400" dirty="0">
                <a:solidFill>
                  <a:schemeClr val="bg1"/>
                </a:solidFill>
              </a:rPr>
              <a:t>Indokinesisk tiger	</a:t>
            </a:r>
            <a:r>
              <a:rPr lang="da-DK" sz="1400" i="1" dirty="0" err="1">
                <a:solidFill>
                  <a:schemeClr val="bg1"/>
                </a:solidFill>
              </a:rPr>
              <a:t>Panthera</a:t>
            </a:r>
            <a:r>
              <a:rPr lang="da-DK" sz="1400" i="1" dirty="0">
                <a:solidFill>
                  <a:schemeClr val="bg1"/>
                </a:solidFill>
              </a:rPr>
              <a:t> </a:t>
            </a:r>
            <a:r>
              <a:rPr lang="da-DK" sz="1400" i="1" dirty="0" err="1">
                <a:solidFill>
                  <a:schemeClr val="bg1"/>
                </a:solidFill>
              </a:rPr>
              <a:t>tigris</a:t>
            </a:r>
            <a:r>
              <a:rPr lang="da-DK" sz="1400" i="1" dirty="0">
                <a:solidFill>
                  <a:schemeClr val="bg1"/>
                </a:solidFill>
              </a:rPr>
              <a:t> </a:t>
            </a:r>
            <a:r>
              <a:rPr lang="da-DK" sz="1400" i="1" dirty="0" err="1">
                <a:solidFill>
                  <a:schemeClr val="bg1"/>
                </a:solidFill>
              </a:rPr>
              <a:t>ssp</a:t>
            </a:r>
            <a:r>
              <a:rPr lang="da-DK" sz="1400" i="1" dirty="0">
                <a:solidFill>
                  <a:schemeClr val="bg1"/>
                </a:solidFill>
              </a:rPr>
              <a:t>. </a:t>
            </a:r>
            <a:r>
              <a:rPr lang="da-DK" sz="1400" i="1" dirty="0" err="1">
                <a:solidFill>
                  <a:schemeClr val="bg1"/>
                </a:solidFill>
              </a:rPr>
              <a:t>corbetti</a:t>
            </a:r>
            <a:endParaRPr lang="da-DK" sz="1400" i="1" dirty="0">
              <a:solidFill>
                <a:schemeClr val="bg1"/>
              </a:solidFill>
            </a:endParaRPr>
          </a:p>
          <a:p>
            <a:pPr>
              <a:buNone/>
            </a:pPr>
            <a:r>
              <a:rPr lang="da-DK" sz="1400" dirty="0">
                <a:solidFill>
                  <a:schemeClr val="bg1"/>
                </a:solidFill>
              </a:rPr>
              <a:t>Sumatratiger	</a:t>
            </a:r>
            <a:r>
              <a:rPr lang="da-DK" sz="1400" i="1" dirty="0" err="1">
                <a:solidFill>
                  <a:schemeClr val="bg1"/>
                </a:solidFill>
              </a:rPr>
              <a:t>Panthera</a:t>
            </a:r>
            <a:r>
              <a:rPr lang="da-DK" sz="1400" i="1" dirty="0">
                <a:solidFill>
                  <a:schemeClr val="bg1"/>
                </a:solidFill>
              </a:rPr>
              <a:t> </a:t>
            </a:r>
            <a:r>
              <a:rPr lang="da-DK" sz="1400" i="1" dirty="0" err="1">
                <a:solidFill>
                  <a:schemeClr val="bg1"/>
                </a:solidFill>
              </a:rPr>
              <a:t>tigris</a:t>
            </a:r>
            <a:r>
              <a:rPr lang="da-DK" sz="1400" i="1" dirty="0">
                <a:solidFill>
                  <a:schemeClr val="bg1"/>
                </a:solidFill>
              </a:rPr>
              <a:t> </a:t>
            </a:r>
            <a:r>
              <a:rPr lang="da-DK" sz="1400" i="1" dirty="0" err="1">
                <a:solidFill>
                  <a:schemeClr val="bg1"/>
                </a:solidFill>
              </a:rPr>
              <a:t>ssp</a:t>
            </a:r>
            <a:r>
              <a:rPr lang="da-DK" sz="1400" i="1" dirty="0">
                <a:solidFill>
                  <a:schemeClr val="bg1"/>
                </a:solidFill>
              </a:rPr>
              <a:t>. </a:t>
            </a:r>
            <a:r>
              <a:rPr lang="da-DK" sz="1400" i="1" dirty="0" err="1">
                <a:solidFill>
                  <a:schemeClr val="bg1"/>
                </a:solidFill>
              </a:rPr>
              <a:t>sumatrae</a:t>
            </a:r>
            <a:endParaRPr lang="da-DK" sz="1400" i="1" dirty="0">
              <a:solidFill>
                <a:schemeClr val="bg1"/>
              </a:solidFill>
            </a:endParaRPr>
          </a:p>
          <a:p>
            <a:pPr>
              <a:buNone/>
            </a:pPr>
            <a:r>
              <a:rPr lang="da-DK" sz="1400" dirty="0">
                <a:solidFill>
                  <a:schemeClr val="bg1"/>
                </a:solidFill>
              </a:rPr>
              <a:t>Bengalsk tiger	</a:t>
            </a:r>
            <a:r>
              <a:rPr lang="da-DK" sz="1400" i="1" dirty="0" err="1">
                <a:solidFill>
                  <a:schemeClr val="bg1"/>
                </a:solidFill>
              </a:rPr>
              <a:t>Panthera</a:t>
            </a:r>
            <a:r>
              <a:rPr lang="da-DK" sz="1400" i="1" dirty="0">
                <a:solidFill>
                  <a:schemeClr val="bg1"/>
                </a:solidFill>
              </a:rPr>
              <a:t> </a:t>
            </a:r>
            <a:r>
              <a:rPr lang="da-DK" sz="1400" i="1" dirty="0" err="1">
                <a:solidFill>
                  <a:schemeClr val="bg1"/>
                </a:solidFill>
              </a:rPr>
              <a:t>tigris</a:t>
            </a:r>
            <a:r>
              <a:rPr lang="da-DK" sz="1400" i="1" dirty="0">
                <a:solidFill>
                  <a:schemeClr val="bg1"/>
                </a:solidFill>
              </a:rPr>
              <a:t> </a:t>
            </a:r>
            <a:r>
              <a:rPr lang="da-DK" sz="1400" i="1" dirty="0" err="1">
                <a:solidFill>
                  <a:schemeClr val="bg1"/>
                </a:solidFill>
              </a:rPr>
              <a:t>ssp</a:t>
            </a:r>
            <a:r>
              <a:rPr lang="da-DK" sz="1400" i="1" dirty="0">
                <a:solidFill>
                  <a:schemeClr val="bg1"/>
                </a:solidFill>
              </a:rPr>
              <a:t>. </a:t>
            </a:r>
            <a:r>
              <a:rPr lang="da-DK" sz="1400" i="1" dirty="0" err="1">
                <a:solidFill>
                  <a:schemeClr val="bg1"/>
                </a:solidFill>
              </a:rPr>
              <a:t>tigris</a:t>
            </a:r>
            <a:endParaRPr lang="da-DK" sz="1400" i="1" dirty="0">
              <a:solidFill>
                <a:schemeClr val="bg1"/>
              </a:solidFill>
            </a:endParaRPr>
          </a:p>
          <a:p>
            <a:pPr>
              <a:buNone/>
            </a:pPr>
            <a:r>
              <a:rPr lang="da-DK" sz="1400" dirty="0" err="1">
                <a:solidFill>
                  <a:schemeClr val="bg1"/>
                </a:solidFill>
              </a:rPr>
              <a:t>Kaspisk</a:t>
            </a:r>
            <a:r>
              <a:rPr lang="da-DK" sz="1400" dirty="0">
                <a:solidFill>
                  <a:schemeClr val="bg1"/>
                </a:solidFill>
              </a:rPr>
              <a:t> tiger		</a:t>
            </a:r>
            <a:r>
              <a:rPr lang="da-DK" sz="1400" i="1" dirty="0" err="1">
                <a:solidFill>
                  <a:schemeClr val="bg1"/>
                </a:solidFill>
              </a:rPr>
              <a:t>Panthera</a:t>
            </a:r>
            <a:r>
              <a:rPr lang="da-DK" sz="1400" i="1" dirty="0">
                <a:solidFill>
                  <a:schemeClr val="bg1"/>
                </a:solidFill>
              </a:rPr>
              <a:t> </a:t>
            </a:r>
            <a:r>
              <a:rPr lang="da-DK" sz="1400" i="1" dirty="0" err="1">
                <a:solidFill>
                  <a:schemeClr val="bg1"/>
                </a:solidFill>
              </a:rPr>
              <a:t>tigris</a:t>
            </a:r>
            <a:r>
              <a:rPr lang="da-DK" sz="1400" i="1" dirty="0">
                <a:solidFill>
                  <a:schemeClr val="bg1"/>
                </a:solidFill>
              </a:rPr>
              <a:t> </a:t>
            </a:r>
            <a:r>
              <a:rPr lang="da-DK" sz="1400" i="1" dirty="0" err="1">
                <a:solidFill>
                  <a:schemeClr val="bg1"/>
                </a:solidFill>
              </a:rPr>
              <a:t>ssp</a:t>
            </a:r>
            <a:r>
              <a:rPr lang="da-DK" sz="1400" i="1" dirty="0">
                <a:solidFill>
                  <a:schemeClr val="bg1"/>
                </a:solidFill>
              </a:rPr>
              <a:t>. </a:t>
            </a:r>
            <a:r>
              <a:rPr lang="da-DK" sz="1400" i="1" dirty="0" err="1">
                <a:solidFill>
                  <a:schemeClr val="bg1"/>
                </a:solidFill>
              </a:rPr>
              <a:t>Virgata</a:t>
            </a:r>
            <a:r>
              <a:rPr lang="da-DK" sz="1400" i="1" dirty="0">
                <a:solidFill>
                  <a:schemeClr val="bg1"/>
                </a:solidFill>
              </a:rPr>
              <a:t> </a:t>
            </a:r>
            <a:r>
              <a:rPr lang="da-DK" sz="1600" b="1" dirty="0">
                <a:solidFill>
                  <a:srgbClr val="FFC000"/>
                </a:solidFill>
              </a:rPr>
              <a:t>†</a:t>
            </a:r>
            <a:r>
              <a:rPr lang="da-DK" sz="1400" i="1" dirty="0">
                <a:solidFill>
                  <a:schemeClr val="bg1"/>
                </a:solidFill>
              </a:rPr>
              <a:t> </a:t>
            </a:r>
          </a:p>
          <a:p>
            <a:pPr>
              <a:buNone/>
            </a:pPr>
            <a:r>
              <a:rPr lang="da-DK" sz="1400" dirty="0">
                <a:solidFill>
                  <a:schemeClr val="bg1"/>
                </a:solidFill>
              </a:rPr>
              <a:t>Bali-tiger		</a:t>
            </a:r>
            <a:r>
              <a:rPr lang="da-DK" sz="1400" i="1" dirty="0" err="1">
                <a:solidFill>
                  <a:schemeClr val="bg1"/>
                </a:solidFill>
              </a:rPr>
              <a:t>Panthera</a:t>
            </a:r>
            <a:r>
              <a:rPr lang="da-DK" sz="1400" i="1" dirty="0">
                <a:solidFill>
                  <a:schemeClr val="bg1"/>
                </a:solidFill>
              </a:rPr>
              <a:t> </a:t>
            </a:r>
            <a:r>
              <a:rPr lang="da-DK" sz="1400" i="1" dirty="0" err="1">
                <a:solidFill>
                  <a:schemeClr val="bg1"/>
                </a:solidFill>
              </a:rPr>
              <a:t>tigris</a:t>
            </a:r>
            <a:r>
              <a:rPr lang="da-DK" sz="1400" i="1" dirty="0">
                <a:solidFill>
                  <a:schemeClr val="bg1"/>
                </a:solidFill>
              </a:rPr>
              <a:t> </a:t>
            </a:r>
            <a:r>
              <a:rPr lang="da-DK" sz="1400" i="1" dirty="0" err="1">
                <a:solidFill>
                  <a:schemeClr val="bg1"/>
                </a:solidFill>
              </a:rPr>
              <a:t>ssp</a:t>
            </a:r>
            <a:r>
              <a:rPr lang="da-DK" sz="1400" i="1" dirty="0">
                <a:solidFill>
                  <a:schemeClr val="bg1"/>
                </a:solidFill>
              </a:rPr>
              <a:t>. </a:t>
            </a:r>
            <a:r>
              <a:rPr lang="da-DK" sz="1400" i="1" dirty="0" err="1">
                <a:solidFill>
                  <a:schemeClr val="bg1"/>
                </a:solidFill>
              </a:rPr>
              <a:t>Balica</a:t>
            </a:r>
            <a:r>
              <a:rPr lang="da-DK" sz="1400" i="1" dirty="0">
                <a:solidFill>
                  <a:schemeClr val="bg1"/>
                </a:solidFill>
              </a:rPr>
              <a:t> </a:t>
            </a:r>
            <a:r>
              <a:rPr lang="da-DK" sz="1600" b="1" dirty="0">
                <a:solidFill>
                  <a:srgbClr val="FFC000"/>
                </a:solidFill>
              </a:rPr>
              <a:t>†</a:t>
            </a:r>
            <a:endParaRPr lang="da-DK" sz="1600" b="1" i="1" dirty="0">
              <a:solidFill>
                <a:srgbClr val="FFC000"/>
              </a:solidFill>
            </a:endParaRPr>
          </a:p>
          <a:p>
            <a:pPr>
              <a:buNone/>
            </a:pPr>
            <a:r>
              <a:rPr lang="da-DK" sz="1400" dirty="0">
                <a:solidFill>
                  <a:schemeClr val="bg1"/>
                </a:solidFill>
              </a:rPr>
              <a:t>Java-tiger		</a:t>
            </a:r>
            <a:r>
              <a:rPr lang="da-DK" sz="1400" i="1" dirty="0" err="1">
                <a:solidFill>
                  <a:schemeClr val="bg1"/>
                </a:solidFill>
              </a:rPr>
              <a:t>Panthera</a:t>
            </a:r>
            <a:r>
              <a:rPr lang="da-DK" sz="1400" i="1" dirty="0">
                <a:solidFill>
                  <a:schemeClr val="bg1"/>
                </a:solidFill>
              </a:rPr>
              <a:t> </a:t>
            </a:r>
            <a:r>
              <a:rPr lang="da-DK" sz="1400" i="1" dirty="0" err="1">
                <a:solidFill>
                  <a:schemeClr val="bg1"/>
                </a:solidFill>
              </a:rPr>
              <a:t>tigris</a:t>
            </a:r>
            <a:r>
              <a:rPr lang="da-DK" sz="1400" i="1" dirty="0">
                <a:solidFill>
                  <a:schemeClr val="bg1"/>
                </a:solidFill>
              </a:rPr>
              <a:t> </a:t>
            </a:r>
            <a:r>
              <a:rPr lang="da-DK" sz="1400" i="1" dirty="0" err="1">
                <a:solidFill>
                  <a:schemeClr val="bg1"/>
                </a:solidFill>
              </a:rPr>
              <a:t>ssp</a:t>
            </a:r>
            <a:r>
              <a:rPr lang="da-DK" sz="1400" i="1" dirty="0">
                <a:solidFill>
                  <a:schemeClr val="bg1"/>
                </a:solidFill>
              </a:rPr>
              <a:t>. </a:t>
            </a:r>
            <a:r>
              <a:rPr lang="da-DK" sz="1400" i="1" dirty="0" err="1">
                <a:solidFill>
                  <a:schemeClr val="bg1"/>
                </a:solidFill>
              </a:rPr>
              <a:t>Sondaica</a:t>
            </a:r>
            <a:r>
              <a:rPr lang="da-DK" sz="1400" i="1" dirty="0">
                <a:solidFill>
                  <a:schemeClr val="bg1"/>
                </a:solidFill>
              </a:rPr>
              <a:t> </a:t>
            </a:r>
            <a:r>
              <a:rPr lang="da-DK" sz="1600" b="1" dirty="0">
                <a:solidFill>
                  <a:srgbClr val="FFC000"/>
                </a:solidFill>
              </a:rPr>
              <a:t>†</a:t>
            </a:r>
            <a:endParaRPr lang="da-DK" sz="1600" b="1" i="1" dirty="0">
              <a:solidFill>
                <a:srgbClr val="FFC000"/>
              </a:solidFill>
            </a:endParaRPr>
          </a:p>
          <a:p>
            <a:pPr>
              <a:buNone/>
            </a:pPr>
            <a:endParaRPr lang="da-DK" sz="1400" dirty="0">
              <a:solidFill>
                <a:schemeClr val="bg1"/>
              </a:solidFill>
            </a:endParaRPr>
          </a:p>
          <a:p>
            <a:pPr>
              <a:buNone/>
            </a:pPr>
            <a:endParaRPr lang="da-DK" sz="1200" dirty="0">
              <a:solidFill>
                <a:schemeClr val="bg1"/>
              </a:solidFill>
            </a:endParaRPr>
          </a:p>
          <a:p>
            <a:endParaRPr lang="da-DK" sz="2000" dirty="0">
              <a:solidFill>
                <a:schemeClr val="bg1"/>
              </a:solidFill>
            </a:endParaRPr>
          </a:p>
        </p:txBody>
      </p:sp>
      <p:pic>
        <p:nvPicPr>
          <p:cNvPr id="7" name="Billede 6" descr="Aalborg Zoo.jp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452320" y="6054075"/>
            <a:ext cx="1285852" cy="557883"/>
          </a:xfrm>
          <a:prstGeom prst="rect">
            <a:avLst/>
          </a:prstGeom>
          <a:noFill/>
        </p:spPr>
      </p:pic>
      <p:pic>
        <p:nvPicPr>
          <p:cNvPr id="8" name="Billede 7" descr="charge-siberian-tiger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32" y="0"/>
            <a:ext cx="3998186" cy="6858000"/>
          </a:xfrm>
          <a:prstGeom prst="rect">
            <a:avLst/>
          </a:prstGeom>
        </p:spPr>
      </p:pic>
      <p:sp>
        <p:nvSpPr>
          <p:cNvPr id="2" name="Tekstfelt 1"/>
          <p:cNvSpPr txBox="1"/>
          <p:nvPr/>
        </p:nvSpPr>
        <p:spPr>
          <a:xfrm>
            <a:off x="4065602" y="4221088"/>
            <a:ext cx="500860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>
                <a:solidFill>
                  <a:schemeClr val="bg1"/>
                </a:solidFill>
              </a:rPr>
              <a:t>Nu 9 tigerunderarter:</a:t>
            </a:r>
          </a:p>
          <a:p>
            <a:r>
              <a:rPr lang="da-DK" sz="1400" dirty="0">
                <a:solidFill>
                  <a:schemeClr val="bg1"/>
                </a:solidFill>
              </a:rPr>
              <a:t>Malaysisk tiger 	</a:t>
            </a:r>
            <a:r>
              <a:rPr lang="da-DK" sz="1400" i="1" dirty="0" err="1">
                <a:solidFill>
                  <a:schemeClr val="bg1"/>
                </a:solidFill>
              </a:rPr>
              <a:t>Panthera</a:t>
            </a:r>
            <a:r>
              <a:rPr lang="da-DK" sz="1400" i="1" dirty="0">
                <a:solidFill>
                  <a:schemeClr val="bg1"/>
                </a:solidFill>
              </a:rPr>
              <a:t> </a:t>
            </a:r>
            <a:r>
              <a:rPr lang="da-DK" sz="1400" i="1" dirty="0" err="1">
                <a:solidFill>
                  <a:schemeClr val="bg1"/>
                </a:solidFill>
              </a:rPr>
              <a:t>tigris</a:t>
            </a:r>
            <a:r>
              <a:rPr lang="da-DK" sz="1400" i="1" dirty="0">
                <a:solidFill>
                  <a:schemeClr val="bg1"/>
                </a:solidFill>
              </a:rPr>
              <a:t> </a:t>
            </a:r>
            <a:r>
              <a:rPr lang="da-DK" sz="1400" i="1" dirty="0" err="1">
                <a:solidFill>
                  <a:schemeClr val="bg1"/>
                </a:solidFill>
              </a:rPr>
              <a:t>ssp</a:t>
            </a:r>
            <a:r>
              <a:rPr lang="da-DK" sz="1400" i="1" dirty="0">
                <a:solidFill>
                  <a:schemeClr val="bg1"/>
                </a:solidFill>
              </a:rPr>
              <a:t>. </a:t>
            </a:r>
            <a:r>
              <a:rPr lang="da-DK" sz="1400" i="1" dirty="0" err="1">
                <a:solidFill>
                  <a:schemeClr val="bg1"/>
                </a:solidFill>
              </a:rPr>
              <a:t>Jacksoni</a:t>
            </a:r>
            <a:endParaRPr lang="da-DK" sz="1400" i="1" dirty="0">
              <a:solidFill>
                <a:schemeClr val="bg1"/>
              </a:solidFill>
            </a:endParaRPr>
          </a:p>
          <a:p>
            <a:endParaRPr lang="da-DK" sz="1400" dirty="0">
              <a:solidFill>
                <a:schemeClr val="bg1"/>
              </a:solidFill>
            </a:endParaRPr>
          </a:p>
          <a:p>
            <a:r>
              <a:rPr lang="da-DK" sz="1400" dirty="0">
                <a:solidFill>
                  <a:schemeClr val="bg1"/>
                </a:solidFill>
              </a:rPr>
              <a:t>I 2004 anerkendte man en 9 underart, kaldet Malaysisk tiger, da</a:t>
            </a:r>
          </a:p>
          <a:p>
            <a:r>
              <a:rPr lang="da-DK" sz="1400" dirty="0">
                <a:solidFill>
                  <a:schemeClr val="bg1"/>
                </a:solidFill>
              </a:rPr>
              <a:t>bl.a. dens </a:t>
            </a:r>
            <a:r>
              <a:rPr lang="da-DK" sz="1400" dirty="0" err="1">
                <a:solidFill>
                  <a:schemeClr val="bg1"/>
                </a:solidFill>
              </a:rPr>
              <a:t>mitokondrielt</a:t>
            </a:r>
            <a:r>
              <a:rPr lang="da-DK" sz="1400" dirty="0">
                <a:solidFill>
                  <a:schemeClr val="bg1"/>
                </a:solidFill>
              </a:rPr>
              <a:t> DNA adskiller sig fra den mere nordligt</a:t>
            </a:r>
          </a:p>
          <a:p>
            <a:r>
              <a:rPr lang="da-DK" sz="1400" dirty="0">
                <a:solidFill>
                  <a:schemeClr val="bg1"/>
                </a:solidFill>
              </a:rPr>
              <a:t>levende indokinesiske tiger (</a:t>
            </a:r>
            <a:r>
              <a:rPr lang="da-DK" sz="1400" i="1" dirty="0" err="1">
                <a:solidFill>
                  <a:schemeClr val="bg1"/>
                </a:solidFill>
              </a:rPr>
              <a:t>Panthera</a:t>
            </a:r>
            <a:r>
              <a:rPr lang="da-DK" sz="1400" i="1" dirty="0">
                <a:solidFill>
                  <a:schemeClr val="bg1"/>
                </a:solidFill>
              </a:rPr>
              <a:t> </a:t>
            </a:r>
            <a:r>
              <a:rPr lang="da-DK" sz="1400" i="1" dirty="0" err="1">
                <a:solidFill>
                  <a:schemeClr val="bg1"/>
                </a:solidFill>
              </a:rPr>
              <a:t>tigris</a:t>
            </a:r>
            <a:r>
              <a:rPr lang="da-DK" sz="1400" i="1" dirty="0">
                <a:solidFill>
                  <a:schemeClr val="bg1"/>
                </a:solidFill>
              </a:rPr>
              <a:t> </a:t>
            </a:r>
            <a:r>
              <a:rPr lang="da-DK" sz="1400" i="1" dirty="0" err="1">
                <a:solidFill>
                  <a:schemeClr val="bg1"/>
                </a:solidFill>
              </a:rPr>
              <a:t>corbetti</a:t>
            </a:r>
            <a:r>
              <a:rPr lang="da-DK" sz="1400" dirty="0">
                <a:solidFill>
                  <a:schemeClr val="bg1"/>
                </a:solidFill>
              </a:rPr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28701554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6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5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8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1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Billed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0"/>
            <a:ext cx="9910405" cy="6858000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868144" y="332656"/>
            <a:ext cx="3106688" cy="1143000"/>
          </a:xfrm>
        </p:spPr>
        <p:txBody>
          <a:bodyPr>
            <a:normAutofit fontScale="90000"/>
          </a:bodyPr>
          <a:lstStyle/>
          <a:p>
            <a:r>
              <a:rPr lang="da-DK" dirty="0"/>
              <a:t>Isbjørnens evolution</a:t>
            </a:r>
          </a:p>
        </p:txBody>
      </p:sp>
      <p:pic>
        <p:nvPicPr>
          <p:cNvPr id="6" name="Billede 5" descr="Aalborg Zoo.jpg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554437" y="6093296"/>
            <a:ext cx="1285852" cy="55788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5958894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lede 5" descr="Aalborg Zoo.jp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554437" y="6093296"/>
            <a:ext cx="1285852" cy="557883"/>
          </a:xfrm>
          <a:prstGeom prst="rect">
            <a:avLst/>
          </a:prstGeom>
          <a:noFill/>
        </p:spPr>
      </p:pic>
      <p:pic>
        <p:nvPicPr>
          <p:cNvPr id="7" name="Billed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317082" y="3613"/>
            <a:ext cx="10569602" cy="6854387"/>
          </a:xfrm>
          <a:prstGeom prst="rect">
            <a:avLst/>
          </a:prstGeom>
        </p:spPr>
      </p:pic>
      <p:pic>
        <p:nvPicPr>
          <p:cNvPr id="4" name="Pladsholder til indhold 3"/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5742642" y="1500186"/>
            <a:ext cx="3411070" cy="3861239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23528" y="260648"/>
            <a:ext cx="8229600" cy="1143000"/>
          </a:xfrm>
        </p:spPr>
        <p:txBody>
          <a:bodyPr/>
          <a:lstStyle/>
          <a:p>
            <a:r>
              <a:rPr lang="da-DK" dirty="0">
                <a:solidFill>
                  <a:schemeClr val="bg1"/>
                </a:solidFill>
              </a:rPr>
              <a:t>Birkemålere</a:t>
            </a:r>
          </a:p>
        </p:txBody>
      </p:sp>
    </p:spTree>
    <p:extLst>
      <p:ext uri="{BB962C8B-B14F-4D97-AF65-F5344CB8AC3E}">
        <p14:creationId xmlns:p14="http://schemas.microsoft.com/office/powerpoint/2010/main" val="31309338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led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684583" y="0"/>
            <a:ext cx="10744998" cy="7029400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655538" y="548680"/>
            <a:ext cx="4618856" cy="1143000"/>
          </a:xfrm>
        </p:spPr>
        <p:txBody>
          <a:bodyPr>
            <a:normAutofit/>
          </a:bodyPr>
          <a:lstStyle/>
          <a:p>
            <a:r>
              <a:rPr lang="da-DK" sz="3200" dirty="0"/>
              <a:t>Vores forfædre kunne </a:t>
            </a:r>
            <a:br>
              <a:rPr lang="da-DK" sz="3200" dirty="0"/>
            </a:br>
            <a:r>
              <a:rPr lang="da-DK" sz="3200" dirty="0"/>
              <a:t>ikke tåle mælk</a:t>
            </a:r>
          </a:p>
        </p:txBody>
      </p:sp>
      <p:pic>
        <p:nvPicPr>
          <p:cNvPr id="6" name="Billede 5" descr="Aalborg Zoo.jpg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554437" y="6093296"/>
            <a:ext cx="1285852" cy="55788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8126060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Dyrearter eksisterer ikke evigt</a:t>
            </a:r>
          </a:p>
        </p:txBody>
      </p:sp>
      <p:graphicFrame>
        <p:nvGraphicFramePr>
          <p:cNvPr id="5" name="Pladsholder til indhold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06381092"/>
              </p:ext>
            </p:extLst>
          </p:nvPr>
        </p:nvGraphicFramePr>
        <p:xfrm>
          <a:off x="457200" y="1600200"/>
          <a:ext cx="8229600" cy="357124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2743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da-D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Tid siden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Uddøde dyrearter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 err="1"/>
                        <a:t>Ordoviciom</a:t>
                      </a:r>
                      <a:endParaRPr lang="da-D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443 mio. år siden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86 procent</a:t>
                      </a:r>
                    </a:p>
                    <a:p>
                      <a:endParaRPr lang="da-D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/>
                        <a:t>Devon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dirty="0"/>
                        <a:t>359 mio. år siden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75 procent</a:t>
                      </a:r>
                    </a:p>
                    <a:p>
                      <a:endParaRPr lang="da-D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/>
                        <a:t>Perm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dirty="0"/>
                        <a:t>251 mio. år siden</a:t>
                      </a:r>
                    </a:p>
                    <a:p>
                      <a:endParaRPr lang="da-D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dirty="0"/>
                        <a:t>96 procent</a:t>
                      </a:r>
                    </a:p>
                    <a:p>
                      <a:endParaRPr lang="da-D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/>
                        <a:t>Trias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dirty="0"/>
                        <a:t>200 mio. år siden</a:t>
                      </a:r>
                    </a:p>
                    <a:p>
                      <a:endParaRPr lang="da-D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dirty="0"/>
                        <a:t>80 procent</a:t>
                      </a:r>
                    </a:p>
                    <a:p>
                      <a:endParaRPr lang="da-D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/>
                        <a:t>Kridt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dirty="0"/>
                        <a:t> 65 mio. år siden</a:t>
                      </a:r>
                    </a:p>
                    <a:p>
                      <a:endParaRPr lang="da-D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76 procent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6" name="Billede 5" descr="Aalborg Zoo.jp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554437" y="6093296"/>
            <a:ext cx="1285852" cy="55788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8960212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>
            <a:alpha val="9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sz="6600" b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Workshop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da-DK" sz="2200" dirty="0">
                <a:solidFill>
                  <a:schemeClr val="bg1"/>
                </a:solidFill>
                <a:latin typeface="Verdana" pitchFamily="34" charset="0"/>
              </a:rPr>
              <a:t>Inddel dyrene i kasserne i ”klasser”, f.eks. pattedyr.</a:t>
            </a:r>
          </a:p>
          <a:p>
            <a:pPr marL="514350" indent="-514350">
              <a:buFont typeface="+mj-lt"/>
              <a:buAutoNum type="arabicPeriod"/>
            </a:pPr>
            <a:endParaRPr lang="da-DK" sz="2200" dirty="0">
              <a:solidFill>
                <a:schemeClr val="bg1"/>
              </a:solidFill>
              <a:latin typeface="Verdana" pitchFamily="34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da-DK" sz="2200" dirty="0">
                <a:solidFill>
                  <a:schemeClr val="bg1"/>
                </a:solidFill>
                <a:latin typeface="Verdana" pitchFamily="34" charset="0"/>
              </a:rPr>
              <a:t>Beskriv hvad der er karakteristisk for de enkelte ”klasser”. </a:t>
            </a:r>
          </a:p>
          <a:p>
            <a:pPr marL="514350" indent="-514350">
              <a:buNone/>
            </a:pPr>
            <a:r>
              <a:rPr lang="da-DK" sz="2200" dirty="0">
                <a:solidFill>
                  <a:schemeClr val="bg1"/>
                </a:solidFill>
                <a:latin typeface="Verdana" pitchFamily="34" charset="0"/>
              </a:rPr>
              <a:t>	(Hvordan kan man f.eks. kende et pattedyr?)</a:t>
            </a:r>
          </a:p>
          <a:p>
            <a:pPr marL="514350" indent="-514350">
              <a:buFont typeface="+mj-lt"/>
              <a:buAutoNum type="arabicPeriod"/>
            </a:pPr>
            <a:endParaRPr lang="da-DK" sz="2200" dirty="0">
              <a:solidFill>
                <a:schemeClr val="bg1"/>
              </a:solidFill>
              <a:latin typeface="Verdana" pitchFamily="34" charset="0"/>
            </a:endParaRPr>
          </a:p>
          <a:p>
            <a:pPr marL="514350" indent="-514350">
              <a:buNone/>
            </a:pPr>
            <a:r>
              <a:rPr lang="da-DK" sz="2200" dirty="0">
                <a:solidFill>
                  <a:schemeClr val="bg1"/>
                </a:solidFill>
                <a:latin typeface="Verdana" pitchFamily="34" charset="0"/>
              </a:rPr>
              <a:t>3.	Forsøg at opstille de enkelte dyr i den rækkefølge, som I mener, de er udviklet igennem jordens historie…</a:t>
            </a:r>
          </a:p>
        </p:txBody>
      </p:sp>
      <p:pic>
        <p:nvPicPr>
          <p:cNvPr id="4" name="Billede 3" descr="Aalborg Zoo.jp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572396" y="142852"/>
            <a:ext cx="1285852" cy="55788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396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483768" y="274638"/>
            <a:ext cx="6203032" cy="1143000"/>
          </a:xfrm>
        </p:spPr>
        <p:txBody>
          <a:bodyPr/>
          <a:lstStyle/>
          <a:p>
            <a:r>
              <a:rPr lang="da-DK" dirty="0">
                <a:latin typeface="Crackhouse" pitchFamily="2" charset="0"/>
              </a:rPr>
              <a:t>	</a:t>
            </a:r>
            <a:r>
              <a:rPr lang="da-DK" sz="4800" b="1" dirty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Fisk </a:t>
            </a:r>
            <a:r>
              <a:rPr lang="da-DK" sz="1800" b="1" i="1" dirty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”</a:t>
            </a:r>
            <a:r>
              <a:rPr lang="da-DK" sz="1800" b="1" i="1" dirty="0" err="1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Pisces</a:t>
            </a:r>
            <a:r>
              <a:rPr lang="da-DK" sz="1800" b="1" i="1" dirty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”</a:t>
            </a:r>
            <a:r>
              <a:rPr lang="da-DK" sz="4800" b="1" dirty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4643438" y="1428736"/>
            <a:ext cx="4214842" cy="4525963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da-DK" sz="2000" dirty="0">
                <a:solidFill>
                  <a:schemeClr val="bg1"/>
                </a:solidFill>
                <a:latin typeface="Verdana" pitchFamily="34" charset="0"/>
              </a:rPr>
              <a:t>Fisk er vekselvarme.</a:t>
            </a:r>
          </a:p>
          <a:p>
            <a:pPr>
              <a:buNone/>
            </a:pPr>
            <a:r>
              <a:rPr lang="da-DK" sz="2000" dirty="0">
                <a:solidFill>
                  <a:schemeClr val="bg1"/>
                </a:solidFill>
                <a:latin typeface="Verdana" pitchFamily="34" charset="0"/>
              </a:rPr>
              <a:t>Langt de fleste ånder ved </a:t>
            </a:r>
          </a:p>
          <a:p>
            <a:pPr>
              <a:buNone/>
            </a:pPr>
            <a:r>
              <a:rPr lang="da-DK" sz="2000" dirty="0">
                <a:solidFill>
                  <a:schemeClr val="bg1"/>
                </a:solidFill>
                <a:latin typeface="Verdana" pitchFamily="34" charset="0"/>
              </a:rPr>
              <a:t>gæller.</a:t>
            </a:r>
          </a:p>
          <a:p>
            <a:pPr>
              <a:buNone/>
            </a:pPr>
            <a:r>
              <a:rPr lang="da-DK" sz="2000" dirty="0">
                <a:solidFill>
                  <a:schemeClr val="bg1"/>
                </a:solidFill>
                <a:latin typeface="Verdana" pitchFamily="34" charset="0"/>
              </a:rPr>
              <a:t>Krop normalt dækket af skæl, </a:t>
            </a:r>
          </a:p>
          <a:p>
            <a:pPr>
              <a:buNone/>
            </a:pPr>
            <a:r>
              <a:rPr lang="da-DK" sz="2000" dirty="0">
                <a:solidFill>
                  <a:schemeClr val="bg1"/>
                </a:solidFill>
                <a:latin typeface="Verdana" pitchFamily="34" charset="0"/>
              </a:rPr>
              <a:t>som igen er dækket af </a:t>
            </a:r>
            <a:r>
              <a:rPr lang="da-DK" sz="2000" dirty="0" err="1">
                <a:solidFill>
                  <a:schemeClr val="bg1"/>
                </a:solidFill>
                <a:latin typeface="Verdana" pitchFamily="34" charset="0"/>
              </a:rPr>
              <a:t>slimlag</a:t>
            </a:r>
            <a:r>
              <a:rPr lang="da-DK" sz="2000" dirty="0">
                <a:solidFill>
                  <a:schemeClr val="bg1"/>
                </a:solidFill>
                <a:latin typeface="Verdana" pitchFamily="34" charset="0"/>
              </a:rPr>
              <a:t>.</a:t>
            </a:r>
          </a:p>
          <a:p>
            <a:pPr>
              <a:buNone/>
            </a:pPr>
            <a:endParaRPr lang="da-DK" sz="2000" dirty="0">
              <a:solidFill>
                <a:schemeClr val="bg1"/>
              </a:solidFill>
              <a:latin typeface="Verdana" pitchFamily="34" charset="0"/>
            </a:endParaRPr>
          </a:p>
          <a:p>
            <a:pPr>
              <a:buNone/>
            </a:pPr>
            <a:r>
              <a:rPr lang="da-DK" sz="2000" dirty="0">
                <a:solidFill>
                  <a:schemeClr val="bg1"/>
                </a:solidFill>
                <a:latin typeface="Verdana" pitchFamily="34" charset="0"/>
              </a:rPr>
              <a:t>Udviklingen går fra kæbeløse </a:t>
            </a:r>
          </a:p>
          <a:p>
            <a:pPr>
              <a:buNone/>
            </a:pPr>
            <a:r>
              <a:rPr lang="da-DK" sz="2000" dirty="0">
                <a:solidFill>
                  <a:schemeClr val="bg1"/>
                </a:solidFill>
                <a:latin typeface="Verdana" pitchFamily="34" charset="0"/>
              </a:rPr>
              <a:t>fisk til fisk med kæber.</a:t>
            </a:r>
          </a:p>
          <a:p>
            <a:pPr>
              <a:buNone/>
            </a:pPr>
            <a:endParaRPr lang="da-DK" sz="2000" dirty="0">
              <a:solidFill>
                <a:schemeClr val="bg1"/>
              </a:solidFill>
              <a:latin typeface="Verdana" pitchFamily="34" charset="0"/>
            </a:endParaRPr>
          </a:p>
          <a:p>
            <a:pPr>
              <a:buNone/>
            </a:pPr>
            <a:r>
              <a:rPr lang="da-DK" sz="2000" dirty="0">
                <a:solidFill>
                  <a:schemeClr val="bg1"/>
                </a:solidFill>
                <a:latin typeface="Verdana" pitchFamily="34" charset="0"/>
              </a:rPr>
              <a:t>Der kendes mere end 30.000 </a:t>
            </a:r>
          </a:p>
          <a:p>
            <a:pPr>
              <a:buNone/>
            </a:pPr>
            <a:r>
              <a:rPr lang="da-DK" sz="2000" dirty="0">
                <a:solidFill>
                  <a:schemeClr val="bg1"/>
                </a:solidFill>
                <a:latin typeface="Verdana" pitchFamily="34" charset="0"/>
              </a:rPr>
              <a:t>arter.</a:t>
            </a:r>
          </a:p>
          <a:p>
            <a:pPr>
              <a:buNone/>
            </a:pPr>
            <a:endParaRPr lang="da-DK" sz="2000" dirty="0">
              <a:solidFill>
                <a:schemeClr val="bg1"/>
              </a:solidFill>
              <a:latin typeface="Verdana" pitchFamily="34" charset="0"/>
            </a:endParaRPr>
          </a:p>
        </p:txBody>
      </p:sp>
      <p:pic>
        <p:nvPicPr>
          <p:cNvPr id="4" name="Billede 3" descr="Aalborg Zoo.jp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572396" y="142852"/>
            <a:ext cx="1285852" cy="557883"/>
          </a:xfrm>
          <a:prstGeom prst="rect">
            <a:avLst/>
          </a:prstGeom>
          <a:noFill/>
        </p:spPr>
      </p:pic>
      <p:pic>
        <p:nvPicPr>
          <p:cNvPr id="5" name="Billede 4" descr="tropical-fish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32" y="0"/>
            <a:ext cx="4145049" cy="6858000"/>
          </a:xfrm>
          <a:prstGeom prst="rect">
            <a:avLst/>
          </a:prstGeom>
        </p:spPr>
      </p:pic>
      <p:sp>
        <p:nvSpPr>
          <p:cNvPr id="7" name="Tekstboks 6"/>
          <p:cNvSpPr txBox="1"/>
          <p:nvPr/>
        </p:nvSpPr>
        <p:spPr>
          <a:xfrm>
            <a:off x="1428728" y="357166"/>
            <a:ext cx="22860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2000" b="1" dirty="0">
                <a:solidFill>
                  <a:schemeClr val="bg1"/>
                </a:solidFill>
                <a:latin typeface="Verdana" pitchFamily="34" charset="0"/>
              </a:rPr>
              <a:t>Ca. 500 mio.</a:t>
            </a:r>
          </a:p>
        </p:txBody>
      </p:sp>
      <p:pic>
        <p:nvPicPr>
          <p:cNvPr id="8" name="Billede 7" descr="panserfisk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143372" y="5643579"/>
            <a:ext cx="5004000" cy="1246226"/>
          </a:xfrm>
          <a:prstGeom prst="rect">
            <a:avLst/>
          </a:prstGeom>
        </p:spPr>
      </p:pic>
      <p:sp>
        <p:nvSpPr>
          <p:cNvPr id="6" name="Rektangel 5"/>
          <p:cNvSpPr/>
          <p:nvPr/>
        </p:nvSpPr>
        <p:spPr>
          <a:xfrm>
            <a:off x="-9073" y="757276"/>
            <a:ext cx="4152445" cy="230832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</p:spPr>
        <p:txBody>
          <a:bodyPr wrap="square">
            <a:spAutoFit/>
          </a:bodyPr>
          <a:lstStyle/>
          <a:p>
            <a:r>
              <a:rPr lang="da-DK" dirty="0">
                <a:solidFill>
                  <a:schemeClr val="bg1"/>
                </a:solidFill>
              </a:rPr>
              <a:t>Fisk er en fællesbetegnelse for tre meget forskellige dyregrupper: </a:t>
            </a:r>
          </a:p>
          <a:p>
            <a:r>
              <a:rPr lang="da-DK" b="1" dirty="0">
                <a:solidFill>
                  <a:srgbClr val="FF0000"/>
                </a:solidFill>
              </a:rPr>
              <a:t>benfisk, bruskfisk og rundmunde, som nu hver især udgør en klasse. </a:t>
            </a:r>
          </a:p>
          <a:p>
            <a:endParaRPr lang="da-DK" dirty="0">
              <a:solidFill>
                <a:schemeClr val="bg1"/>
              </a:solidFill>
            </a:endParaRPr>
          </a:p>
          <a:p>
            <a:r>
              <a:rPr lang="da-DK" dirty="0">
                <a:solidFill>
                  <a:schemeClr val="bg1"/>
                </a:solidFill>
              </a:rPr>
              <a:t>Bortset fra, at de alle er vandlevende hvirveldyr, der optager ilt ved hjælp af gæller, har de meget lidt tilfælles.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396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835696" y="274638"/>
            <a:ext cx="6851104" cy="1143000"/>
          </a:xfrm>
        </p:spPr>
        <p:txBody>
          <a:bodyPr/>
          <a:lstStyle/>
          <a:p>
            <a:r>
              <a:rPr lang="da-DK" sz="4800" dirty="0">
                <a:solidFill>
                  <a:srgbClr val="FF0000"/>
                </a:solidFill>
                <a:latin typeface="Crackhouse" pitchFamily="2" charset="0"/>
              </a:rPr>
              <a:t>		</a:t>
            </a:r>
            <a:r>
              <a:rPr lang="da-DK" sz="4800" b="1" dirty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Insekter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4314852" y="1600200"/>
            <a:ext cx="4614866" cy="4757758"/>
          </a:xfrm>
        </p:spPr>
        <p:txBody>
          <a:bodyPr>
            <a:noAutofit/>
          </a:bodyPr>
          <a:lstStyle/>
          <a:p>
            <a:r>
              <a:rPr lang="da-DK" sz="1800" dirty="0">
                <a:solidFill>
                  <a:schemeClr val="bg1"/>
                </a:solidFill>
                <a:latin typeface="Verdana" pitchFamily="34" charset="0"/>
              </a:rPr>
              <a:t>Er hvirvelløse dyr (leddyr)</a:t>
            </a:r>
          </a:p>
          <a:p>
            <a:endParaRPr lang="da-DK" sz="1800" dirty="0">
              <a:solidFill>
                <a:schemeClr val="bg1"/>
              </a:solidFill>
              <a:latin typeface="Verdana" pitchFamily="34" charset="0"/>
            </a:endParaRPr>
          </a:p>
          <a:p>
            <a:r>
              <a:rPr lang="da-DK" sz="1800" dirty="0">
                <a:solidFill>
                  <a:schemeClr val="bg1"/>
                </a:solidFill>
                <a:latin typeface="Verdana" pitchFamily="34" charset="0"/>
              </a:rPr>
              <a:t>Ydre skelet, leddelt krop.</a:t>
            </a:r>
          </a:p>
          <a:p>
            <a:r>
              <a:rPr lang="da-DK" sz="1800" dirty="0">
                <a:solidFill>
                  <a:schemeClr val="bg1"/>
                </a:solidFill>
                <a:latin typeface="Verdana" pitchFamily="34" charset="0"/>
              </a:rPr>
              <a:t>Insekter har typisk hoved, forkrop og bagkrop. </a:t>
            </a:r>
          </a:p>
          <a:p>
            <a:r>
              <a:rPr lang="da-DK" sz="1800" dirty="0">
                <a:solidFill>
                  <a:schemeClr val="bg1"/>
                </a:solidFill>
                <a:latin typeface="Verdana" pitchFamily="34" charset="0"/>
              </a:rPr>
              <a:t>Forkrop har seks ben.</a:t>
            </a:r>
          </a:p>
          <a:p>
            <a:endParaRPr lang="da-DK" sz="1800" dirty="0">
              <a:solidFill>
                <a:schemeClr val="bg1"/>
              </a:solidFill>
              <a:latin typeface="Verdana" pitchFamily="34" charset="0"/>
            </a:endParaRPr>
          </a:p>
          <a:p>
            <a:r>
              <a:rPr lang="da-DK" sz="1800" dirty="0">
                <a:solidFill>
                  <a:schemeClr val="bg1"/>
                </a:solidFill>
                <a:latin typeface="Verdana" pitchFamily="34" charset="0"/>
              </a:rPr>
              <a:t>Nogle danske forskere mener, at insekterne opstod ud fra ferskvandslevende krebsdyr for 433-410 mio.</a:t>
            </a:r>
          </a:p>
          <a:p>
            <a:pPr>
              <a:buNone/>
            </a:pPr>
            <a:endParaRPr lang="da-DK" sz="1800" dirty="0">
              <a:solidFill>
                <a:schemeClr val="bg1"/>
              </a:solidFill>
              <a:latin typeface="Verdana" pitchFamily="34" charset="0"/>
            </a:endParaRPr>
          </a:p>
          <a:p>
            <a:r>
              <a:rPr lang="da-DK" sz="1800" dirty="0">
                <a:solidFill>
                  <a:schemeClr val="bg1"/>
                </a:solidFill>
                <a:latin typeface="Verdana" pitchFamily="34" charset="0"/>
              </a:rPr>
              <a:t>I dag er der beskrevet omkring 1,5 millioner arter og hvert år føjes flere tusinde nye </a:t>
            </a:r>
            <a:r>
              <a:rPr lang="da-DK" sz="1800" dirty="0" err="1">
                <a:solidFill>
                  <a:schemeClr val="bg1"/>
                </a:solidFill>
                <a:latin typeface="Verdana" pitchFamily="34" charset="0"/>
              </a:rPr>
              <a:t>insektarter</a:t>
            </a:r>
            <a:r>
              <a:rPr lang="da-DK" sz="1800" dirty="0">
                <a:solidFill>
                  <a:schemeClr val="bg1"/>
                </a:solidFill>
                <a:latin typeface="Verdana" pitchFamily="34" charset="0"/>
              </a:rPr>
              <a:t> til.</a:t>
            </a:r>
          </a:p>
          <a:p>
            <a:endParaRPr lang="da-DK" sz="1800" dirty="0">
              <a:solidFill>
                <a:schemeClr val="bg1"/>
              </a:solidFill>
              <a:latin typeface="Verdana" pitchFamily="34" charset="0"/>
            </a:endParaRPr>
          </a:p>
        </p:txBody>
      </p:sp>
      <p:pic>
        <p:nvPicPr>
          <p:cNvPr id="4" name="Billede 3" descr="Aalborg Zoo.jp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572396" y="142852"/>
            <a:ext cx="1285852" cy="557883"/>
          </a:xfrm>
          <a:prstGeom prst="rect">
            <a:avLst/>
          </a:prstGeom>
          <a:noFill/>
        </p:spPr>
      </p:pic>
      <p:pic>
        <p:nvPicPr>
          <p:cNvPr id="5" name="Billede 4" descr="Nine-Spotted Ladybug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4490510" cy="6858000"/>
          </a:xfrm>
          <a:prstGeom prst="rect">
            <a:avLst/>
          </a:prstGeom>
        </p:spPr>
      </p:pic>
      <p:sp>
        <p:nvSpPr>
          <p:cNvPr id="7" name="Tekstboks 6"/>
          <p:cNvSpPr txBox="1"/>
          <p:nvPr/>
        </p:nvSpPr>
        <p:spPr>
          <a:xfrm>
            <a:off x="1428728" y="357166"/>
            <a:ext cx="22860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2000" b="1" dirty="0">
                <a:solidFill>
                  <a:schemeClr val="bg1"/>
                </a:solidFill>
                <a:latin typeface="Verdana" pitchFamily="34" charset="0"/>
              </a:rPr>
              <a:t>Ca. 400 mio.</a:t>
            </a:r>
          </a:p>
        </p:txBody>
      </p:sp>
      <p:sp>
        <p:nvSpPr>
          <p:cNvPr id="8" name="Rektangel 7"/>
          <p:cNvSpPr/>
          <p:nvPr/>
        </p:nvSpPr>
        <p:spPr>
          <a:xfrm>
            <a:off x="4572000" y="1208947"/>
            <a:ext cx="124104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a-DK" b="1" dirty="0">
                <a:solidFill>
                  <a:srgbClr val="FF0000"/>
                </a:solidFill>
                <a:latin typeface="verdana" panose="020B0604030504040204" pitchFamily="34" charset="0"/>
              </a:rPr>
              <a:t> </a:t>
            </a:r>
            <a:r>
              <a:rPr lang="da-DK" b="1" i="1" dirty="0" err="1">
                <a:solidFill>
                  <a:srgbClr val="FF0000"/>
                </a:solidFill>
                <a:latin typeface="verdana" panose="020B0604030504040204" pitchFamily="34" charset="0"/>
              </a:rPr>
              <a:t>Insecta</a:t>
            </a:r>
            <a:endParaRPr lang="da-DK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ladsholder til indhold 3" descr="blå fisk 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42844" y="3143248"/>
            <a:ext cx="5287512" cy="3322633"/>
          </a:xfrm>
        </p:spPr>
      </p:pic>
      <p:pic>
        <p:nvPicPr>
          <p:cNvPr id="5" name="Billede 4" descr="20070829183825!Latimeria_Chalumnae_-_Coelacanth_-_NHMW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946371" y="1071546"/>
            <a:ext cx="5993143" cy="2428892"/>
          </a:xfrm>
          <a:prstGeom prst="rect">
            <a:avLst/>
          </a:prstGeom>
        </p:spPr>
      </p:pic>
      <p:sp>
        <p:nvSpPr>
          <p:cNvPr id="6" name="Pladsholder til indhold 2"/>
          <p:cNvSpPr txBox="1">
            <a:spLocks/>
          </p:cNvSpPr>
          <p:nvPr/>
        </p:nvSpPr>
        <p:spPr>
          <a:xfrm>
            <a:off x="142844" y="857233"/>
            <a:ext cx="2786082" cy="228601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da-DK" sz="1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Verdana" pitchFamily="34" charset="0"/>
            </a:endParaRPr>
          </a:p>
          <a:p>
            <a:pPr marL="342900" lvl="0" indent="-342900">
              <a:spcBef>
                <a:spcPct val="20000"/>
              </a:spcBef>
            </a:pPr>
            <a:r>
              <a:rPr lang="da-DK" sz="1400" dirty="0">
                <a:solidFill>
                  <a:schemeClr val="bg1"/>
                </a:solidFill>
                <a:latin typeface="Verdana" pitchFamily="34" charset="0"/>
              </a:rPr>
              <a:t> Indtil 1938 troede  man, at </a:t>
            </a:r>
          </a:p>
          <a:p>
            <a:pPr marL="342900" lvl="0" indent="-342900">
              <a:spcBef>
                <a:spcPct val="20000"/>
              </a:spcBef>
            </a:pPr>
            <a:r>
              <a:rPr lang="da-DK" sz="1400" dirty="0">
                <a:solidFill>
                  <a:schemeClr val="bg1"/>
                </a:solidFill>
                <a:latin typeface="Verdana" pitchFamily="34" charset="0"/>
              </a:rPr>
              <a:t> fisken var uddød for over</a:t>
            </a:r>
          </a:p>
          <a:p>
            <a:pPr marL="342900" lvl="0" indent="-342900">
              <a:spcBef>
                <a:spcPct val="20000"/>
              </a:spcBef>
            </a:pPr>
            <a:r>
              <a:rPr lang="da-DK" sz="1400" dirty="0">
                <a:solidFill>
                  <a:schemeClr val="bg1"/>
                </a:solidFill>
                <a:latin typeface="Verdana" pitchFamily="34" charset="0"/>
              </a:rPr>
              <a:t> 60-80 millioner år siden. </a:t>
            </a:r>
          </a:p>
          <a:p>
            <a:pPr marL="342900" lvl="0" indent="-342900">
              <a:spcBef>
                <a:spcPct val="20000"/>
              </a:spcBef>
            </a:pPr>
            <a:r>
              <a:rPr lang="da-DK" sz="1400" dirty="0">
                <a:solidFill>
                  <a:schemeClr val="bg1"/>
                </a:solidFill>
                <a:latin typeface="Verdana" pitchFamily="34" charset="0"/>
              </a:rPr>
              <a:t> Men i 1938 blev fisken </a:t>
            </a:r>
          </a:p>
          <a:p>
            <a:pPr marL="342900" lvl="0" indent="-342900">
              <a:spcBef>
                <a:spcPct val="20000"/>
              </a:spcBef>
            </a:pPr>
            <a:r>
              <a:rPr lang="da-DK" sz="1400" dirty="0">
                <a:solidFill>
                  <a:schemeClr val="bg1"/>
                </a:solidFill>
                <a:latin typeface="Verdana" pitchFamily="34" charset="0"/>
              </a:rPr>
              <a:t> fundet i Sydafrika. </a:t>
            </a:r>
          </a:p>
          <a:p>
            <a:pPr marL="342900" lvl="0" indent="-342900">
              <a:spcBef>
                <a:spcPct val="20000"/>
              </a:spcBef>
            </a:pPr>
            <a:r>
              <a:rPr lang="da-DK" sz="1400" dirty="0">
                <a:solidFill>
                  <a:schemeClr val="bg1"/>
                </a:solidFill>
                <a:latin typeface="Verdana" pitchFamily="34" charset="0"/>
              </a:rPr>
              <a:t> 1,5 meter og 50 kg.</a:t>
            </a:r>
            <a:endParaRPr kumimoji="0" lang="da-DK" sz="1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Verdana" pitchFamily="34" charset="0"/>
            </a:endParaRPr>
          </a:p>
        </p:txBody>
      </p:sp>
      <p:sp>
        <p:nvSpPr>
          <p:cNvPr id="7" name="Pladsholder til indhold 2"/>
          <p:cNvSpPr txBox="1">
            <a:spLocks/>
          </p:cNvSpPr>
          <p:nvPr/>
        </p:nvSpPr>
        <p:spPr>
          <a:xfrm>
            <a:off x="2143108" y="2214554"/>
            <a:ext cx="2786082" cy="298291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da-DK" sz="20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Verdana" pitchFamily="34" charset="0"/>
            </a:endParaRPr>
          </a:p>
          <a:p>
            <a:pPr marL="342900" lvl="0" indent="-342900">
              <a:spcBef>
                <a:spcPct val="20000"/>
              </a:spcBef>
            </a:pPr>
            <a:r>
              <a:rPr lang="da-DK" sz="2000" dirty="0">
                <a:solidFill>
                  <a:schemeClr val="bg1"/>
                </a:solidFill>
                <a:latin typeface="Verdana" pitchFamily="34" charset="0"/>
              </a:rPr>
              <a:t> </a:t>
            </a:r>
            <a:endParaRPr kumimoji="0" lang="da-DK" sz="20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Verdana" pitchFamily="34" charset="0"/>
            </a:endParaRPr>
          </a:p>
        </p:txBody>
      </p:sp>
      <p:sp>
        <p:nvSpPr>
          <p:cNvPr id="8" name="Pladsholder til indhold 2"/>
          <p:cNvSpPr txBox="1">
            <a:spLocks/>
          </p:cNvSpPr>
          <p:nvPr/>
        </p:nvSpPr>
        <p:spPr>
          <a:xfrm>
            <a:off x="5572132" y="3357562"/>
            <a:ext cx="3357586" cy="298291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da-DK" sz="1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Verdana" pitchFamily="34" charset="0"/>
            </a:endParaRPr>
          </a:p>
          <a:p>
            <a:pPr marL="342900" lvl="0" indent="-342900">
              <a:spcBef>
                <a:spcPct val="20000"/>
              </a:spcBef>
            </a:pPr>
            <a:r>
              <a:rPr lang="da-DK" sz="1400" dirty="0">
                <a:solidFill>
                  <a:schemeClr val="bg1"/>
                </a:solidFill>
                <a:latin typeface="Verdana" pitchFamily="34" charset="0"/>
              </a:rPr>
              <a:t>Der er nu fundet 2 nulevende </a:t>
            </a:r>
          </a:p>
          <a:p>
            <a:pPr marL="342900" lvl="0" indent="-342900">
              <a:spcBef>
                <a:spcPct val="20000"/>
              </a:spcBef>
            </a:pPr>
            <a:r>
              <a:rPr lang="da-DK" sz="1400" dirty="0">
                <a:solidFill>
                  <a:schemeClr val="bg1"/>
                </a:solidFill>
                <a:latin typeface="Verdana" pitchFamily="34" charset="0"/>
              </a:rPr>
              <a:t>arter: </a:t>
            </a:r>
          </a:p>
          <a:p>
            <a:pPr marL="342900" lvl="0" indent="-342900">
              <a:spcBef>
                <a:spcPct val="20000"/>
              </a:spcBef>
            </a:pPr>
            <a:r>
              <a:rPr lang="da-DK" sz="1400" dirty="0">
                <a:solidFill>
                  <a:schemeClr val="bg1"/>
                </a:solidFill>
                <a:latin typeface="Verdana" pitchFamily="34" charset="0"/>
              </a:rPr>
              <a:t>Den blå fisk </a:t>
            </a:r>
            <a:r>
              <a:rPr lang="da-DK" sz="1400" i="1" dirty="0">
                <a:solidFill>
                  <a:schemeClr val="bg1"/>
                </a:solidFill>
                <a:latin typeface="Verdana" pitchFamily="34" charset="0"/>
              </a:rPr>
              <a:t>(</a:t>
            </a:r>
            <a:r>
              <a:rPr lang="da-DK" sz="1400" i="1" dirty="0" err="1">
                <a:solidFill>
                  <a:schemeClr val="bg1"/>
                </a:solidFill>
                <a:latin typeface="Verdana" pitchFamily="34" charset="0"/>
              </a:rPr>
              <a:t>Latimeria</a:t>
            </a:r>
            <a:r>
              <a:rPr lang="da-DK" sz="1400" i="1" dirty="0">
                <a:solidFill>
                  <a:schemeClr val="bg1"/>
                </a:solidFill>
                <a:latin typeface="Verdana" pitchFamily="34" charset="0"/>
              </a:rPr>
              <a:t> </a:t>
            </a:r>
            <a:r>
              <a:rPr lang="da-DK" sz="1400" i="1" dirty="0" err="1">
                <a:solidFill>
                  <a:schemeClr val="bg1"/>
                </a:solidFill>
                <a:latin typeface="Verdana" pitchFamily="34" charset="0"/>
              </a:rPr>
              <a:t>chalumnae</a:t>
            </a:r>
            <a:r>
              <a:rPr lang="da-DK" sz="1400" i="1" dirty="0">
                <a:solidFill>
                  <a:schemeClr val="bg1"/>
                </a:solidFill>
                <a:latin typeface="Verdana" pitchFamily="34" charset="0"/>
              </a:rPr>
              <a:t>) </a:t>
            </a:r>
          </a:p>
          <a:p>
            <a:pPr marL="342900" lvl="0" indent="-342900">
              <a:spcBef>
                <a:spcPct val="20000"/>
              </a:spcBef>
            </a:pPr>
            <a:r>
              <a:rPr lang="da-DK" sz="1400" dirty="0">
                <a:solidFill>
                  <a:schemeClr val="bg1"/>
                </a:solidFill>
                <a:latin typeface="Verdana" pitchFamily="34" charset="0"/>
              </a:rPr>
              <a:t>(Sydafrika 1938)</a:t>
            </a:r>
          </a:p>
          <a:p>
            <a:pPr marL="342900" lvl="0" indent="-342900">
              <a:spcBef>
                <a:spcPct val="20000"/>
              </a:spcBef>
            </a:pPr>
            <a:endParaRPr lang="da-DK" sz="1400" dirty="0">
              <a:solidFill>
                <a:schemeClr val="bg1"/>
              </a:solidFill>
              <a:latin typeface="Verdana" pitchFamily="34" charset="0"/>
            </a:endParaRPr>
          </a:p>
          <a:p>
            <a:pPr marL="342900" lvl="0" indent="-342900">
              <a:spcBef>
                <a:spcPct val="20000"/>
              </a:spcBef>
            </a:pPr>
            <a:r>
              <a:rPr lang="da-DK" sz="1400" i="1" dirty="0" err="1">
                <a:solidFill>
                  <a:schemeClr val="bg1"/>
                </a:solidFill>
                <a:latin typeface="Verdana" pitchFamily="34" charset="0"/>
              </a:rPr>
              <a:t>Latimeria</a:t>
            </a:r>
            <a:r>
              <a:rPr lang="da-DK" sz="1400" i="1" dirty="0">
                <a:solidFill>
                  <a:schemeClr val="bg1"/>
                </a:solidFill>
                <a:latin typeface="Verdana" pitchFamily="34" charset="0"/>
              </a:rPr>
              <a:t> </a:t>
            </a:r>
            <a:r>
              <a:rPr lang="da-DK" sz="1400" i="1" dirty="0" err="1">
                <a:solidFill>
                  <a:schemeClr val="bg1"/>
                </a:solidFill>
                <a:latin typeface="Verdana" pitchFamily="34" charset="0"/>
              </a:rPr>
              <a:t>menadoensis</a:t>
            </a:r>
            <a:r>
              <a:rPr lang="da-DK" sz="1400" i="1" dirty="0">
                <a:solidFill>
                  <a:schemeClr val="bg1"/>
                </a:solidFill>
                <a:latin typeface="Verdana" pitchFamily="34" charset="0"/>
              </a:rPr>
              <a:t> </a:t>
            </a:r>
          </a:p>
          <a:p>
            <a:pPr marL="342900" lvl="0" indent="-342900">
              <a:spcBef>
                <a:spcPct val="20000"/>
              </a:spcBef>
            </a:pPr>
            <a:r>
              <a:rPr lang="da-DK" sz="1400" dirty="0">
                <a:solidFill>
                  <a:schemeClr val="bg1"/>
                </a:solidFill>
                <a:latin typeface="Verdana" pitchFamily="34" charset="0"/>
              </a:rPr>
              <a:t>(Indonesien 1997). </a:t>
            </a:r>
          </a:p>
          <a:p>
            <a:pPr marL="342900" lvl="0" indent="-342900">
              <a:spcBef>
                <a:spcPct val="20000"/>
              </a:spcBef>
            </a:pPr>
            <a:r>
              <a:rPr lang="da-DK" sz="1400" i="1" dirty="0" err="1">
                <a:solidFill>
                  <a:schemeClr val="bg1"/>
                </a:solidFill>
                <a:latin typeface="Verdana" pitchFamily="34" charset="0"/>
              </a:rPr>
              <a:t>Latimeria</a:t>
            </a:r>
            <a:r>
              <a:rPr lang="da-DK" sz="1400" i="1" dirty="0">
                <a:solidFill>
                  <a:schemeClr val="bg1"/>
                </a:solidFill>
                <a:latin typeface="Verdana" pitchFamily="34" charset="0"/>
              </a:rPr>
              <a:t> </a:t>
            </a:r>
            <a:r>
              <a:rPr lang="da-DK" sz="1400" i="1" dirty="0" err="1">
                <a:solidFill>
                  <a:schemeClr val="bg1"/>
                </a:solidFill>
                <a:latin typeface="Verdana" pitchFamily="34" charset="0"/>
              </a:rPr>
              <a:t>menadoensis</a:t>
            </a:r>
            <a:r>
              <a:rPr lang="da-DK" sz="1400" dirty="0">
                <a:solidFill>
                  <a:schemeClr val="bg1"/>
                </a:solidFill>
                <a:latin typeface="Verdana" pitchFamily="34" charset="0"/>
              </a:rPr>
              <a:t> er brunlig </a:t>
            </a:r>
          </a:p>
          <a:p>
            <a:pPr marL="342900" lvl="0" indent="-342900">
              <a:spcBef>
                <a:spcPct val="20000"/>
              </a:spcBef>
            </a:pPr>
            <a:r>
              <a:rPr lang="da-DK" sz="1400" dirty="0">
                <a:solidFill>
                  <a:schemeClr val="bg1"/>
                </a:solidFill>
                <a:latin typeface="Verdana" pitchFamily="34" charset="0"/>
              </a:rPr>
              <a:t>med gyldne pletter på siderne.</a:t>
            </a:r>
            <a:endParaRPr kumimoji="0" lang="da-DK" sz="1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Verdana" pitchFamily="34" charset="0"/>
            </a:endParaRP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28596" y="142852"/>
            <a:ext cx="8229600" cy="714380"/>
          </a:xfrm>
        </p:spPr>
        <p:txBody>
          <a:bodyPr>
            <a:normAutofit/>
          </a:bodyPr>
          <a:lstStyle/>
          <a:p>
            <a:r>
              <a:rPr lang="da-DK" sz="2400" b="1" dirty="0">
                <a:solidFill>
                  <a:schemeClr val="bg1"/>
                </a:solidFill>
                <a:latin typeface="Verdana" pitchFamily="34" charset="0"/>
              </a:rPr>
              <a:t>Den blå fisk</a:t>
            </a:r>
            <a:r>
              <a:rPr lang="da-DK" sz="2400" dirty="0">
                <a:solidFill>
                  <a:schemeClr val="bg1"/>
                </a:solidFill>
                <a:latin typeface="Verdana" pitchFamily="34" charset="0"/>
              </a:rPr>
              <a:t> </a:t>
            </a:r>
            <a:r>
              <a:rPr lang="da-DK" sz="2400" i="1" dirty="0">
                <a:solidFill>
                  <a:schemeClr val="bg1"/>
                </a:solidFill>
                <a:latin typeface="Verdana" pitchFamily="34" charset="0"/>
              </a:rPr>
              <a:t>(</a:t>
            </a:r>
            <a:r>
              <a:rPr lang="da-DK" sz="2400" i="1" dirty="0" err="1">
                <a:solidFill>
                  <a:schemeClr val="bg1"/>
                </a:solidFill>
                <a:latin typeface="Verdana" pitchFamily="34" charset="0"/>
              </a:rPr>
              <a:t>Latimeria</a:t>
            </a:r>
            <a:r>
              <a:rPr lang="da-DK" sz="2400" i="1" dirty="0">
                <a:solidFill>
                  <a:schemeClr val="bg1"/>
                </a:solidFill>
                <a:latin typeface="Verdana" pitchFamily="34" charset="0"/>
              </a:rPr>
              <a:t> </a:t>
            </a:r>
            <a:r>
              <a:rPr lang="da-DK" sz="2400" i="1" dirty="0" err="1">
                <a:solidFill>
                  <a:schemeClr val="bg1"/>
                </a:solidFill>
                <a:latin typeface="Verdana" pitchFamily="34" charset="0"/>
              </a:rPr>
              <a:t>chalumnae</a:t>
            </a:r>
            <a:r>
              <a:rPr lang="da-DK" sz="2400" i="1" dirty="0">
                <a:solidFill>
                  <a:schemeClr val="bg1"/>
                </a:solidFill>
                <a:latin typeface="Verdana" pitchFamily="34" charset="0"/>
              </a:rPr>
              <a:t>)</a:t>
            </a:r>
            <a:endParaRPr lang="da-DK" sz="2400" i="1" dirty="0"/>
          </a:p>
        </p:txBody>
      </p:sp>
      <p:pic>
        <p:nvPicPr>
          <p:cNvPr id="9" name="Billede 8" descr="Aalborg Zoo.jpg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572396" y="142852"/>
            <a:ext cx="1285852" cy="55788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sz="3600" dirty="0" err="1">
                <a:solidFill>
                  <a:srgbClr val="FF0000"/>
                </a:solidFill>
                <a:latin typeface="Verdana" pitchFamily="34" charset="0"/>
              </a:rPr>
              <a:t>Urpadden</a:t>
            </a:r>
            <a:r>
              <a:rPr lang="da-DK" sz="3600" dirty="0">
                <a:latin typeface="Verdana" pitchFamily="34" charset="0"/>
              </a:rPr>
              <a:t> </a:t>
            </a:r>
            <a:r>
              <a:rPr lang="da-DK" sz="3600" i="1" dirty="0" err="1">
                <a:solidFill>
                  <a:schemeClr val="bg1"/>
                </a:solidFill>
                <a:latin typeface="Verdana" pitchFamily="34" charset="0"/>
              </a:rPr>
              <a:t>Ichthyostega</a:t>
            </a:r>
            <a:endParaRPr lang="da-DK" sz="3600" dirty="0">
              <a:solidFill>
                <a:schemeClr val="bg1"/>
              </a:solidFill>
              <a:latin typeface="Verdana" pitchFamily="34" charset="0"/>
            </a:endParaRPr>
          </a:p>
        </p:txBody>
      </p:sp>
      <p:pic>
        <p:nvPicPr>
          <p:cNvPr id="4" name="Billede 3" descr="ichthyostega_2copy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2493609"/>
            <a:ext cx="9144000" cy="1870781"/>
          </a:xfrm>
          <a:prstGeom prst="rect">
            <a:avLst/>
          </a:prstGeom>
        </p:spPr>
      </p:pic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642910" y="4500571"/>
            <a:ext cx="8043890" cy="1214446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da-DK" sz="2200" dirty="0">
                <a:solidFill>
                  <a:schemeClr val="bg1"/>
                </a:solidFill>
                <a:latin typeface="Verdana" pitchFamily="34" charset="0"/>
              </a:rPr>
              <a:t>De første fossiler blev fundet mellem 1929 og 1933 i </a:t>
            </a:r>
          </a:p>
          <a:p>
            <a:pPr>
              <a:buNone/>
            </a:pPr>
            <a:r>
              <a:rPr lang="da-DK" sz="2200" dirty="0">
                <a:solidFill>
                  <a:schemeClr val="bg1"/>
                </a:solidFill>
                <a:latin typeface="Verdana" pitchFamily="34" charset="0"/>
              </a:rPr>
              <a:t>Østgrønland</a:t>
            </a:r>
          </a:p>
        </p:txBody>
      </p:sp>
      <p:sp>
        <p:nvSpPr>
          <p:cNvPr id="5" name="Rektangel 4"/>
          <p:cNvSpPr/>
          <p:nvPr/>
        </p:nvSpPr>
        <p:spPr>
          <a:xfrm>
            <a:off x="571472" y="1500174"/>
            <a:ext cx="7215238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a-DK" sz="2200" dirty="0">
                <a:solidFill>
                  <a:schemeClr val="bg1"/>
                </a:solidFill>
                <a:latin typeface="Verdana" pitchFamily="34" charset="0"/>
              </a:rPr>
              <a:t>Et af de ældst kendte firbenede dyr. </a:t>
            </a:r>
          </a:p>
          <a:p>
            <a:r>
              <a:rPr lang="da-DK" sz="2200" dirty="0">
                <a:solidFill>
                  <a:schemeClr val="bg1"/>
                </a:solidFill>
                <a:latin typeface="Verdana" pitchFamily="34" charset="0"/>
              </a:rPr>
              <a:t>Den levede for omkring 360 millioner år siden </a:t>
            </a:r>
          </a:p>
        </p:txBody>
      </p:sp>
      <p:pic>
        <p:nvPicPr>
          <p:cNvPr id="6" name="Billede 5" descr="Aalborg Zoo.jpg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572396" y="142852"/>
            <a:ext cx="1285852" cy="55788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4070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4743480" y="1600200"/>
            <a:ext cx="4114800" cy="4525963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da-DK" sz="2000" dirty="0">
                <a:solidFill>
                  <a:schemeClr val="bg1"/>
                </a:solidFill>
                <a:latin typeface="Verdana" pitchFamily="34" charset="0"/>
              </a:rPr>
              <a:t>Padder er vekselvarme.</a:t>
            </a:r>
          </a:p>
          <a:p>
            <a:pPr>
              <a:buNone/>
            </a:pPr>
            <a:endParaRPr lang="da-DK" sz="2000" dirty="0">
              <a:solidFill>
                <a:schemeClr val="bg1"/>
              </a:solidFill>
              <a:latin typeface="Verdana" pitchFamily="34" charset="0"/>
            </a:endParaRPr>
          </a:p>
          <a:p>
            <a:pPr>
              <a:buNone/>
            </a:pPr>
            <a:r>
              <a:rPr lang="da-DK" sz="2000" dirty="0">
                <a:solidFill>
                  <a:schemeClr val="bg1"/>
                </a:solidFill>
                <a:latin typeface="Verdana" pitchFamily="34" charset="0"/>
              </a:rPr>
              <a:t>Hud med </a:t>
            </a:r>
            <a:r>
              <a:rPr lang="da-DK" sz="2000" dirty="0" err="1">
                <a:solidFill>
                  <a:schemeClr val="bg1"/>
                </a:solidFill>
                <a:latin typeface="Verdana" pitchFamily="34" charset="0"/>
              </a:rPr>
              <a:t>hornlag</a:t>
            </a:r>
            <a:r>
              <a:rPr lang="da-DK" sz="2000" dirty="0">
                <a:solidFill>
                  <a:schemeClr val="bg1"/>
                </a:solidFill>
                <a:latin typeface="Verdana" pitchFamily="34" charset="0"/>
              </a:rPr>
              <a:t>, som dog er </a:t>
            </a:r>
          </a:p>
          <a:p>
            <a:pPr>
              <a:buNone/>
            </a:pPr>
            <a:r>
              <a:rPr lang="da-DK" sz="2000" dirty="0">
                <a:solidFill>
                  <a:schemeClr val="bg1"/>
                </a:solidFill>
                <a:latin typeface="Verdana" pitchFamily="34" charset="0"/>
              </a:rPr>
              <a:t>meget tyndt.</a:t>
            </a:r>
          </a:p>
          <a:p>
            <a:pPr>
              <a:buNone/>
            </a:pPr>
            <a:r>
              <a:rPr lang="da-DK" sz="2000" dirty="0">
                <a:solidFill>
                  <a:schemeClr val="bg1"/>
                </a:solidFill>
                <a:latin typeface="Verdana" pitchFamily="34" charset="0"/>
              </a:rPr>
              <a:t>Larver med udvendige gæller </a:t>
            </a:r>
          </a:p>
          <a:p>
            <a:pPr>
              <a:buNone/>
            </a:pPr>
            <a:r>
              <a:rPr lang="da-DK" sz="2000" dirty="0">
                <a:solidFill>
                  <a:schemeClr val="bg1"/>
                </a:solidFill>
                <a:latin typeface="Verdana" pitchFamily="34" charset="0"/>
              </a:rPr>
              <a:t>og sidelinjesystem.</a:t>
            </a:r>
          </a:p>
          <a:p>
            <a:pPr>
              <a:buNone/>
            </a:pPr>
            <a:r>
              <a:rPr lang="da-DK" sz="2000" dirty="0">
                <a:solidFill>
                  <a:schemeClr val="bg1"/>
                </a:solidFill>
                <a:latin typeface="Verdana" pitchFamily="34" charset="0"/>
              </a:rPr>
              <a:t>Voksne udvikler typisk lunger.</a:t>
            </a:r>
          </a:p>
          <a:p>
            <a:pPr>
              <a:buNone/>
            </a:pPr>
            <a:endParaRPr lang="da-DK" sz="2000" dirty="0">
              <a:solidFill>
                <a:schemeClr val="bg1"/>
              </a:solidFill>
              <a:latin typeface="Verdana" pitchFamily="34" charset="0"/>
            </a:endParaRPr>
          </a:p>
          <a:p>
            <a:pPr>
              <a:buNone/>
            </a:pPr>
            <a:r>
              <a:rPr lang="da-DK" sz="2000" dirty="0">
                <a:solidFill>
                  <a:schemeClr val="bg1"/>
                </a:solidFill>
                <a:latin typeface="Verdana" pitchFamily="34" charset="0"/>
              </a:rPr>
              <a:t>Der findes ca. 6.400</a:t>
            </a:r>
          </a:p>
          <a:p>
            <a:pPr>
              <a:buNone/>
            </a:pPr>
            <a:r>
              <a:rPr lang="da-DK" sz="2000" dirty="0">
                <a:solidFill>
                  <a:schemeClr val="bg1"/>
                </a:solidFill>
                <a:latin typeface="Verdana" pitchFamily="34" charset="0"/>
              </a:rPr>
              <a:t>beskrevne arter.</a:t>
            </a:r>
          </a:p>
          <a:p>
            <a:pPr>
              <a:buNone/>
            </a:pPr>
            <a:endParaRPr lang="da-DK" sz="2000" dirty="0">
              <a:solidFill>
                <a:schemeClr val="bg1"/>
              </a:solidFill>
              <a:latin typeface="Verdana" pitchFamily="34" charset="0"/>
            </a:endParaRPr>
          </a:p>
        </p:txBody>
      </p:sp>
      <p:pic>
        <p:nvPicPr>
          <p:cNvPr id="4" name="Billede 3" descr="Aalborg Zoo.jp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572396" y="142852"/>
            <a:ext cx="1285852" cy="557883"/>
          </a:xfrm>
          <a:prstGeom prst="rect">
            <a:avLst/>
          </a:prstGeom>
          <a:noFill/>
        </p:spPr>
      </p:pic>
      <p:pic>
        <p:nvPicPr>
          <p:cNvPr id="5" name="Billede 4" descr="Red-eyed Tree Frog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32" y="0"/>
            <a:ext cx="4537710" cy="6858000"/>
          </a:xfrm>
          <a:prstGeom prst="rect">
            <a:avLst/>
          </a:prstGeom>
        </p:spPr>
      </p:pic>
      <p:sp>
        <p:nvSpPr>
          <p:cNvPr id="7" name="Tekstboks 6"/>
          <p:cNvSpPr txBox="1"/>
          <p:nvPr/>
        </p:nvSpPr>
        <p:spPr>
          <a:xfrm>
            <a:off x="1428728" y="357166"/>
            <a:ext cx="22860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2000" b="1" dirty="0">
                <a:solidFill>
                  <a:schemeClr val="bg1"/>
                </a:solidFill>
                <a:latin typeface="Verdana" pitchFamily="34" charset="0"/>
              </a:rPr>
              <a:t>Ca. 400 mio.</a:t>
            </a:r>
          </a:p>
        </p:txBody>
      </p:sp>
      <p:sp>
        <p:nvSpPr>
          <p:cNvPr id="8" name="Titel 1"/>
          <p:cNvSpPr>
            <a:spLocks noGrp="1"/>
          </p:cNvSpPr>
          <p:nvPr>
            <p:ph type="title"/>
          </p:nvPr>
        </p:nvSpPr>
        <p:spPr>
          <a:xfrm>
            <a:off x="2699792" y="857232"/>
            <a:ext cx="5515530" cy="560406"/>
          </a:xfrm>
        </p:spPr>
        <p:txBody>
          <a:bodyPr>
            <a:normAutofit fontScale="90000"/>
          </a:bodyPr>
          <a:lstStyle/>
          <a:p>
            <a:r>
              <a:rPr lang="da-DK" sz="4900" dirty="0">
                <a:latin typeface="Crackhouse" pitchFamily="2" charset="0"/>
              </a:rPr>
              <a:t>	</a:t>
            </a:r>
            <a:r>
              <a:rPr lang="da-DK" sz="5300" b="1" dirty="0">
                <a:solidFill>
                  <a:srgbClr val="FFFF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Padder</a:t>
            </a:r>
            <a:br>
              <a:rPr lang="da-DK" sz="5300" b="1" dirty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endParaRPr lang="da-DK" sz="5300" b="1" dirty="0">
              <a:solidFill>
                <a:srgbClr val="FF00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9" name="Rektangel 8"/>
          <p:cNvSpPr/>
          <p:nvPr/>
        </p:nvSpPr>
        <p:spPr>
          <a:xfrm>
            <a:off x="4568733" y="1157237"/>
            <a:ext cx="14863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a-DK" b="1" dirty="0">
                <a:solidFill>
                  <a:srgbClr val="333333"/>
                </a:solidFill>
                <a:latin typeface="verdana" panose="020B0604030504040204" pitchFamily="34" charset="0"/>
              </a:rPr>
              <a:t> </a:t>
            </a:r>
            <a:r>
              <a:rPr lang="da-DK" b="1" i="1" dirty="0" err="1">
                <a:solidFill>
                  <a:srgbClr val="FFFF00"/>
                </a:solidFill>
                <a:latin typeface="verdana" panose="020B0604030504040204" pitchFamily="34" charset="0"/>
              </a:rPr>
              <a:t>Amphibia</a:t>
            </a:r>
            <a:endParaRPr lang="da-DK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75000"/>
            <a:alpha val="93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699792" y="857232"/>
            <a:ext cx="5515530" cy="560406"/>
          </a:xfrm>
        </p:spPr>
        <p:txBody>
          <a:bodyPr>
            <a:normAutofit fontScale="90000"/>
          </a:bodyPr>
          <a:lstStyle/>
          <a:p>
            <a:r>
              <a:rPr lang="da-DK" sz="4900" dirty="0">
                <a:latin typeface="Crackhouse" pitchFamily="2" charset="0"/>
              </a:rPr>
              <a:t>	</a:t>
            </a:r>
            <a:r>
              <a:rPr lang="da-DK" sz="5300" b="1" dirty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Krybdyr</a:t>
            </a:r>
            <a:br>
              <a:rPr lang="da-DK" sz="5300" b="1" dirty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endParaRPr lang="da-DK" sz="5300" b="1" dirty="0">
              <a:solidFill>
                <a:srgbClr val="FF00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4500562" y="1600200"/>
            <a:ext cx="4643438" cy="45259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da-DK" sz="2000" dirty="0">
                <a:solidFill>
                  <a:schemeClr val="bg1"/>
                </a:solidFill>
                <a:latin typeface="Verdana" pitchFamily="34" charset="0"/>
              </a:rPr>
              <a:t>Er vekselvarme.</a:t>
            </a:r>
          </a:p>
          <a:p>
            <a:pPr>
              <a:buNone/>
            </a:pPr>
            <a:endParaRPr lang="da-DK" sz="2000" dirty="0">
              <a:solidFill>
                <a:schemeClr val="bg1"/>
              </a:solidFill>
              <a:latin typeface="Verdana" pitchFamily="34" charset="0"/>
            </a:endParaRPr>
          </a:p>
          <a:p>
            <a:pPr>
              <a:buNone/>
            </a:pPr>
            <a:r>
              <a:rPr lang="da-DK" sz="2000" dirty="0">
                <a:solidFill>
                  <a:schemeClr val="bg1"/>
                </a:solidFill>
                <a:latin typeface="Verdana" pitchFamily="34" charset="0"/>
              </a:rPr>
              <a:t>Huden er dækket af skæl, som </a:t>
            </a:r>
          </a:p>
          <a:p>
            <a:pPr>
              <a:buNone/>
            </a:pPr>
            <a:r>
              <a:rPr lang="da-DK" sz="2000" dirty="0">
                <a:solidFill>
                  <a:schemeClr val="bg1"/>
                </a:solidFill>
                <a:latin typeface="Verdana" pitchFamily="34" charset="0"/>
              </a:rPr>
              <a:t>beskytter mod udtørring og </a:t>
            </a:r>
          </a:p>
          <a:p>
            <a:pPr>
              <a:buNone/>
            </a:pPr>
            <a:r>
              <a:rPr lang="da-DK" sz="2000" dirty="0">
                <a:solidFill>
                  <a:schemeClr val="bg1"/>
                </a:solidFill>
                <a:latin typeface="Verdana" pitchFamily="34" charset="0"/>
              </a:rPr>
              <a:t>overlast.</a:t>
            </a:r>
          </a:p>
          <a:p>
            <a:pPr marL="514350" indent="-514350">
              <a:buNone/>
            </a:pPr>
            <a:r>
              <a:rPr lang="da-DK" sz="2000" dirty="0">
                <a:solidFill>
                  <a:schemeClr val="bg1"/>
                </a:solidFill>
                <a:latin typeface="Verdana" pitchFamily="34" charset="0"/>
              </a:rPr>
              <a:t>Ånder ved lunger.</a:t>
            </a:r>
          </a:p>
          <a:p>
            <a:pPr marL="514350" indent="-514350">
              <a:buNone/>
            </a:pPr>
            <a:endParaRPr lang="da-DK" sz="2000" dirty="0">
              <a:solidFill>
                <a:schemeClr val="bg1"/>
              </a:solidFill>
              <a:latin typeface="Verdana" pitchFamily="34" charset="0"/>
            </a:endParaRPr>
          </a:p>
          <a:p>
            <a:pPr>
              <a:buNone/>
            </a:pPr>
            <a:r>
              <a:rPr lang="da-DK" sz="2000" dirty="0">
                <a:solidFill>
                  <a:schemeClr val="bg1"/>
                </a:solidFill>
                <a:latin typeface="Verdana" pitchFamily="34" charset="0"/>
              </a:rPr>
              <a:t>Fosterudvikling foregår i en </a:t>
            </a:r>
          </a:p>
          <a:p>
            <a:pPr>
              <a:buNone/>
            </a:pPr>
            <a:r>
              <a:rPr lang="da-DK" sz="2000" dirty="0" err="1">
                <a:solidFill>
                  <a:schemeClr val="bg1"/>
                </a:solidFill>
                <a:latin typeface="Verdana" pitchFamily="34" charset="0"/>
              </a:rPr>
              <a:t>amnionhinde</a:t>
            </a:r>
            <a:r>
              <a:rPr lang="da-DK" sz="2000" dirty="0">
                <a:solidFill>
                  <a:schemeClr val="bg1"/>
                </a:solidFill>
                <a:latin typeface="Verdana" pitchFamily="34" charset="0"/>
              </a:rPr>
              <a:t> (fosterhinde).</a:t>
            </a:r>
          </a:p>
          <a:p>
            <a:pPr>
              <a:buNone/>
            </a:pPr>
            <a:r>
              <a:rPr lang="da-DK" sz="2000" dirty="0">
                <a:solidFill>
                  <a:schemeClr val="bg1"/>
                </a:solidFill>
                <a:latin typeface="Verdana" pitchFamily="34" charset="0"/>
              </a:rPr>
              <a:t>Ingen larvestadie.</a:t>
            </a:r>
          </a:p>
          <a:p>
            <a:pPr>
              <a:buNone/>
            </a:pPr>
            <a:endParaRPr lang="da-DK" sz="2000" dirty="0">
              <a:solidFill>
                <a:schemeClr val="bg1"/>
              </a:solidFill>
              <a:latin typeface="Verdana" pitchFamily="34" charset="0"/>
            </a:endParaRPr>
          </a:p>
          <a:p>
            <a:pPr>
              <a:buNone/>
            </a:pPr>
            <a:r>
              <a:rPr lang="da-DK" sz="2000" dirty="0">
                <a:solidFill>
                  <a:schemeClr val="bg1"/>
                </a:solidFill>
                <a:latin typeface="Verdana" pitchFamily="34" charset="0"/>
              </a:rPr>
              <a:t>Omfatter ca. 6.000 arter.</a:t>
            </a:r>
          </a:p>
          <a:p>
            <a:pPr>
              <a:buNone/>
            </a:pPr>
            <a:endParaRPr lang="da-DK" sz="2200" dirty="0">
              <a:solidFill>
                <a:schemeClr val="bg1"/>
              </a:solidFill>
              <a:latin typeface="Verdana" pitchFamily="34" charset="0"/>
            </a:endParaRPr>
          </a:p>
        </p:txBody>
      </p:sp>
      <p:pic>
        <p:nvPicPr>
          <p:cNvPr id="4" name="Billede 3" descr="Aalborg Zoo.jp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572396" y="142852"/>
            <a:ext cx="1285852" cy="557883"/>
          </a:xfrm>
          <a:prstGeom prst="rect">
            <a:avLst/>
          </a:prstGeom>
          <a:noFill/>
        </p:spPr>
      </p:pic>
      <p:pic>
        <p:nvPicPr>
          <p:cNvPr id="7" name="Billede 6" descr="reptiles_csg125_brown_basilisk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flipH="1">
            <a:off x="-32" y="0"/>
            <a:ext cx="4223742" cy="6858000"/>
          </a:xfrm>
          <a:prstGeom prst="rect">
            <a:avLst/>
          </a:prstGeom>
        </p:spPr>
      </p:pic>
      <p:sp>
        <p:nvSpPr>
          <p:cNvPr id="6" name="Tekstboks 5"/>
          <p:cNvSpPr txBox="1"/>
          <p:nvPr/>
        </p:nvSpPr>
        <p:spPr>
          <a:xfrm>
            <a:off x="1428728" y="357166"/>
            <a:ext cx="22860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2000" b="1" dirty="0">
                <a:solidFill>
                  <a:schemeClr val="bg1"/>
                </a:solidFill>
                <a:latin typeface="Verdana" pitchFamily="34" charset="0"/>
              </a:rPr>
              <a:t>Ca. 300 mio.</a:t>
            </a:r>
          </a:p>
        </p:txBody>
      </p:sp>
      <p:sp>
        <p:nvSpPr>
          <p:cNvPr id="5" name="Rektangel 4"/>
          <p:cNvSpPr/>
          <p:nvPr/>
        </p:nvSpPr>
        <p:spPr>
          <a:xfrm>
            <a:off x="4427984" y="1170261"/>
            <a:ext cx="125547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a-DK" b="1" dirty="0">
                <a:solidFill>
                  <a:srgbClr val="333333"/>
                </a:solidFill>
                <a:latin typeface="verdana" panose="020B0604030504040204" pitchFamily="34" charset="0"/>
              </a:rPr>
              <a:t> </a:t>
            </a:r>
            <a:r>
              <a:rPr lang="da-DK" b="1" i="1" dirty="0" err="1">
                <a:solidFill>
                  <a:srgbClr val="FF0000"/>
                </a:solidFill>
                <a:latin typeface="verdana" panose="020B0604030504040204" pitchFamily="34" charset="0"/>
              </a:rPr>
              <a:t>Reptilia</a:t>
            </a:r>
            <a:endParaRPr lang="da-DK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966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203848" y="779402"/>
            <a:ext cx="5866466" cy="1143000"/>
          </a:xfrm>
        </p:spPr>
        <p:txBody>
          <a:bodyPr>
            <a:normAutofit fontScale="90000"/>
          </a:bodyPr>
          <a:lstStyle/>
          <a:p>
            <a:r>
              <a:rPr lang="da-DK" sz="4900" dirty="0">
                <a:latin typeface="Crackhouse" pitchFamily="2" charset="0"/>
              </a:rPr>
              <a:t>	</a:t>
            </a:r>
            <a:r>
              <a:rPr lang="da-DK" sz="5300" b="1" dirty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Pattedyr</a:t>
            </a:r>
            <a:br>
              <a:rPr lang="da-DK" dirty="0">
                <a:solidFill>
                  <a:srgbClr val="FF0000"/>
                </a:solidFill>
                <a:latin typeface="Crackhouse" pitchFamily="2" charset="0"/>
              </a:rPr>
            </a:br>
            <a:br>
              <a:rPr lang="da-DK" dirty="0">
                <a:solidFill>
                  <a:srgbClr val="FF0000"/>
                </a:solidFill>
                <a:latin typeface="Crackhouse" pitchFamily="2" charset="0"/>
              </a:rPr>
            </a:br>
            <a:endParaRPr lang="da-DK" dirty="0">
              <a:solidFill>
                <a:srgbClr val="FF0000"/>
              </a:solidFill>
              <a:latin typeface="Crackhouse" pitchFamily="2" charset="0"/>
            </a:endParaRP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5072066" y="1922402"/>
            <a:ext cx="3714776" cy="4203761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da-DK" sz="2000" dirty="0">
                <a:solidFill>
                  <a:schemeClr val="bg1"/>
                </a:solidFill>
                <a:latin typeface="Verdana" pitchFamily="34" charset="0"/>
              </a:rPr>
              <a:t>Er ensvarme dyr.</a:t>
            </a:r>
          </a:p>
          <a:p>
            <a:pPr>
              <a:buNone/>
            </a:pPr>
            <a:r>
              <a:rPr lang="da-DK" sz="2000" dirty="0">
                <a:solidFill>
                  <a:schemeClr val="bg1"/>
                </a:solidFill>
                <a:latin typeface="Verdana" pitchFamily="34" charset="0"/>
              </a:rPr>
              <a:t>Føder levende unger.</a:t>
            </a:r>
          </a:p>
          <a:p>
            <a:pPr>
              <a:buNone/>
            </a:pPr>
            <a:r>
              <a:rPr lang="da-DK" sz="2000" dirty="0">
                <a:solidFill>
                  <a:schemeClr val="bg1"/>
                </a:solidFill>
                <a:latin typeface="Verdana" pitchFamily="34" charset="0"/>
              </a:rPr>
              <a:t>Unger dier ved moderen.</a:t>
            </a:r>
          </a:p>
          <a:p>
            <a:pPr>
              <a:buNone/>
            </a:pPr>
            <a:r>
              <a:rPr lang="da-DK" sz="2000" dirty="0">
                <a:solidFill>
                  <a:schemeClr val="bg1"/>
                </a:solidFill>
                <a:latin typeface="Verdana" pitchFamily="34" charset="0"/>
              </a:rPr>
              <a:t>Hår på kroppen.</a:t>
            </a:r>
          </a:p>
          <a:p>
            <a:pPr>
              <a:buNone/>
            </a:pPr>
            <a:r>
              <a:rPr lang="da-DK" sz="2000" dirty="0">
                <a:solidFill>
                  <a:schemeClr val="bg1"/>
                </a:solidFill>
                <a:latin typeface="Verdana" pitchFamily="34" charset="0"/>
              </a:rPr>
              <a:t>Syv halshvirvler.</a:t>
            </a:r>
          </a:p>
          <a:p>
            <a:pPr>
              <a:buNone/>
            </a:pPr>
            <a:r>
              <a:rPr lang="da-DK" sz="2000" dirty="0">
                <a:solidFill>
                  <a:schemeClr val="bg1"/>
                </a:solidFill>
                <a:latin typeface="Verdana" pitchFamily="34" charset="0"/>
              </a:rPr>
              <a:t> </a:t>
            </a:r>
          </a:p>
          <a:p>
            <a:pPr>
              <a:buNone/>
            </a:pPr>
            <a:r>
              <a:rPr lang="da-DK" sz="2000" dirty="0">
                <a:solidFill>
                  <a:schemeClr val="bg1"/>
                </a:solidFill>
                <a:latin typeface="Verdana" pitchFamily="34" charset="0"/>
              </a:rPr>
              <a:t>Ca. 5.400 arter.</a:t>
            </a:r>
          </a:p>
          <a:p>
            <a:pPr>
              <a:buNone/>
            </a:pPr>
            <a:endParaRPr lang="da-DK" sz="2200" dirty="0">
              <a:solidFill>
                <a:schemeClr val="bg1"/>
              </a:solidFill>
              <a:latin typeface="Verdana" pitchFamily="34" charset="0"/>
            </a:endParaRPr>
          </a:p>
        </p:txBody>
      </p:sp>
      <p:pic>
        <p:nvPicPr>
          <p:cNvPr id="4" name="Billede 3" descr="Aalborg Zoo.jp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572396" y="142852"/>
            <a:ext cx="1285852" cy="557883"/>
          </a:xfrm>
          <a:prstGeom prst="rect">
            <a:avLst/>
          </a:prstGeom>
          <a:noFill/>
        </p:spPr>
      </p:pic>
      <p:pic>
        <p:nvPicPr>
          <p:cNvPr id="5" name="Billede 4" descr="IMG_8367 Cameroon får.jpg"/>
          <p:cNvPicPr>
            <a:picLocks noChangeAspect="1"/>
          </p:cNvPicPr>
          <p:nvPr/>
        </p:nvPicPr>
        <p:blipFill>
          <a:blip r:embed="rId3" cstate="print"/>
          <a:srcRect l="19207"/>
          <a:stretch>
            <a:fillRect/>
          </a:stretch>
        </p:blipFill>
        <p:spPr>
          <a:xfrm>
            <a:off x="-32" y="0"/>
            <a:ext cx="4807834" cy="6858000"/>
          </a:xfrm>
          <a:prstGeom prst="rect">
            <a:avLst/>
          </a:prstGeom>
        </p:spPr>
      </p:pic>
      <p:sp>
        <p:nvSpPr>
          <p:cNvPr id="6" name="Tekstboks 5"/>
          <p:cNvSpPr txBox="1"/>
          <p:nvPr/>
        </p:nvSpPr>
        <p:spPr>
          <a:xfrm>
            <a:off x="1428728" y="357166"/>
            <a:ext cx="22860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2000" b="1" dirty="0">
                <a:solidFill>
                  <a:schemeClr val="bg1"/>
                </a:solidFill>
                <a:latin typeface="Verdana" pitchFamily="34" charset="0"/>
              </a:rPr>
              <a:t>Ca. 200 mio.</a:t>
            </a:r>
          </a:p>
        </p:txBody>
      </p:sp>
      <p:pic>
        <p:nvPicPr>
          <p:cNvPr id="6148" name="Picture 4" descr="File:Estemmenosuchus BW.jpg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000892" y="4932484"/>
            <a:ext cx="1785950" cy="1032279"/>
          </a:xfrm>
          <a:prstGeom prst="rect">
            <a:avLst/>
          </a:prstGeom>
          <a:noFill/>
        </p:spPr>
      </p:pic>
      <p:pic>
        <p:nvPicPr>
          <p:cNvPr id="6150" name="Picture 6" descr="http://www.lautringer.de/Alle_Dinosaurier_in_Kaiserslau/Dinosaurier_Album_2/Dinosaurier_Gartenschau_2002_010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000628" y="4786322"/>
            <a:ext cx="1714512" cy="1288787"/>
          </a:xfrm>
          <a:prstGeom prst="rect">
            <a:avLst/>
          </a:prstGeom>
          <a:noFill/>
        </p:spPr>
      </p:pic>
      <p:sp>
        <p:nvSpPr>
          <p:cNvPr id="9" name="Rektangel 8"/>
          <p:cNvSpPr/>
          <p:nvPr/>
        </p:nvSpPr>
        <p:spPr>
          <a:xfrm>
            <a:off x="5004048" y="1316802"/>
            <a:ext cx="15872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a-DK" b="1" dirty="0">
                <a:solidFill>
                  <a:srgbClr val="333333"/>
                </a:solidFill>
                <a:latin typeface="verdana" panose="020B0604030504040204" pitchFamily="34" charset="0"/>
              </a:rPr>
              <a:t> </a:t>
            </a:r>
            <a:r>
              <a:rPr lang="da-DK" b="1" i="1" dirty="0" err="1">
                <a:solidFill>
                  <a:srgbClr val="FF0000"/>
                </a:solidFill>
                <a:latin typeface="verdana" panose="020B0604030504040204" pitchFamily="34" charset="0"/>
              </a:rPr>
              <a:t>Mammalia</a:t>
            </a:r>
            <a:endParaRPr lang="da-DK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50000"/>
            <a:alpha val="84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203848" y="928670"/>
            <a:ext cx="5482951" cy="846158"/>
          </a:xfrm>
        </p:spPr>
        <p:txBody>
          <a:bodyPr>
            <a:normAutofit fontScale="90000"/>
          </a:bodyPr>
          <a:lstStyle/>
          <a:p>
            <a:r>
              <a:rPr lang="da-DK" dirty="0">
                <a:latin typeface="Crackhouse" pitchFamily="2" charset="0"/>
              </a:rPr>
              <a:t>	</a:t>
            </a:r>
            <a:r>
              <a:rPr lang="da-DK" sz="5300" b="1" dirty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Fugle</a:t>
            </a:r>
            <a:br>
              <a:rPr lang="da-DK" sz="5300" dirty="0">
                <a:solidFill>
                  <a:srgbClr val="FF0000"/>
                </a:solidFill>
                <a:latin typeface="Crackhouse" pitchFamily="2" charset="0"/>
              </a:rPr>
            </a:br>
            <a:endParaRPr lang="da-DK" sz="5300" dirty="0">
              <a:solidFill>
                <a:srgbClr val="FF0000"/>
              </a:solidFill>
              <a:latin typeface="Crackhouse" pitchFamily="2" charset="0"/>
            </a:endParaRP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5429256" y="1774828"/>
            <a:ext cx="3357586" cy="4351335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da-DK" sz="2000" dirty="0">
                <a:solidFill>
                  <a:schemeClr val="bg1"/>
                </a:solidFill>
                <a:latin typeface="Verdana" pitchFamily="34" charset="0"/>
              </a:rPr>
              <a:t>Er ensvarme </a:t>
            </a:r>
          </a:p>
          <a:p>
            <a:pPr>
              <a:buNone/>
            </a:pPr>
            <a:r>
              <a:rPr lang="da-DK" sz="2000" dirty="0">
                <a:solidFill>
                  <a:schemeClr val="bg1"/>
                </a:solidFill>
                <a:latin typeface="Verdana" pitchFamily="34" charset="0"/>
              </a:rPr>
              <a:t>(op til 42,5</a:t>
            </a:r>
            <a:r>
              <a:rPr lang="da-DK" sz="2000" baseline="30000" dirty="0">
                <a:solidFill>
                  <a:schemeClr val="bg1"/>
                </a:solidFill>
                <a:latin typeface="Verdana" pitchFamily="34" charset="0"/>
              </a:rPr>
              <a:t>o</a:t>
            </a:r>
            <a:r>
              <a:rPr lang="da-DK" sz="2000" dirty="0">
                <a:solidFill>
                  <a:schemeClr val="bg1"/>
                </a:solidFill>
                <a:latin typeface="Verdana" pitchFamily="34" charset="0"/>
              </a:rPr>
              <a:t>C)</a:t>
            </a:r>
          </a:p>
          <a:p>
            <a:pPr>
              <a:buNone/>
            </a:pPr>
            <a:r>
              <a:rPr lang="da-DK" sz="2000" dirty="0">
                <a:solidFill>
                  <a:schemeClr val="bg1"/>
                </a:solidFill>
                <a:latin typeface="Verdana" pitchFamily="34" charset="0"/>
              </a:rPr>
              <a:t>Huden er dækket af fjer.</a:t>
            </a:r>
          </a:p>
          <a:p>
            <a:pPr>
              <a:buNone/>
            </a:pPr>
            <a:r>
              <a:rPr lang="da-DK" sz="2000" dirty="0">
                <a:solidFill>
                  <a:schemeClr val="bg1"/>
                </a:solidFill>
                <a:latin typeface="Verdana" pitchFamily="34" charset="0"/>
              </a:rPr>
              <a:t>Næb.</a:t>
            </a:r>
          </a:p>
          <a:p>
            <a:pPr>
              <a:buNone/>
            </a:pPr>
            <a:r>
              <a:rPr lang="da-DK" sz="2000" dirty="0">
                <a:solidFill>
                  <a:schemeClr val="bg1"/>
                </a:solidFill>
                <a:latin typeface="Verdana" pitchFamily="34" charset="0"/>
              </a:rPr>
              <a:t>Æg med kalkholdig skal.</a:t>
            </a:r>
          </a:p>
          <a:p>
            <a:pPr>
              <a:buNone/>
            </a:pPr>
            <a:r>
              <a:rPr lang="da-DK" sz="2000" dirty="0">
                <a:solidFill>
                  <a:schemeClr val="bg1"/>
                </a:solidFill>
                <a:latin typeface="Verdana" pitchFamily="34" charset="0"/>
              </a:rPr>
              <a:t> </a:t>
            </a:r>
          </a:p>
          <a:p>
            <a:pPr>
              <a:buNone/>
            </a:pPr>
            <a:r>
              <a:rPr lang="da-DK" sz="2000" dirty="0">
                <a:solidFill>
                  <a:schemeClr val="bg1"/>
                </a:solidFill>
                <a:latin typeface="Verdana" pitchFamily="34" charset="0"/>
              </a:rPr>
              <a:t>Ca. 10.000 arter.</a:t>
            </a:r>
          </a:p>
          <a:p>
            <a:pPr>
              <a:buNone/>
            </a:pPr>
            <a:endParaRPr lang="da-DK" sz="2200" dirty="0">
              <a:solidFill>
                <a:schemeClr val="bg1"/>
              </a:solidFill>
            </a:endParaRPr>
          </a:p>
        </p:txBody>
      </p:sp>
      <p:pic>
        <p:nvPicPr>
          <p:cNvPr id="4" name="Billede 3" descr="Aalborg Zoo.jp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572396" y="142852"/>
            <a:ext cx="1285852" cy="557883"/>
          </a:xfrm>
          <a:prstGeom prst="rect">
            <a:avLst/>
          </a:prstGeom>
          <a:noFill/>
        </p:spPr>
      </p:pic>
      <p:pic>
        <p:nvPicPr>
          <p:cNvPr id="5" name="Billede 4" descr="hummingbird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flipH="1">
            <a:off x="-32" y="0"/>
            <a:ext cx="5357813" cy="6858000"/>
          </a:xfrm>
          <a:prstGeom prst="rect">
            <a:avLst/>
          </a:prstGeom>
        </p:spPr>
      </p:pic>
      <p:sp>
        <p:nvSpPr>
          <p:cNvPr id="6" name="Tekstboks 5"/>
          <p:cNvSpPr txBox="1"/>
          <p:nvPr/>
        </p:nvSpPr>
        <p:spPr>
          <a:xfrm>
            <a:off x="1428728" y="357166"/>
            <a:ext cx="22860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2000" b="1" dirty="0">
                <a:solidFill>
                  <a:schemeClr val="bg1"/>
                </a:solidFill>
                <a:latin typeface="Verdana" pitchFamily="34" charset="0"/>
              </a:rPr>
              <a:t>Ca. </a:t>
            </a:r>
            <a:r>
              <a:rPr lang="da-DK" sz="2000" b="1">
                <a:solidFill>
                  <a:schemeClr val="bg1"/>
                </a:solidFill>
                <a:latin typeface="Verdana" pitchFamily="34" charset="0"/>
              </a:rPr>
              <a:t>120 </a:t>
            </a:r>
            <a:r>
              <a:rPr lang="da-DK" sz="2000" b="1" dirty="0">
                <a:solidFill>
                  <a:schemeClr val="bg1"/>
                </a:solidFill>
                <a:latin typeface="Verdana" pitchFamily="34" charset="0"/>
              </a:rPr>
              <a:t>mio.</a:t>
            </a:r>
          </a:p>
        </p:txBody>
      </p:sp>
      <p:sp>
        <p:nvSpPr>
          <p:cNvPr id="9" name="Rektangel 8"/>
          <p:cNvSpPr/>
          <p:nvPr/>
        </p:nvSpPr>
        <p:spPr>
          <a:xfrm>
            <a:off x="5357781" y="1230868"/>
            <a:ext cx="88197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a-DK" b="1" dirty="0">
                <a:solidFill>
                  <a:srgbClr val="333333"/>
                </a:solidFill>
                <a:latin typeface="verdana" panose="020B0604030504040204" pitchFamily="34" charset="0"/>
              </a:rPr>
              <a:t> </a:t>
            </a:r>
            <a:r>
              <a:rPr lang="da-DK" b="1" i="1" dirty="0">
                <a:solidFill>
                  <a:srgbClr val="FF0000"/>
                </a:solidFill>
                <a:latin typeface="verdana" panose="020B0604030504040204" pitchFamily="34" charset="0"/>
              </a:rPr>
              <a:t>Aves</a:t>
            </a:r>
            <a:endParaRPr lang="da-DK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1"/>
          <p:cNvSpPr>
            <a:spLocks noGrp="1"/>
          </p:cNvSpPr>
          <p:nvPr>
            <p:ph type="title"/>
          </p:nvPr>
        </p:nvSpPr>
        <p:spPr>
          <a:xfrm>
            <a:off x="467544" y="547437"/>
            <a:ext cx="8229600" cy="1143000"/>
          </a:xfrm>
        </p:spPr>
        <p:txBody>
          <a:bodyPr>
            <a:noAutofit/>
          </a:bodyPr>
          <a:lstStyle/>
          <a:p>
            <a:r>
              <a:rPr lang="da-DK" sz="3200" b="1" dirty="0">
                <a:latin typeface="Verdana" pitchFamily="34" charset="0"/>
                <a:ea typeface="Verdana" pitchFamily="34" charset="0"/>
                <a:cs typeface="Verdana" pitchFamily="34" charset="0"/>
              </a:rPr>
              <a:t>Fuglene, dinosaurenes efterfølgere</a:t>
            </a:r>
          </a:p>
        </p:txBody>
      </p:sp>
      <p:pic>
        <p:nvPicPr>
          <p:cNvPr id="5" name="Pladsholder til indhold 3" descr="archaeopteryx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5400000">
            <a:off x="1893076" y="519800"/>
            <a:ext cx="5357848" cy="7143800"/>
          </a:xfrm>
          <a:prstGeom prst="rect">
            <a:avLst/>
          </a:prstGeom>
        </p:spPr>
      </p:pic>
      <p:pic>
        <p:nvPicPr>
          <p:cNvPr id="6" name="Billede 5" descr="Aalborg Zoo.jpg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572396" y="142852"/>
            <a:ext cx="1285852" cy="55788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lede 4" descr="archaeopteryx.jp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DFDFE1"/>
              </a:clrFrom>
              <a:clrTo>
                <a:srgbClr val="DFDFE1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2571736" y="1214422"/>
            <a:ext cx="3251200" cy="2616200"/>
          </a:xfrm>
          <a:prstGeom prst="rect">
            <a:avLst/>
          </a:prstGeom>
        </p:spPr>
      </p:pic>
      <p:pic>
        <p:nvPicPr>
          <p:cNvPr id="6" name="Billede 5" descr="avimim.jpg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2714612" y="4143380"/>
            <a:ext cx="3048000" cy="2152650"/>
          </a:xfrm>
          <a:prstGeom prst="rect">
            <a:avLst/>
          </a:prstGeom>
        </p:spPr>
      </p:pic>
      <p:pic>
        <p:nvPicPr>
          <p:cNvPr id="8" name="Billede 7" descr="bird brown kure beach 111904.JPG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210646" y="2606590"/>
            <a:ext cx="2214757" cy="2465484"/>
          </a:xfrm>
          <a:prstGeom prst="rect">
            <a:avLst/>
          </a:prstGeom>
        </p:spPr>
      </p:pic>
      <p:cxnSp>
        <p:nvCxnSpPr>
          <p:cNvPr id="10" name="Vinklet forbindelse 9"/>
          <p:cNvCxnSpPr/>
          <p:nvPr/>
        </p:nvCxnSpPr>
        <p:spPr>
          <a:xfrm>
            <a:off x="785786" y="3214686"/>
            <a:ext cx="3000396" cy="2428892"/>
          </a:xfrm>
          <a:prstGeom prst="bentConnector3">
            <a:avLst>
              <a:gd name="adj1" fmla="val 22779"/>
            </a:avLst>
          </a:prstGeom>
          <a:ln w="31750">
            <a:solidFill>
              <a:srgbClr val="E4070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Vinklet forbindelse 30"/>
          <p:cNvCxnSpPr/>
          <p:nvPr/>
        </p:nvCxnSpPr>
        <p:spPr>
          <a:xfrm flipV="1">
            <a:off x="785786" y="2714620"/>
            <a:ext cx="2500330" cy="500066"/>
          </a:xfrm>
          <a:prstGeom prst="bentConnector3">
            <a:avLst>
              <a:gd name="adj1" fmla="val 59232"/>
            </a:avLst>
          </a:prstGeom>
          <a:ln w="317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Vinklet forbindelse 33"/>
          <p:cNvCxnSpPr/>
          <p:nvPr/>
        </p:nvCxnSpPr>
        <p:spPr>
          <a:xfrm>
            <a:off x="1500166" y="3214686"/>
            <a:ext cx="4714908" cy="857256"/>
          </a:xfrm>
          <a:prstGeom prst="bentConnector3">
            <a:avLst>
              <a:gd name="adj1" fmla="val 16296"/>
            </a:avLst>
          </a:prstGeom>
          <a:ln w="317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kstboks 45"/>
          <p:cNvSpPr txBox="1"/>
          <p:nvPr/>
        </p:nvSpPr>
        <p:spPr>
          <a:xfrm>
            <a:off x="357158" y="2714620"/>
            <a:ext cx="1856727" cy="276999"/>
          </a:xfrm>
          <a:prstGeom prst="rect">
            <a:avLst/>
          </a:prstGeom>
          <a:gradFill>
            <a:gsLst>
              <a:gs pos="0">
                <a:schemeClr val="bg2">
                  <a:lumMod val="5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txBody>
          <a:bodyPr wrap="none" rtlCol="0">
            <a:spAutoFit/>
          </a:bodyPr>
          <a:lstStyle/>
          <a:p>
            <a:r>
              <a:rPr lang="da-DK" sz="1200" dirty="0">
                <a:latin typeface="Verdana" pitchFamily="34" charset="0"/>
              </a:rPr>
              <a:t>Ca. 170 mio. år siden</a:t>
            </a:r>
          </a:p>
        </p:txBody>
      </p:sp>
      <p:sp>
        <p:nvSpPr>
          <p:cNvPr id="47" name="Tekstboks 46"/>
          <p:cNvSpPr txBox="1"/>
          <p:nvPr/>
        </p:nvSpPr>
        <p:spPr>
          <a:xfrm>
            <a:off x="3000364" y="5857892"/>
            <a:ext cx="2805127" cy="276999"/>
          </a:xfrm>
          <a:prstGeom prst="rect">
            <a:avLst/>
          </a:prstGeom>
          <a:gradFill>
            <a:gsLst>
              <a:gs pos="0">
                <a:schemeClr val="bg2">
                  <a:lumMod val="5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txBody>
          <a:bodyPr wrap="none" rtlCol="0">
            <a:spAutoFit/>
          </a:bodyPr>
          <a:lstStyle/>
          <a:p>
            <a:r>
              <a:rPr lang="da-DK" sz="1200" dirty="0" err="1">
                <a:latin typeface="Verdana" pitchFamily="34" charset="0"/>
              </a:rPr>
              <a:t>Avimimus</a:t>
            </a:r>
            <a:r>
              <a:rPr lang="da-DK" sz="1200" dirty="0">
                <a:latin typeface="Verdana" pitchFamily="34" charset="0"/>
              </a:rPr>
              <a:t> ca. 85-75 mio. år siden</a:t>
            </a:r>
          </a:p>
        </p:txBody>
      </p:sp>
      <p:sp>
        <p:nvSpPr>
          <p:cNvPr id="48" name="Tekstboks 47"/>
          <p:cNvSpPr txBox="1"/>
          <p:nvPr/>
        </p:nvSpPr>
        <p:spPr>
          <a:xfrm>
            <a:off x="2643174" y="2928934"/>
            <a:ext cx="3082895" cy="276999"/>
          </a:xfrm>
          <a:prstGeom prst="rect">
            <a:avLst/>
          </a:prstGeom>
          <a:gradFill>
            <a:gsLst>
              <a:gs pos="0">
                <a:schemeClr val="bg2">
                  <a:lumMod val="5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txBody>
          <a:bodyPr wrap="none" rtlCol="0">
            <a:spAutoFit/>
          </a:bodyPr>
          <a:lstStyle/>
          <a:p>
            <a:r>
              <a:rPr lang="da-DK" sz="1200" dirty="0" err="1">
                <a:latin typeface="Verdana" pitchFamily="34" charset="0"/>
              </a:rPr>
              <a:t>Archaeopteryx</a:t>
            </a:r>
            <a:r>
              <a:rPr lang="da-DK" sz="1200" dirty="0">
                <a:latin typeface="Verdana" pitchFamily="34" charset="0"/>
              </a:rPr>
              <a:t> .Ca. 147 mio. år siden</a:t>
            </a:r>
          </a:p>
        </p:txBody>
      </p:sp>
      <p:sp>
        <p:nvSpPr>
          <p:cNvPr id="49" name="Tekstboks 48"/>
          <p:cNvSpPr txBox="1"/>
          <p:nvPr/>
        </p:nvSpPr>
        <p:spPr>
          <a:xfrm>
            <a:off x="5929322" y="4286256"/>
            <a:ext cx="2097177" cy="461665"/>
          </a:xfrm>
          <a:prstGeom prst="rect">
            <a:avLst/>
          </a:prstGeom>
          <a:gradFill>
            <a:gsLst>
              <a:gs pos="0">
                <a:schemeClr val="bg2">
                  <a:lumMod val="5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txBody>
          <a:bodyPr wrap="none" rtlCol="0">
            <a:spAutoFit/>
          </a:bodyPr>
          <a:lstStyle/>
          <a:p>
            <a:r>
              <a:rPr lang="da-DK" sz="1200" dirty="0">
                <a:latin typeface="Verdana" pitchFamily="34" charset="0"/>
              </a:rPr>
              <a:t>Moderne fugle opstår </a:t>
            </a:r>
          </a:p>
          <a:p>
            <a:r>
              <a:rPr lang="da-DK" sz="1200" dirty="0">
                <a:latin typeface="Verdana" pitchFamily="34" charset="0"/>
              </a:rPr>
              <a:t>for ca. 100 mio. år siden</a:t>
            </a:r>
          </a:p>
        </p:txBody>
      </p:sp>
      <p:cxnSp>
        <p:nvCxnSpPr>
          <p:cNvPr id="51" name="Lige pilforbindelse 50"/>
          <p:cNvCxnSpPr>
            <a:stCxn id="46" idx="2"/>
          </p:cNvCxnSpPr>
          <p:nvPr/>
        </p:nvCxnSpPr>
        <p:spPr>
          <a:xfrm rot="16200000" flipH="1">
            <a:off x="1281311" y="2995830"/>
            <a:ext cx="151628" cy="143206"/>
          </a:xfrm>
          <a:prstGeom prst="straightConnector1">
            <a:avLst/>
          </a:prstGeom>
          <a:ln w="28575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5" name="Pladsholder til indhold 54" descr="Christian_Cross.jpg"/>
          <p:cNvPicPr>
            <a:picLocks noGrp="1" noChangeAspect="1"/>
          </p:cNvPicPr>
          <p:nvPr>
            <p:ph idx="1"/>
          </p:nvPr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5643570" y="5429264"/>
            <a:ext cx="631238" cy="838987"/>
          </a:xfrm>
        </p:spPr>
      </p:pic>
      <p:pic>
        <p:nvPicPr>
          <p:cNvPr id="56" name="Pladsholder til indhold 54" descr="Christian_Cross.jpg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5643570" y="2428868"/>
            <a:ext cx="631238" cy="838987"/>
          </a:xfrm>
          <a:prstGeom prst="rect">
            <a:avLst/>
          </a:prstGeom>
        </p:spPr>
      </p:pic>
      <p:pic>
        <p:nvPicPr>
          <p:cNvPr id="16" name="Billede 15" descr="Aalborg Zoo.jpg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572396" y="142852"/>
            <a:ext cx="1285852" cy="557883"/>
          </a:xfrm>
          <a:prstGeom prst="rect">
            <a:avLst/>
          </a:prstGeom>
          <a:noFill/>
        </p:spPr>
      </p:pic>
      <p:sp>
        <p:nvSpPr>
          <p:cNvPr id="18" name="Titel 1"/>
          <p:cNvSpPr>
            <a:spLocks noGrp="1"/>
          </p:cNvSpPr>
          <p:nvPr>
            <p:ph type="title"/>
          </p:nvPr>
        </p:nvSpPr>
        <p:spPr>
          <a:xfrm>
            <a:off x="467544" y="548680"/>
            <a:ext cx="8229600" cy="1143000"/>
          </a:xfrm>
        </p:spPr>
        <p:txBody>
          <a:bodyPr>
            <a:normAutofit/>
          </a:bodyPr>
          <a:lstStyle/>
          <a:p>
            <a:r>
              <a:rPr lang="da-DK" sz="3200" b="1" dirty="0">
                <a:latin typeface="Verdana" pitchFamily="34" charset="0"/>
              </a:rPr>
              <a:t>Fuglene, dinosaurenes efterfølgere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 animBg="1"/>
      <p:bldP spid="47" grpId="0" animBg="1"/>
      <p:bldP spid="48" grpId="0" animBg="1"/>
      <p:bldP spid="49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67544" y="425266"/>
            <a:ext cx="8229600" cy="1143000"/>
          </a:xfrm>
        </p:spPr>
        <p:txBody>
          <a:bodyPr>
            <a:normAutofit/>
          </a:bodyPr>
          <a:lstStyle/>
          <a:p>
            <a:r>
              <a:rPr lang="da-DK" sz="3200" b="1" dirty="0">
                <a:solidFill>
                  <a:schemeClr val="bg1"/>
                </a:solidFill>
                <a:latin typeface="Verdana" pitchFamily="34" charset="0"/>
              </a:rPr>
              <a:t>Mærkelige </a:t>
            </a:r>
            <a:r>
              <a:rPr lang="da-DK" sz="3200" b="1" dirty="0" err="1">
                <a:solidFill>
                  <a:schemeClr val="bg1"/>
                </a:solidFill>
                <a:latin typeface="Verdana" pitchFamily="34" charset="0"/>
              </a:rPr>
              <a:t>elefantligende</a:t>
            </a:r>
            <a:r>
              <a:rPr lang="da-DK" sz="3200" b="1" dirty="0">
                <a:solidFill>
                  <a:schemeClr val="bg1"/>
                </a:solidFill>
                <a:latin typeface="Verdana" pitchFamily="34" charset="0"/>
              </a:rPr>
              <a:t> pattedyr</a:t>
            </a:r>
          </a:p>
        </p:txBody>
      </p:sp>
      <p:pic>
        <p:nvPicPr>
          <p:cNvPr id="5" name="Billede 4" descr="elefant.jp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3419872" y="1484784"/>
            <a:ext cx="5762772" cy="3544056"/>
          </a:xfrm>
          <a:prstGeom prst="rect">
            <a:avLst/>
          </a:prstGeom>
        </p:spPr>
      </p:pic>
      <p:pic>
        <p:nvPicPr>
          <p:cNvPr id="4" name="Pladsholder til indhold 3" descr="Platybelodon.jpg"/>
          <p:cNvPicPr>
            <a:picLocks noGrp="1" noChangeAspect="1"/>
          </p:cNvPicPr>
          <p:nvPr>
            <p:ph idx="1"/>
          </p:nvPr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23528" y="1484784"/>
            <a:ext cx="3286116" cy="3101691"/>
          </a:xfrm>
        </p:spPr>
      </p:pic>
      <p:sp>
        <p:nvSpPr>
          <p:cNvPr id="6" name="Pladsholder til indhold 2"/>
          <p:cNvSpPr txBox="1">
            <a:spLocks/>
          </p:cNvSpPr>
          <p:nvPr/>
        </p:nvSpPr>
        <p:spPr>
          <a:xfrm>
            <a:off x="611560" y="4836291"/>
            <a:ext cx="2714644" cy="78581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da-DK" sz="2200" b="0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Verdana" pitchFamily="34" charset="0"/>
                <a:ea typeface="+mn-ea"/>
                <a:cs typeface="+mn-cs"/>
              </a:rPr>
              <a:t>Platybelodon</a:t>
            </a:r>
            <a:endParaRPr lang="da-DK" sz="2200" dirty="0">
              <a:solidFill>
                <a:schemeClr val="bg1"/>
              </a:solidFill>
              <a:latin typeface="Verdana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da-DK" sz="1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Verdana" pitchFamily="34" charset="0"/>
                <a:ea typeface="+mn-ea"/>
                <a:cs typeface="+mn-cs"/>
              </a:rPr>
              <a:t>Ca. 25 millioner år siden</a:t>
            </a:r>
            <a:r>
              <a:rPr kumimoji="0" lang="da-DK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Verdana" pitchFamily="34" charset="0"/>
                <a:ea typeface="+mn-ea"/>
                <a:cs typeface="+mn-cs"/>
              </a:rPr>
              <a:t>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da-DK" sz="22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Verdana" pitchFamily="34" charset="0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da-DK" sz="22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Verdana" pitchFamily="34" charset="0"/>
              <a:ea typeface="+mn-ea"/>
              <a:cs typeface="+mn-cs"/>
            </a:endParaRPr>
          </a:p>
        </p:txBody>
      </p:sp>
      <p:sp>
        <p:nvSpPr>
          <p:cNvPr id="7" name="Pladsholder til indhold 2"/>
          <p:cNvSpPr txBox="1">
            <a:spLocks/>
          </p:cNvSpPr>
          <p:nvPr/>
        </p:nvSpPr>
        <p:spPr>
          <a:xfrm>
            <a:off x="4065598" y="4836291"/>
            <a:ext cx="2857520" cy="785818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da-DK" sz="2200" b="0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Verdana" pitchFamily="34" charset="0"/>
                <a:ea typeface="+mn-ea"/>
                <a:cs typeface="+mn-cs"/>
              </a:rPr>
              <a:t>Dinotherium</a:t>
            </a:r>
            <a:r>
              <a:rPr kumimoji="0" lang="da-DK" sz="2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Verdana" pitchFamily="34" charset="0"/>
                <a:ea typeface="+mn-ea"/>
                <a:cs typeface="+mn-cs"/>
              </a:rPr>
              <a:t> 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da-DK" sz="1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Verdana" pitchFamily="34" charset="0"/>
                <a:ea typeface="+mn-ea"/>
                <a:cs typeface="+mn-cs"/>
              </a:rPr>
              <a:t>Ca. 15-2 millioner år siden.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da-DK" sz="22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Verdana" pitchFamily="34" charset="0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da-DK" sz="22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Verdana" pitchFamily="34" charset="0"/>
              <a:ea typeface="+mn-ea"/>
              <a:cs typeface="+mn-cs"/>
            </a:endParaRPr>
          </a:p>
        </p:txBody>
      </p:sp>
      <p:sp>
        <p:nvSpPr>
          <p:cNvPr id="8" name="Afrundet rektangulær billedforklaring 7"/>
          <p:cNvSpPr/>
          <p:nvPr/>
        </p:nvSpPr>
        <p:spPr>
          <a:xfrm>
            <a:off x="611560" y="5733256"/>
            <a:ext cx="2304256" cy="928694"/>
          </a:xfrm>
          <a:prstGeom prst="wedgeRoundRectCallout">
            <a:avLst>
              <a:gd name="adj1" fmla="val 24110"/>
              <a:gd name="adj2" fmla="val 49688"/>
              <a:gd name="adj3" fmla="val 16667"/>
            </a:avLst>
          </a:prstGeom>
          <a:gradFill>
            <a:gsLst>
              <a:gs pos="0">
                <a:schemeClr val="accent3">
                  <a:lumMod val="60000"/>
                  <a:lumOff val="40000"/>
                </a:schemeClr>
              </a:gs>
              <a:gs pos="35000">
                <a:schemeClr val="accent1">
                  <a:tint val="37000"/>
                  <a:satMod val="300000"/>
                </a:schemeClr>
              </a:gs>
              <a:gs pos="100000">
                <a:schemeClr val="accent1">
                  <a:tint val="15000"/>
                  <a:satMod val="350000"/>
                </a:schemeClr>
              </a:gs>
            </a:gsLst>
          </a:gra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a-DK" dirty="0"/>
              <a:t>Var 2 meter over skulderen</a:t>
            </a:r>
          </a:p>
        </p:txBody>
      </p:sp>
      <p:sp>
        <p:nvSpPr>
          <p:cNvPr id="9" name="Afrundet rektangulær billedforklaring 8"/>
          <p:cNvSpPr/>
          <p:nvPr/>
        </p:nvSpPr>
        <p:spPr>
          <a:xfrm>
            <a:off x="4063688" y="5733256"/>
            <a:ext cx="4633456" cy="928694"/>
          </a:xfrm>
          <a:prstGeom prst="wedgeRoundRectCallout">
            <a:avLst>
              <a:gd name="adj1" fmla="val -32157"/>
              <a:gd name="adj2" fmla="val 18640"/>
              <a:gd name="adj3" fmla="val 16667"/>
            </a:avLst>
          </a:prstGeom>
          <a:gradFill>
            <a:gsLst>
              <a:gs pos="0">
                <a:schemeClr val="accent3">
                  <a:lumMod val="60000"/>
                  <a:lumOff val="40000"/>
                </a:schemeClr>
              </a:gs>
              <a:gs pos="35000">
                <a:schemeClr val="accent1">
                  <a:tint val="37000"/>
                  <a:satMod val="300000"/>
                </a:schemeClr>
              </a:gs>
              <a:gs pos="100000">
                <a:schemeClr val="accent1">
                  <a:tint val="15000"/>
                  <a:satMod val="350000"/>
                </a:schemeClr>
              </a:gs>
            </a:gsLst>
          </a:gradFill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a-DK" dirty="0"/>
              <a:t>Var 4 meter over skulderen og kunne veje op til 20 tons</a:t>
            </a:r>
          </a:p>
        </p:txBody>
      </p:sp>
      <p:pic>
        <p:nvPicPr>
          <p:cNvPr id="10" name="Billede 9" descr="Aalborg Zoo.jpg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572396" y="142852"/>
            <a:ext cx="1285852" cy="55788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r>
              <a:rPr lang="da-DK" sz="3200" b="1" dirty="0">
                <a:solidFill>
                  <a:schemeClr val="bg1"/>
                </a:solidFill>
                <a:latin typeface="Verdana" pitchFamily="34" charset="0"/>
              </a:rPr>
              <a:t>Udvikling af liv fortsætter….</a:t>
            </a:r>
            <a:br>
              <a:rPr lang="da-DK" sz="3200" b="1" dirty="0">
                <a:solidFill>
                  <a:schemeClr val="bg1"/>
                </a:solidFill>
                <a:latin typeface="Verdana" pitchFamily="34" charset="0"/>
              </a:rPr>
            </a:br>
            <a:r>
              <a:rPr lang="da-DK" sz="3200" b="1" dirty="0">
                <a:solidFill>
                  <a:schemeClr val="bg1"/>
                </a:solidFill>
                <a:latin typeface="Verdana" pitchFamily="34" charset="0"/>
              </a:rPr>
              <a:t> – men i hvilken retning?</a:t>
            </a:r>
          </a:p>
        </p:txBody>
      </p:sp>
      <p:pic>
        <p:nvPicPr>
          <p:cNvPr id="6" name="Picture 11" descr="earthafr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93075" y="1447983"/>
            <a:ext cx="5357850" cy="54100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Billede 4" descr="Aalborg Zoo.jpg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572396" y="142852"/>
            <a:ext cx="1285852" cy="55788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Kontortema">
  <a:themeElements>
    <a:clrScheme name="Metro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ema">
  <a:themeElements>
    <a:clrScheme name="Kont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ontor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5852</TotalTime>
  <Words>1073</Words>
  <Application>Microsoft Office PowerPoint</Application>
  <PresentationFormat>Skærmshow (4:3)</PresentationFormat>
  <Paragraphs>199</Paragraphs>
  <Slides>22</Slides>
  <Notes>2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5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22</vt:i4>
      </vt:variant>
    </vt:vector>
  </HeadingPairs>
  <TitlesOfParts>
    <vt:vector size="28" baseType="lpstr">
      <vt:lpstr>Arial</vt:lpstr>
      <vt:lpstr>Calibri</vt:lpstr>
      <vt:lpstr>Crackhouse</vt:lpstr>
      <vt:lpstr>verdana</vt:lpstr>
      <vt:lpstr>verdana</vt:lpstr>
      <vt:lpstr>Kontortema</vt:lpstr>
      <vt:lpstr>EVOLUTION/ SYSTEMATIK</vt:lpstr>
      <vt:lpstr>Charles Darwin (1809-1882) Arternes oprindelse (1859) </vt:lpstr>
      <vt:lpstr>Charles Darwin Arternes oprindelse (1859) </vt:lpstr>
      <vt:lpstr>Systematik/ klassifikation</vt:lpstr>
      <vt:lpstr>Systematik/ klassifikation</vt:lpstr>
      <vt:lpstr>Isbjørnens evolution</vt:lpstr>
      <vt:lpstr>Birkemålere</vt:lpstr>
      <vt:lpstr>Vores forfædre kunne  ikke tåle mælk</vt:lpstr>
      <vt:lpstr>Dyrearter eksisterer ikke evigt</vt:lpstr>
      <vt:lpstr>Workshop</vt:lpstr>
      <vt:lpstr> Fisk ”Pisces” </vt:lpstr>
      <vt:lpstr>  Insekter</vt:lpstr>
      <vt:lpstr>Den blå fisk (Latimeria chalumnae)</vt:lpstr>
      <vt:lpstr>Urpadden Ichthyostega</vt:lpstr>
      <vt:lpstr> Padder </vt:lpstr>
      <vt:lpstr> Krybdyr </vt:lpstr>
      <vt:lpstr> Pattedyr  </vt:lpstr>
      <vt:lpstr> Fugle </vt:lpstr>
      <vt:lpstr>Fuglene, dinosaurenes efterfølgere</vt:lpstr>
      <vt:lpstr>Fuglene, dinosaurenes efterfølgere</vt:lpstr>
      <vt:lpstr>Mærkelige elefantligende pattedyr</vt:lpstr>
      <vt:lpstr>Udvikling af liv fortsætter….  – men i hvilken retning?</vt:lpstr>
    </vt:vector>
  </TitlesOfParts>
  <Company>Aalborg Zoo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EVOLUTION/SYSTEMATIK</dc:title>
  <dc:creator>Morten Smetana</dc:creator>
  <cp:lastModifiedBy>Kirstin Godsk</cp:lastModifiedBy>
  <cp:revision>380</cp:revision>
  <dcterms:created xsi:type="dcterms:W3CDTF">2009-10-23T09:34:46Z</dcterms:created>
  <dcterms:modified xsi:type="dcterms:W3CDTF">2024-03-04T08:42:58Z</dcterms:modified>
</cp:coreProperties>
</file>