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17" name="Undertitel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smtClean="0"/>
              <a:t>Klik for at redigere undertiteltypografien i masteren</a:t>
            </a:r>
            <a:endParaRPr kumimoji="0" lang="en-US"/>
          </a:p>
        </p:txBody>
      </p:sp>
      <p:sp>
        <p:nvSpPr>
          <p:cNvPr id="30" name="Pladsholder til dato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5AEA3-03EC-4C81-AB14-9CDFCBCD5084}" type="datetimeFigureOut">
              <a:rPr lang="da-DK" smtClean="0"/>
              <a:t>29-10-2011</a:t>
            </a:fld>
            <a:endParaRPr lang="da-DK"/>
          </a:p>
        </p:txBody>
      </p:sp>
      <p:sp>
        <p:nvSpPr>
          <p:cNvPr id="19" name="Pladsholder til sidefod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27" name="Pladsholder til dias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1E3D3-6C1E-43D6-ABE1-A605B61D42E5}" type="slidenum">
              <a:rPr lang="da-DK" smtClean="0"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5AEA3-03EC-4C81-AB14-9CDFCBCD5084}" type="datetimeFigureOut">
              <a:rPr lang="da-DK" smtClean="0"/>
              <a:t>29-10-2011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1E3D3-6C1E-43D6-ABE1-A605B61D42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5AEA3-03EC-4C81-AB14-9CDFCBCD5084}" type="datetimeFigureOut">
              <a:rPr lang="da-DK" smtClean="0"/>
              <a:t>29-10-2011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1E3D3-6C1E-43D6-ABE1-A605B61D42E5}" type="slidenum">
              <a:rPr lang="da-DK" smtClean="0"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5AEA3-03EC-4C81-AB14-9CDFCBCD5084}" type="datetimeFigureOut">
              <a:rPr lang="da-DK" smtClean="0"/>
              <a:t>29-10-2011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1E3D3-6C1E-43D6-ABE1-A605B61D42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typografi i masteren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typografi i masteren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5AEA3-03EC-4C81-AB14-9CDFCBCD5084}" type="datetimeFigureOut">
              <a:rPr lang="da-DK" smtClean="0"/>
              <a:t>29-10-2011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1E3D3-6C1E-43D6-ABE1-A605B61D42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5AEA3-03EC-4C81-AB14-9CDFCBCD5084}" type="datetimeFigureOut">
              <a:rPr lang="da-DK" smtClean="0"/>
              <a:t>29-10-2011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1E3D3-6C1E-43D6-ABE1-A605B61D42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5AEA3-03EC-4C81-AB14-9CDFCBCD5084}" type="datetimeFigureOut">
              <a:rPr lang="da-DK" smtClean="0"/>
              <a:t>29-10-2011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1E3D3-6C1E-43D6-ABE1-A605B61D42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5AEA3-03EC-4C81-AB14-9CDFCBCD5084}" type="datetimeFigureOut">
              <a:rPr lang="da-DK" smtClean="0"/>
              <a:t>29-10-2011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1E3D3-6C1E-43D6-ABE1-A605B61D42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med enkelt afklippet og afrundet hjørn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vinklet trekant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5AEA3-03EC-4C81-AB14-9CDFCBCD5084}" type="datetimeFigureOut">
              <a:rPr lang="da-DK" smtClean="0"/>
              <a:t>29-10-2011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A41E3D3-6C1E-43D6-ABE1-A605B61D42E5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10" name="Kombinationstegnin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Kombinationstegnin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5AEA3-03EC-4C81-AB14-9CDFCBCD5084}" type="datetimeFigureOut">
              <a:rPr lang="da-DK" smtClean="0"/>
              <a:t>29-10-2011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1E3D3-6C1E-43D6-ABE1-A605B61D42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5AEA3-03EC-4C81-AB14-9CDFCBCD5084}" type="datetimeFigureOut">
              <a:rPr lang="da-DK" smtClean="0"/>
              <a:t>29-10-2011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1E3D3-6C1E-43D6-ABE1-A605B61D42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mbinationstegnin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Kombinationstegnin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Pladsholder til titel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0" name="Pladsholder til teks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smtClean="0"/>
              <a:t>Klik for at redigere typografi i masteren</a:t>
            </a:r>
          </a:p>
          <a:p>
            <a:pPr lvl="1" eaLnBrk="1" latinLnBrk="0" hangingPunct="1"/>
            <a:r>
              <a:rPr kumimoji="0" lang="da-DK" smtClean="0"/>
              <a:t>Andet niveau</a:t>
            </a:r>
          </a:p>
          <a:p>
            <a:pPr lvl="2" eaLnBrk="1" latinLnBrk="0" hangingPunct="1"/>
            <a:r>
              <a:rPr kumimoji="0" lang="da-DK" smtClean="0"/>
              <a:t>Tredje niveau</a:t>
            </a:r>
          </a:p>
          <a:p>
            <a:pPr lvl="3" eaLnBrk="1" latinLnBrk="0" hangingPunct="1"/>
            <a:r>
              <a:rPr kumimoji="0" lang="da-DK" smtClean="0"/>
              <a:t>Fjerde niveau</a:t>
            </a:r>
          </a:p>
          <a:p>
            <a:pPr lvl="4" eaLnBrk="1" latinLnBrk="0" hangingPunct="1"/>
            <a:r>
              <a:rPr kumimoji="0" lang="da-DK" smtClean="0"/>
              <a:t>Femte niveau</a:t>
            </a:r>
            <a:endParaRPr kumimoji="0" lang="en-US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C5AEA3-03EC-4C81-AB14-9CDFCBCD5084}" type="datetimeFigureOut">
              <a:rPr lang="da-DK" smtClean="0"/>
              <a:t>29-10-2011</a:t>
            </a:fld>
            <a:endParaRPr lang="da-DK"/>
          </a:p>
        </p:txBody>
      </p:sp>
      <p:sp>
        <p:nvSpPr>
          <p:cNvPr id="22" name="Pladsholder til sidefod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18" name="Pladsholder til diasnumm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41E3D3-6C1E-43D6-ABE1-A605B61D42E5}" type="slidenum">
              <a:rPr lang="da-DK" smtClean="0"/>
              <a:t>‹nr.›</a:t>
            </a:fld>
            <a:endParaRPr lang="da-DK"/>
          </a:p>
        </p:txBody>
      </p:sp>
      <p:grpSp>
        <p:nvGrpSpPr>
          <p:cNvPr id="2" name="Grup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Kombinationstegnin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Kombinationstegnin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05272"/>
          </a:xfrm>
        </p:spPr>
        <p:txBody>
          <a:bodyPr/>
          <a:lstStyle/>
          <a:p>
            <a:pPr algn="l"/>
            <a:r>
              <a:rPr lang="da-DK" dirty="0" smtClean="0"/>
              <a:t>Populationsbiologi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33400" y="2348880"/>
            <a:ext cx="7854696" cy="2632256"/>
          </a:xfrm>
        </p:spPr>
        <p:txBody>
          <a:bodyPr/>
          <a:lstStyle/>
          <a:p>
            <a:pPr algn="l"/>
            <a:r>
              <a:rPr lang="da-DK" dirty="0" smtClean="0"/>
              <a:t>Lærebog i økologi s. 115-120</a:t>
            </a:r>
          </a:p>
          <a:p>
            <a:endParaRPr lang="da-DK" dirty="0"/>
          </a:p>
        </p:txBody>
      </p:sp>
      <p:pic>
        <p:nvPicPr>
          <p:cNvPr id="4" name="Billede 3" descr="http://t3.gstatic.com/images?q=tbn:ANd9GcS1Sa8p0bTxPcfv-5WepEGCuFNlLoJ4RGKoCDMDZdpte6nC2-ybi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924944"/>
            <a:ext cx="468052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Definitioner: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3748672"/>
          </a:xfrm>
        </p:spPr>
        <p:txBody>
          <a:bodyPr>
            <a:normAutofit/>
          </a:bodyPr>
          <a:lstStyle/>
          <a:p>
            <a:r>
              <a:rPr lang="da-DK" b="1" dirty="0" smtClean="0"/>
              <a:t>Population: </a:t>
            </a:r>
          </a:p>
          <a:p>
            <a:r>
              <a:rPr lang="da-DK" dirty="0" smtClean="0"/>
              <a:t>Mængden af samtlige individer tilhørende samme art som lever inden for et afgrænset område. Ex. Bakterier, dyr, planter.</a:t>
            </a:r>
          </a:p>
          <a:p>
            <a:r>
              <a:rPr lang="da-DK" b="1" dirty="0" smtClean="0"/>
              <a:t>Populationstæthed: </a:t>
            </a:r>
          </a:p>
          <a:p>
            <a:r>
              <a:rPr lang="da-DK" dirty="0" smtClean="0"/>
              <a:t>Antal af individer af den pågældende art pr. areal enhed.</a:t>
            </a:r>
          </a:p>
          <a:p>
            <a:r>
              <a:rPr lang="da-DK" b="1" dirty="0" smtClean="0"/>
              <a:t>Fødselsrate: </a:t>
            </a:r>
          </a:p>
          <a:p>
            <a:r>
              <a:rPr lang="da-DK" dirty="0" smtClean="0"/>
              <a:t>Antal fødsler pr. tidsenhed pr. individ i en population</a:t>
            </a:r>
          </a:p>
          <a:p>
            <a:r>
              <a:rPr lang="da-DK" b="1" dirty="0" smtClean="0"/>
              <a:t>Dødsrate: </a:t>
            </a:r>
          </a:p>
          <a:p>
            <a:r>
              <a:rPr lang="da-DK" dirty="0" smtClean="0"/>
              <a:t>Antal dødsfald pr. tidsenhed pr. individ i en population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1844824"/>
            <a:ext cx="7772400" cy="4536504"/>
          </a:xfrm>
        </p:spPr>
        <p:txBody>
          <a:bodyPr/>
          <a:lstStyle/>
          <a:p>
            <a:r>
              <a:rPr lang="da-DK" dirty="0" smtClean="0"/>
              <a:t>			     </a:t>
            </a:r>
            <a:r>
              <a:rPr lang="da-DK" sz="2400" dirty="0" smtClean="0"/>
              <a:t>Population</a:t>
            </a:r>
          </a:p>
          <a:p>
            <a:r>
              <a:rPr lang="da-DK" dirty="0" smtClean="0"/>
              <a:t>Mister individer:				Tilfører individer:</a:t>
            </a:r>
          </a:p>
          <a:p>
            <a:endParaRPr lang="da-DK" dirty="0" smtClean="0"/>
          </a:p>
          <a:p>
            <a:r>
              <a:rPr lang="da-DK" dirty="0" smtClean="0"/>
              <a:t>Emigration					Immigration</a:t>
            </a:r>
          </a:p>
          <a:p>
            <a:r>
              <a:rPr lang="da-DK" dirty="0" smtClean="0"/>
              <a:t>(udvandring)					(indvandring)</a:t>
            </a:r>
          </a:p>
          <a:p>
            <a:endParaRPr lang="da-DK" dirty="0" smtClean="0"/>
          </a:p>
          <a:p>
            <a:r>
              <a:rPr lang="da-DK" dirty="0" smtClean="0"/>
              <a:t>Død						Fødsel  </a:t>
            </a:r>
          </a:p>
          <a:p>
            <a:endParaRPr lang="da-DK" dirty="0" smtClean="0"/>
          </a:p>
          <a:p>
            <a:endParaRPr lang="da-DK" dirty="0" smtClean="0"/>
          </a:p>
          <a:p>
            <a:r>
              <a:rPr lang="da-DK" dirty="0" smtClean="0"/>
              <a:t>	</a:t>
            </a:r>
            <a:r>
              <a:rPr lang="da-DK" dirty="0" smtClean="0"/>
              <a:t>			N (populationsstørrelsen) </a:t>
            </a:r>
          </a:p>
        </p:txBody>
      </p:sp>
      <p:sp>
        <p:nvSpPr>
          <p:cNvPr id="5" name="Ellipse 4"/>
          <p:cNvSpPr/>
          <p:nvPr/>
        </p:nvSpPr>
        <p:spPr>
          <a:xfrm>
            <a:off x="3059832" y="3140968"/>
            <a:ext cx="2448272" cy="2376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9" name="Lige pilforbindelse 8"/>
          <p:cNvCxnSpPr/>
          <p:nvPr/>
        </p:nvCxnSpPr>
        <p:spPr>
          <a:xfrm flipH="1">
            <a:off x="5076056" y="3356992"/>
            <a:ext cx="86409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pilforbindelse 10"/>
          <p:cNvCxnSpPr/>
          <p:nvPr/>
        </p:nvCxnSpPr>
        <p:spPr>
          <a:xfrm flipH="1">
            <a:off x="5004048" y="4509120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pilforbindelse 12"/>
          <p:cNvCxnSpPr/>
          <p:nvPr/>
        </p:nvCxnSpPr>
        <p:spPr>
          <a:xfrm flipH="1" flipV="1">
            <a:off x="2483768" y="3429000"/>
            <a:ext cx="115212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pilforbindelse 14"/>
          <p:cNvCxnSpPr/>
          <p:nvPr/>
        </p:nvCxnSpPr>
        <p:spPr>
          <a:xfrm flipH="1">
            <a:off x="2051720" y="4509120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1556792"/>
            <a:ext cx="7772400" cy="4536504"/>
          </a:xfrm>
        </p:spPr>
        <p:txBody>
          <a:bodyPr>
            <a:normAutofit lnSpcReduction="10000"/>
          </a:bodyPr>
          <a:lstStyle/>
          <a:p>
            <a:r>
              <a:rPr lang="da-DK" sz="2600" dirty="0" smtClean="0"/>
              <a:t>Populationsstørrelsen N kan skrives på formel:</a:t>
            </a:r>
          </a:p>
          <a:p>
            <a:r>
              <a:rPr lang="da-DK" sz="3800" dirty="0" smtClean="0"/>
              <a:t>N</a:t>
            </a:r>
            <a:r>
              <a:rPr lang="da-DK" sz="3800" dirty="0" smtClean="0"/>
              <a:t>= N0 (</a:t>
            </a:r>
            <a:r>
              <a:rPr lang="da-DK" sz="3800" dirty="0" smtClean="0"/>
              <a:t>1+f-d+i-e</a:t>
            </a:r>
            <a:r>
              <a:rPr lang="da-DK" sz="4100" dirty="0" smtClean="0"/>
              <a:t>)</a:t>
            </a:r>
            <a:endParaRPr lang="da-DK" dirty="0" smtClean="0"/>
          </a:p>
          <a:p>
            <a:r>
              <a:rPr lang="da-DK" dirty="0" smtClean="0"/>
              <a:t>hvor </a:t>
            </a:r>
            <a:r>
              <a:rPr lang="da-DK" dirty="0" smtClean="0"/>
              <a:t>N</a:t>
            </a:r>
            <a:r>
              <a:rPr lang="da-DK" sz="1800" dirty="0" smtClean="0"/>
              <a:t>0 er det oprindelig antal individer</a:t>
            </a:r>
            <a:r>
              <a:rPr lang="da-DK" dirty="0" smtClean="0"/>
              <a:t>                                        </a:t>
            </a:r>
          </a:p>
          <a:p>
            <a:endParaRPr lang="da-DK" dirty="0" smtClean="0"/>
          </a:p>
          <a:p>
            <a:r>
              <a:rPr lang="da-DK" dirty="0" smtClean="0"/>
              <a:t>Regulering af en populationsstørrelse sker gennem ændring af de fire rater: f(fødsel), d(død), i(immigration), e(emigration)</a:t>
            </a:r>
          </a:p>
          <a:p>
            <a:endParaRPr lang="da-DK" dirty="0" smtClean="0"/>
          </a:p>
          <a:p>
            <a:r>
              <a:rPr lang="da-DK" b="1" dirty="0" smtClean="0"/>
              <a:t>Dynamisk ligevægt: </a:t>
            </a:r>
          </a:p>
          <a:p>
            <a:r>
              <a:rPr lang="da-DK" dirty="0" smtClean="0"/>
              <a:t>Når de fire rater ophæver hinanden og populationsstørrelsen er konstant, se tabel 25. –Det er dog ikke de samme individer der er i populationen.</a:t>
            </a:r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1268760"/>
            <a:ext cx="7772400" cy="5184576"/>
          </a:xfrm>
        </p:spPr>
        <p:txBody>
          <a:bodyPr>
            <a:normAutofit lnSpcReduction="10000"/>
          </a:bodyPr>
          <a:lstStyle/>
          <a:p>
            <a:r>
              <a:rPr lang="da-DK" b="1" dirty="0" smtClean="0"/>
              <a:t>Områdets bæreevne:</a:t>
            </a:r>
          </a:p>
          <a:p>
            <a:r>
              <a:rPr lang="da-DK" dirty="0" smtClean="0"/>
              <a:t>Den populationsstørrelse som et område igennem længere tid har plads, føde og andre ressourcer til.</a:t>
            </a:r>
          </a:p>
          <a:p>
            <a:r>
              <a:rPr lang="da-DK" dirty="0" err="1" smtClean="0"/>
              <a:t>-små</a:t>
            </a:r>
            <a:r>
              <a:rPr lang="da-DK" dirty="0" smtClean="0"/>
              <a:t> svingninger omkring denne værdi kaldes </a:t>
            </a:r>
            <a:r>
              <a:rPr lang="da-DK" u="sng" dirty="0" smtClean="0"/>
              <a:t>fluktuationer</a:t>
            </a:r>
          </a:p>
          <a:p>
            <a:endParaRPr lang="da-DK" u="sng" dirty="0" smtClean="0"/>
          </a:p>
          <a:p>
            <a:r>
              <a:rPr lang="da-DK" dirty="0" smtClean="0"/>
              <a:t>Alders- og kønsfordeling har også betydning for populationsstørrelsen se fig. 92. Denne figur kaldes en </a:t>
            </a:r>
            <a:r>
              <a:rPr lang="da-DK" u="sng" dirty="0" smtClean="0"/>
              <a:t>alderspyramide</a:t>
            </a:r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r>
              <a:rPr lang="da-DK" dirty="0" smtClean="0"/>
              <a:t>   Population i vækst	</a:t>
            </a:r>
            <a:r>
              <a:rPr lang="da-DK" dirty="0" smtClean="0"/>
              <a:t> </a:t>
            </a:r>
            <a:r>
              <a:rPr lang="da-DK" dirty="0" smtClean="0"/>
              <a:t>         Population er aftagende</a:t>
            </a:r>
            <a:endParaRPr lang="da-DK" dirty="0"/>
          </a:p>
        </p:txBody>
      </p:sp>
      <p:sp>
        <p:nvSpPr>
          <p:cNvPr id="4" name="Ligebenet trekant 3"/>
          <p:cNvSpPr/>
          <p:nvPr/>
        </p:nvSpPr>
        <p:spPr>
          <a:xfrm>
            <a:off x="899592" y="4293096"/>
            <a:ext cx="1368152" cy="144016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Flette 4"/>
          <p:cNvSpPr/>
          <p:nvPr/>
        </p:nvSpPr>
        <p:spPr>
          <a:xfrm>
            <a:off x="4716016" y="4365104"/>
            <a:ext cx="1296144" cy="1440160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1268760"/>
            <a:ext cx="7772400" cy="4464496"/>
          </a:xfrm>
        </p:spPr>
        <p:txBody>
          <a:bodyPr>
            <a:normAutofit/>
          </a:bodyPr>
          <a:lstStyle/>
          <a:p>
            <a:r>
              <a:rPr lang="da-DK" sz="2800" b="1" dirty="0" smtClean="0"/>
              <a:t>Udbredelsesmønster:</a:t>
            </a:r>
          </a:p>
          <a:p>
            <a:r>
              <a:rPr lang="da-DK" sz="2800" dirty="0" smtClean="0"/>
              <a:t>Hvorledes de enkelte individer er fordelt på udbredelsesområdet se fig. 93. Tre mønstre:</a:t>
            </a:r>
          </a:p>
          <a:p>
            <a:pPr>
              <a:buFont typeface="Arial" pitchFamily="34" charset="0"/>
              <a:buChar char="•"/>
            </a:pPr>
            <a:r>
              <a:rPr lang="da-DK" sz="2800" dirty="0" smtClean="0"/>
              <a:t>Jævn fordeling - sjældent</a:t>
            </a:r>
          </a:p>
          <a:p>
            <a:pPr>
              <a:buFont typeface="Arial" pitchFamily="34" charset="0"/>
              <a:buChar char="•"/>
            </a:pPr>
            <a:r>
              <a:rPr lang="da-DK" sz="2800" dirty="0" smtClean="0"/>
              <a:t>Tilfældig fordeling – sker aldrig i naturen</a:t>
            </a:r>
          </a:p>
          <a:p>
            <a:pPr>
              <a:buFont typeface="Arial" pitchFamily="34" charset="0"/>
              <a:buChar char="•"/>
            </a:pPr>
            <a:r>
              <a:rPr lang="da-DK" sz="2800" dirty="0" smtClean="0"/>
              <a:t>Klumpet fordeling – Mest hyppigt i naturen da ressourcer er klumpet fordelt ex. Lys, redeplads, føde</a:t>
            </a:r>
          </a:p>
          <a:p>
            <a:pPr>
              <a:buFont typeface="Arial" pitchFamily="34" charset="0"/>
              <a:buChar char="•"/>
            </a:pPr>
            <a:endParaRPr lang="da-DK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744112"/>
          </a:xfrm>
        </p:spPr>
        <p:txBody>
          <a:bodyPr/>
          <a:lstStyle/>
          <a:p>
            <a:r>
              <a:rPr lang="da-DK" sz="4000" dirty="0" smtClean="0"/>
              <a:t>Bestemmelse af en populations størrelse:</a:t>
            </a:r>
            <a:endParaRPr lang="da-DK" sz="4000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2276872"/>
            <a:ext cx="7772400" cy="1937504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da-DK" sz="3200" dirty="0" smtClean="0"/>
              <a:t>Direkte optælling</a:t>
            </a:r>
          </a:p>
          <a:p>
            <a:pPr>
              <a:buFont typeface="Arial" pitchFamily="34" charset="0"/>
              <a:buChar char="•"/>
            </a:pPr>
            <a:r>
              <a:rPr lang="da-DK" sz="3200" dirty="0" smtClean="0"/>
              <a:t>Stikprøve metoden</a:t>
            </a:r>
          </a:p>
          <a:p>
            <a:pPr>
              <a:buFont typeface="Arial" pitchFamily="34" charset="0"/>
              <a:buChar char="•"/>
            </a:pPr>
            <a:r>
              <a:rPr lang="da-DK" sz="3200" dirty="0" smtClean="0"/>
              <a:t>Fangst-genfangst </a:t>
            </a:r>
            <a:endParaRPr lang="da-DK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68048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836712"/>
            <a:ext cx="7772400" cy="5760640"/>
          </a:xfrm>
        </p:spPr>
        <p:txBody>
          <a:bodyPr>
            <a:normAutofit fontScale="92500" lnSpcReduction="10000"/>
          </a:bodyPr>
          <a:lstStyle/>
          <a:p>
            <a:r>
              <a:rPr lang="da-DK" b="1" dirty="0" smtClean="0"/>
              <a:t>Direkte optælling: </a:t>
            </a:r>
          </a:p>
          <a:p>
            <a:r>
              <a:rPr lang="da-DK" dirty="0" smtClean="0"/>
              <a:t>Pågældende art optælles i et område.</a:t>
            </a:r>
          </a:p>
          <a:p>
            <a:r>
              <a:rPr lang="da-DK" dirty="0" smtClean="0"/>
              <a:t>Ulemper</a:t>
            </a:r>
            <a:r>
              <a:rPr lang="da-DK" dirty="0" smtClean="0"/>
              <a:t>: </a:t>
            </a:r>
            <a:endParaRPr lang="da-DK" dirty="0" smtClean="0"/>
          </a:p>
          <a:p>
            <a:pPr>
              <a:buFontTx/>
              <a:buChar char="-"/>
            </a:pPr>
            <a:r>
              <a:rPr lang="da-DK" dirty="0" smtClean="0"/>
              <a:t>Arter </a:t>
            </a:r>
            <a:r>
              <a:rPr lang="da-DK" dirty="0" smtClean="0"/>
              <a:t>flytter </a:t>
            </a:r>
            <a:r>
              <a:rPr lang="da-DK" dirty="0" smtClean="0"/>
              <a:t>sig(insekter)</a:t>
            </a:r>
          </a:p>
          <a:p>
            <a:pPr>
              <a:buFontTx/>
              <a:buChar char="-"/>
            </a:pPr>
            <a:r>
              <a:rPr lang="da-DK" dirty="0" smtClean="0"/>
              <a:t>Arter </a:t>
            </a:r>
            <a:r>
              <a:rPr lang="da-DK" dirty="0" smtClean="0"/>
              <a:t>er for små (mikroorganismer)</a:t>
            </a:r>
          </a:p>
          <a:p>
            <a:endParaRPr lang="da-DK" dirty="0" smtClean="0"/>
          </a:p>
          <a:p>
            <a:r>
              <a:rPr lang="da-DK" dirty="0" smtClean="0"/>
              <a:t>Derfor egner denne </a:t>
            </a:r>
            <a:r>
              <a:rPr lang="da-DK" dirty="0" smtClean="0"/>
              <a:t>metode </a:t>
            </a:r>
            <a:r>
              <a:rPr lang="da-DK" dirty="0" smtClean="0"/>
              <a:t>sig bedst til plantepopulationer på et begrænset </a:t>
            </a:r>
            <a:r>
              <a:rPr lang="da-DK" dirty="0" smtClean="0"/>
              <a:t>område</a:t>
            </a:r>
          </a:p>
          <a:p>
            <a:endParaRPr lang="da-DK" dirty="0" smtClean="0"/>
          </a:p>
          <a:p>
            <a:r>
              <a:rPr lang="da-DK" b="1" dirty="0" smtClean="0"/>
              <a:t>Stikprøvemetoden:</a:t>
            </a:r>
          </a:p>
          <a:p>
            <a:r>
              <a:rPr lang="da-DK" dirty="0" smtClean="0"/>
              <a:t>Tæller individer på et lille område og ganger op med forholdet mellem hele arealet og stikprøve arealet. Mest anvendte metode til bestemmelse af populationstæthed.</a:t>
            </a:r>
          </a:p>
          <a:p>
            <a:r>
              <a:rPr lang="da-DK" dirty="0" smtClean="0"/>
              <a:t>Ulemper :</a:t>
            </a:r>
          </a:p>
          <a:p>
            <a:pPr>
              <a:buFontTx/>
              <a:buChar char="-"/>
            </a:pPr>
            <a:r>
              <a:rPr lang="da-DK" dirty="0" smtClean="0"/>
              <a:t>Det lille område er måske ikke repræsentativt</a:t>
            </a:r>
          </a:p>
          <a:p>
            <a:pPr>
              <a:buFontTx/>
              <a:buChar char="-"/>
            </a:pPr>
            <a:r>
              <a:rPr lang="da-DK" dirty="0" smtClean="0"/>
              <a:t>Hvis populationen er klumpet fordelt giver det et upræcist resultat (løsning: tag flere stikprøver)</a:t>
            </a:r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240056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980728"/>
            <a:ext cx="7772400" cy="5616624"/>
          </a:xfrm>
        </p:spPr>
        <p:txBody>
          <a:bodyPr>
            <a:normAutofit/>
          </a:bodyPr>
          <a:lstStyle/>
          <a:p>
            <a:r>
              <a:rPr lang="da-DK" b="1" dirty="0" smtClean="0"/>
              <a:t>Fangst-genfangst:</a:t>
            </a:r>
          </a:p>
          <a:p>
            <a:r>
              <a:rPr lang="da-DK" dirty="0" smtClean="0"/>
              <a:t>Bruges til større dyr der strejfer frit omkring.</a:t>
            </a:r>
          </a:p>
          <a:p>
            <a:r>
              <a:rPr lang="da-DK" dirty="0" smtClean="0"/>
              <a:t>Eksempel: Mærkning af ræve med clips (N1), de slippes løs og efter en rum tid fanges der igen nogle ræve (N2). I N2 findes  både mærkede (M - ræve) og ikke mærkede ræve. </a:t>
            </a:r>
          </a:p>
          <a:p>
            <a:r>
              <a:rPr lang="da-DK" dirty="0" smtClean="0"/>
              <a:t>Ud fra de tre tal N1, N2, M kan man få et rimelig skøn over den samlede ræve population i området.</a:t>
            </a:r>
          </a:p>
          <a:p>
            <a:r>
              <a:rPr lang="da-DK" u="sng" dirty="0" smtClean="0"/>
              <a:t>N1 </a:t>
            </a:r>
            <a:r>
              <a:rPr lang="da-DK" dirty="0" smtClean="0"/>
              <a:t> =  </a:t>
            </a:r>
            <a:r>
              <a:rPr lang="da-DK" u="sng" dirty="0" smtClean="0"/>
              <a:t>M   </a:t>
            </a:r>
            <a:r>
              <a:rPr lang="da-DK" dirty="0" smtClean="0"/>
              <a:t>   ,   P = populationsstørrelsen</a:t>
            </a:r>
            <a:endParaRPr lang="da-DK" u="sng" dirty="0" smtClean="0"/>
          </a:p>
          <a:p>
            <a:r>
              <a:rPr lang="da-DK" dirty="0" smtClean="0"/>
              <a:t>P        N2</a:t>
            </a:r>
          </a:p>
          <a:p>
            <a:endParaRPr lang="da-DK" dirty="0" smtClean="0"/>
          </a:p>
          <a:p>
            <a:r>
              <a:rPr lang="da-DK" dirty="0" smtClean="0"/>
              <a:t>Ex. N1 = 25 ræve, N2 = 30 ræve, M = 15 ræve</a:t>
            </a:r>
          </a:p>
          <a:p>
            <a:r>
              <a:rPr lang="da-DK" u="sng" dirty="0" smtClean="0"/>
              <a:t>25 </a:t>
            </a:r>
            <a:r>
              <a:rPr lang="da-DK" dirty="0" smtClean="0"/>
              <a:t> </a:t>
            </a:r>
            <a:r>
              <a:rPr lang="da-DK" dirty="0" smtClean="0"/>
              <a:t>=  </a:t>
            </a:r>
            <a:r>
              <a:rPr lang="da-DK" u="sng" dirty="0" smtClean="0"/>
              <a:t>15   </a:t>
            </a:r>
            <a:r>
              <a:rPr lang="da-DK" dirty="0" smtClean="0"/>
              <a:t>   </a:t>
            </a:r>
            <a:r>
              <a:rPr lang="da-DK" dirty="0" smtClean="0"/>
              <a:t>,   P = </a:t>
            </a:r>
            <a:r>
              <a:rPr lang="da-DK" dirty="0" smtClean="0"/>
              <a:t>50 ræve</a:t>
            </a:r>
            <a:endParaRPr lang="da-DK" u="sng" dirty="0" smtClean="0"/>
          </a:p>
          <a:p>
            <a:r>
              <a:rPr lang="da-DK" dirty="0" smtClean="0"/>
              <a:t>P        </a:t>
            </a:r>
            <a:r>
              <a:rPr lang="da-DK" dirty="0" smtClean="0"/>
              <a:t>30</a:t>
            </a:r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</p:txBody>
      </p:sp>
      <p:pic>
        <p:nvPicPr>
          <p:cNvPr id="4" name="Billede 3" descr="http://www.denstoredanske.dk/@api/deki/files/24940/=449657.501.jpg?size=webview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573016"/>
            <a:ext cx="213337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9604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1700808"/>
            <a:ext cx="7772400" cy="4032448"/>
          </a:xfrm>
        </p:spPr>
        <p:txBody>
          <a:bodyPr>
            <a:normAutofit/>
          </a:bodyPr>
          <a:lstStyle/>
          <a:p>
            <a:r>
              <a:rPr lang="da-DK" dirty="0" smtClean="0"/>
              <a:t>…Fortsat</a:t>
            </a:r>
          </a:p>
          <a:p>
            <a:endParaRPr lang="da-DK" dirty="0" smtClean="0"/>
          </a:p>
          <a:p>
            <a:r>
              <a:rPr lang="da-DK" dirty="0" smtClean="0"/>
              <a:t>Forudsætter</a:t>
            </a:r>
            <a:r>
              <a:rPr lang="da-DK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da-DK" dirty="0" smtClean="0"/>
              <a:t>Ingen emigration af M - ræve</a:t>
            </a:r>
          </a:p>
          <a:p>
            <a:pPr>
              <a:buFont typeface="Arial" pitchFamily="34" charset="0"/>
              <a:buChar char="•"/>
            </a:pPr>
            <a:r>
              <a:rPr lang="da-DK" dirty="0" smtClean="0"/>
              <a:t>M - ræve har fordelt sig jævnt fordelt i pop.</a:t>
            </a:r>
          </a:p>
          <a:p>
            <a:pPr>
              <a:buFont typeface="Arial" pitchFamily="34" charset="0"/>
              <a:buChar char="•"/>
            </a:pPr>
            <a:r>
              <a:rPr lang="da-DK" dirty="0" smtClean="0"/>
              <a:t>Ingen M – ræve er blevet handicappede af mærkning</a:t>
            </a:r>
          </a:p>
          <a:p>
            <a:pPr>
              <a:buFont typeface="Arial" pitchFamily="34" charset="0"/>
              <a:buChar char="•"/>
            </a:pPr>
            <a:endParaRPr lang="da-DK" dirty="0" smtClean="0"/>
          </a:p>
          <a:p>
            <a:r>
              <a:rPr lang="da-DK" dirty="0" smtClean="0"/>
              <a:t>Andre eksempler: Halsbånd – rådyr, fugle – ringmærkning, Biller og isbjørne – maling, Radioaktiv mærkning, radiosender</a:t>
            </a:r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løb">
  <a:themeElements>
    <a:clrScheme name="Forløb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orløb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rløb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505</Words>
  <Application>Microsoft Office PowerPoint</Application>
  <PresentationFormat>Skærmshow (4:3)</PresentationFormat>
  <Paragraphs>80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10</vt:i4>
      </vt:variant>
    </vt:vector>
  </HeadingPairs>
  <TitlesOfParts>
    <vt:vector size="11" baseType="lpstr">
      <vt:lpstr>Forløb</vt:lpstr>
      <vt:lpstr>Populationsbiologi</vt:lpstr>
      <vt:lpstr>Definitioner:</vt:lpstr>
      <vt:lpstr>Dias nummer 3</vt:lpstr>
      <vt:lpstr>Dias nummer 4</vt:lpstr>
      <vt:lpstr>Dias nummer 5</vt:lpstr>
      <vt:lpstr>Dias nummer 6</vt:lpstr>
      <vt:lpstr>Bestemmelse af en populations størrelse:</vt:lpstr>
      <vt:lpstr>Dias nummer 8</vt:lpstr>
      <vt:lpstr>Dias nummer 9</vt:lpstr>
      <vt:lpstr>Dias nummer 10</vt:lpstr>
    </vt:vector>
  </TitlesOfParts>
  <Company>Aalborghus Gymnasium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Populationsbiologi</dc:title>
  <dc:creator>Lars Riber Christensen</dc:creator>
  <cp:lastModifiedBy>Lars Riber Christensen</cp:lastModifiedBy>
  <cp:revision>19</cp:revision>
  <dcterms:created xsi:type="dcterms:W3CDTF">2011-10-29T13:16:50Z</dcterms:created>
  <dcterms:modified xsi:type="dcterms:W3CDTF">2011-10-29T15:04:47Z</dcterms:modified>
</cp:coreProperties>
</file>