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FF738-4BDD-4C62-97ED-FED8E01786E1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423107-AA8C-4E65-9FB8-9E8681B269E4}">
      <dgm:prSet phldrT="[Tekst]" custT="1"/>
      <dgm:spPr/>
      <dgm:t>
        <a:bodyPr/>
        <a:lstStyle/>
        <a:p>
          <a:r>
            <a:rPr lang="da-DK" sz="1600" dirty="0"/>
            <a:t>1. Hvordan har velfærdsstaten udvikles sig Danmark?</a:t>
          </a:r>
        </a:p>
      </dgm:t>
    </dgm:pt>
    <dgm:pt modelId="{1D37F1F8-0C08-415E-BA0A-E388E95983BD}" type="parTrans" cxnId="{D9688200-3501-490A-BE05-828A1E9B50A1}">
      <dgm:prSet/>
      <dgm:spPr/>
      <dgm:t>
        <a:bodyPr/>
        <a:lstStyle/>
        <a:p>
          <a:endParaRPr lang="da-DK"/>
        </a:p>
      </dgm:t>
    </dgm:pt>
    <dgm:pt modelId="{2501568A-81C6-40D5-A5F9-FE08C3D11588}" type="sibTrans" cxnId="{D9688200-3501-490A-BE05-828A1E9B50A1}">
      <dgm:prSet/>
      <dgm:spPr/>
      <dgm:t>
        <a:bodyPr/>
        <a:lstStyle/>
        <a:p>
          <a:endParaRPr lang="da-DK"/>
        </a:p>
      </dgm:t>
    </dgm:pt>
    <dgm:pt modelId="{F0B12631-B3A6-4F1F-90DF-ECF45BA6F16E}">
      <dgm:prSet phldrT="[Tekst]" phldr="1"/>
      <dgm:spPr/>
      <dgm:t>
        <a:bodyPr/>
        <a:lstStyle/>
        <a:p>
          <a:endParaRPr lang="da-DK" dirty="0"/>
        </a:p>
      </dgm:t>
    </dgm:pt>
    <dgm:pt modelId="{ED431481-39E8-4463-AA3B-ADC545205524}" type="parTrans" cxnId="{1087EE46-ADCA-48AD-9051-CC498277E4C2}">
      <dgm:prSet/>
      <dgm:spPr/>
      <dgm:t>
        <a:bodyPr/>
        <a:lstStyle/>
        <a:p>
          <a:endParaRPr lang="da-DK"/>
        </a:p>
      </dgm:t>
    </dgm:pt>
    <dgm:pt modelId="{F2507D1A-0F01-4BF8-A099-8A4A4E4595CE}" type="sibTrans" cxnId="{1087EE46-ADCA-48AD-9051-CC498277E4C2}">
      <dgm:prSet/>
      <dgm:spPr/>
      <dgm:t>
        <a:bodyPr/>
        <a:lstStyle/>
        <a:p>
          <a:endParaRPr lang="da-DK"/>
        </a:p>
      </dgm:t>
    </dgm:pt>
    <dgm:pt modelId="{DF012260-4BBF-475A-9776-562B2D83E003}">
      <dgm:prSet phldrT="[Tekst]" custT="1"/>
      <dgm:spPr/>
      <dgm:t>
        <a:bodyPr/>
        <a:lstStyle/>
        <a:p>
          <a:r>
            <a:rPr lang="da-DK" sz="1600" dirty="0"/>
            <a:t>2. Hvilke typer af velfærdsstats-modeller er der og hvad karakteriserer dem</a:t>
          </a:r>
        </a:p>
      </dgm:t>
    </dgm:pt>
    <dgm:pt modelId="{DDD56177-C25D-4F79-8112-46E28312F11D}" type="parTrans" cxnId="{4FD828B1-52CB-427F-A9D6-AAC93ED38907}">
      <dgm:prSet/>
      <dgm:spPr/>
      <dgm:t>
        <a:bodyPr/>
        <a:lstStyle/>
        <a:p>
          <a:endParaRPr lang="da-DK"/>
        </a:p>
      </dgm:t>
    </dgm:pt>
    <dgm:pt modelId="{A2A43DD0-CA72-4932-B1CE-1F9FAFBD14E3}" type="sibTrans" cxnId="{4FD828B1-52CB-427F-A9D6-AAC93ED38907}">
      <dgm:prSet/>
      <dgm:spPr/>
      <dgm:t>
        <a:bodyPr/>
        <a:lstStyle/>
        <a:p>
          <a:endParaRPr lang="da-DK"/>
        </a:p>
      </dgm:t>
    </dgm:pt>
    <dgm:pt modelId="{A1A0C8CB-DE30-44B4-BAC1-5745180B7BAD}">
      <dgm:prSet phldrT="[Tekst]" phldr="1"/>
      <dgm:spPr/>
      <dgm:t>
        <a:bodyPr/>
        <a:lstStyle/>
        <a:p>
          <a:endParaRPr lang="da-DK" dirty="0"/>
        </a:p>
      </dgm:t>
    </dgm:pt>
    <dgm:pt modelId="{3BB03411-831A-4F8C-8707-8C62B6034C1C}" type="parTrans" cxnId="{B02EBBAE-316A-4F3D-8D05-0335651A7CC5}">
      <dgm:prSet/>
      <dgm:spPr/>
      <dgm:t>
        <a:bodyPr/>
        <a:lstStyle/>
        <a:p>
          <a:endParaRPr lang="da-DK"/>
        </a:p>
      </dgm:t>
    </dgm:pt>
    <dgm:pt modelId="{B3F9DFB2-7A1C-4A47-95FC-DB2832B29796}" type="sibTrans" cxnId="{B02EBBAE-316A-4F3D-8D05-0335651A7CC5}">
      <dgm:prSet/>
      <dgm:spPr/>
      <dgm:t>
        <a:bodyPr/>
        <a:lstStyle/>
        <a:p>
          <a:endParaRPr lang="da-DK"/>
        </a:p>
      </dgm:t>
    </dgm:pt>
    <dgm:pt modelId="{07DA1CE8-A8C2-4ED9-87A0-2FC502B75F1F}">
      <dgm:prSet phldrT="[Tekst]" custT="1"/>
      <dgm:spPr/>
      <dgm:t>
        <a:bodyPr/>
        <a:lstStyle/>
        <a:p>
          <a:pPr algn="l"/>
          <a:endParaRPr lang="da-DK" sz="1400" dirty="0"/>
        </a:p>
        <a:p>
          <a:pPr algn="l"/>
          <a:r>
            <a:rPr lang="da-DK" sz="1600" dirty="0"/>
            <a:t>      4. Hvilke interne udfordringer står velfærdsstaten over for nu og i fremtiden?</a:t>
          </a:r>
        </a:p>
      </dgm:t>
    </dgm:pt>
    <dgm:pt modelId="{67D82BA3-5464-44E0-9283-A97761F89C69}" type="parTrans" cxnId="{68D69E2D-85F5-4D81-B5DF-32AAE903A0BF}">
      <dgm:prSet/>
      <dgm:spPr/>
      <dgm:t>
        <a:bodyPr/>
        <a:lstStyle/>
        <a:p>
          <a:endParaRPr lang="da-DK"/>
        </a:p>
      </dgm:t>
    </dgm:pt>
    <dgm:pt modelId="{640F8834-A833-4E1C-8382-1355EA2F9ABB}" type="sibTrans" cxnId="{68D69E2D-85F5-4D81-B5DF-32AAE903A0BF}">
      <dgm:prSet/>
      <dgm:spPr/>
      <dgm:t>
        <a:bodyPr/>
        <a:lstStyle/>
        <a:p>
          <a:endParaRPr lang="da-DK"/>
        </a:p>
      </dgm:t>
    </dgm:pt>
    <dgm:pt modelId="{82E098F5-EFAB-44D2-AAF7-FE131AD07F49}">
      <dgm:prSet phldrT="[Tekst]" phldr="1"/>
      <dgm:spPr/>
      <dgm:t>
        <a:bodyPr/>
        <a:lstStyle/>
        <a:p>
          <a:endParaRPr lang="da-DK" dirty="0"/>
        </a:p>
      </dgm:t>
    </dgm:pt>
    <dgm:pt modelId="{F3A5B016-2EBC-4745-85EE-BF09E905C43F}" type="parTrans" cxnId="{2294CE85-D9F7-4075-8E6E-BDA99237905D}">
      <dgm:prSet/>
      <dgm:spPr/>
      <dgm:t>
        <a:bodyPr/>
        <a:lstStyle/>
        <a:p>
          <a:endParaRPr lang="da-DK"/>
        </a:p>
      </dgm:t>
    </dgm:pt>
    <dgm:pt modelId="{958D42AD-7C97-47C0-83FC-0B1D36CC71D0}" type="sibTrans" cxnId="{2294CE85-D9F7-4075-8E6E-BDA99237905D}">
      <dgm:prSet/>
      <dgm:spPr/>
      <dgm:t>
        <a:bodyPr/>
        <a:lstStyle/>
        <a:p>
          <a:endParaRPr lang="da-DK"/>
        </a:p>
      </dgm:t>
    </dgm:pt>
    <dgm:pt modelId="{8DE9E1DF-F3A9-424D-B4D4-F2BC1F9D2BEA}">
      <dgm:prSet phldrT="[Tekst]" custT="1"/>
      <dgm:spPr/>
      <dgm:t>
        <a:bodyPr/>
        <a:lstStyle/>
        <a:p>
          <a:pPr algn="l"/>
          <a:endParaRPr lang="da-DK" sz="1400" dirty="0"/>
        </a:p>
        <a:p>
          <a:pPr algn="l"/>
          <a:r>
            <a:rPr lang="da-DK" sz="1600" dirty="0"/>
            <a:t>3. Hvordan er forholdet mellem velfærds-statens indtægter og udgifter?</a:t>
          </a:r>
        </a:p>
      </dgm:t>
    </dgm:pt>
    <dgm:pt modelId="{52BC6792-D03F-4F8D-B436-5CFF19D65924}" type="parTrans" cxnId="{C706B9FB-49DD-46DE-AD65-2E78167B7B35}">
      <dgm:prSet/>
      <dgm:spPr/>
      <dgm:t>
        <a:bodyPr/>
        <a:lstStyle/>
        <a:p>
          <a:endParaRPr lang="da-DK"/>
        </a:p>
      </dgm:t>
    </dgm:pt>
    <dgm:pt modelId="{4613329A-B83C-4D35-9FD9-55961ACB9D33}" type="sibTrans" cxnId="{C706B9FB-49DD-46DE-AD65-2E78167B7B35}">
      <dgm:prSet/>
      <dgm:spPr/>
      <dgm:t>
        <a:bodyPr/>
        <a:lstStyle/>
        <a:p>
          <a:endParaRPr lang="da-DK"/>
        </a:p>
      </dgm:t>
    </dgm:pt>
    <dgm:pt modelId="{93F4F8C6-54A0-4A38-AA91-3266155B2C03}">
      <dgm:prSet phldrT="[Tekst]" phldr="1"/>
      <dgm:spPr/>
      <dgm:t>
        <a:bodyPr/>
        <a:lstStyle/>
        <a:p>
          <a:endParaRPr lang="da-DK" dirty="0"/>
        </a:p>
      </dgm:t>
    </dgm:pt>
    <dgm:pt modelId="{9D79AE50-1A1D-4537-AA96-B0035E235367}" type="parTrans" cxnId="{F0377B0B-BB9F-47E2-B4F2-D7AA66E90E38}">
      <dgm:prSet/>
      <dgm:spPr/>
      <dgm:t>
        <a:bodyPr/>
        <a:lstStyle/>
        <a:p>
          <a:endParaRPr lang="da-DK"/>
        </a:p>
      </dgm:t>
    </dgm:pt>
    <dgm:pt modelId="{A4BE8BE0-0C27-4B0F-AE09-AA2C891BBEB0}" type="sibTrans" cxnId="{F0377B0B-BB9F-47E2-B4F2-D7AA66E90E38}">
      <dgm:prSet/>
      <dgm:spPr/>
      <dgm:t>
        <a:bodyPr/>
        <a:lstStyle/>
        <a:p>
          <a:endParaRPr lang="da-DK"/>
        </a:p>
      </dgm:t>
    </dgm:pt>
    <dgm:pt modelId="{D62AA72B-0E52-4C2E-87B0-CD851491325F}" type="pres">
      <dgm:prSet presAssocID="{12EFF738-4BDD-4C62-97ED-FED8E01786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AD395D6-5DCA-4E01-BB40-74BBBC981640}" type="pres">
      <dgm:prSet presAssocID="{12EFF738-4BDD-4C62-97ED-FED8E01786E1}" presName="children" presStyleCnt="0"/>
      <dgm:spPr/>
    </dgm:pt>
    <dgm:pt modelId="{773A1B85-73BF-44FC-8291-13C7C569F4B8}" type="pres">
      <dgm:prSet presAssocID="{12EFF738-4BDD-4C62-97ED-FED8E01786E1}" presName="child1group" presStyleCnt="0"/>
      <dgm:spPr/>
    </dgm:pt>
    <dgm:pt modelId="{CAB1D275-1D03-4476-9C51-F9456E8BEDF9}" type="pres">
      <dgm:prSet presAssocID="{12EFF738-4BDD-4C62-97ED-FED8E01786E1}" presName="child1" presStyleLbl="bgAcc1" presStyleIdx="0" presStyleCnt="4"/>
      <dgm:spPr/>
    </dgm:pt>
    <dgm:pt modelId="{515046EF-6294-42AA-A471-E31634D184F4}" type="pres">
      <dgm:prSet presAssocID="{12EFF738-4BDD-4C62-97ED-FED8E01786E1}" presName="child1Text" presStyleLbl="bgAcc1" presStyleIdx="0" presStyleCnt="4">
        <dgm:presLayoutVars>
          <dgm:bulletEnabled val="1"/>
        </dgm:presLayoutVars>
      </dgm:prSet>
      <dgm:spPr/>
    </dgm:pt>
    <dgm:pt modelId="{9239943D-B1A3-4E13-8684-FFAF4910AE2E}" type="pres">
      <dgm:prSet presAssocID="{12EFF738-4BDD-4C62-97ED-FED8E01786E1}" presName="child2group" presStyleCnt="0"/>
      <dgm:spPr/>
    </dgm:pt>
    <dgm:pt modelId="{2DC3036D-78CA-40AA-8126-D92A7AE4F5EB}" type="pres">
      <dgm:prSet presAssocID="{12EFF738-4BDD-4C62-97ED-FED8E01786E1}" presName="child2" presStyleLbl="bgAcc1" presStyleIdx="1" presStyleCnt="4"/>
      <dgm:spPr/>
    </dgm:pt>
    <dgm:pt modelId="{10D7A709-6573-470D-B489-4E818FA1F48C}" type="pres">
      <dgm:prSet presAssocID="{12EFF738-4BDD-4C62-97ED-FED8E01786E1}" presName="child2Text" presStyleLbl="bgAcc1" presStyleIdx="1" presStyleCnt="4">
        <dgm:presLayoutVars>
          <dgm:bulletEnabled val="1"/>
        </dgm:presLayoutVars>
      </dgm:prSet>
      <dgm:spPr/>
    </dgm:pt>
    <dgm:pt modelId="{B4AD49E3-FE36-4671-9ACD-9CF5048D9F2C}" type="pres">
      <dgm:prSet presAssocID="{12EFF738-4BDD-4C62-97ED-FED8E01786E1}" presName="child3group" presStyleCnt="0"/>
      <dgm:spPr/>
    </dgm:pt>
    <dgm:pt modelId="{D37B4BA1-96C2-445A-A0F9-A469F263AF3A}" type="pres">
      <dgm:prSet presAssocID="{12EFF738-4BDD-4C62-97ED-FED8E01786E1}" presName="child3" presStyleLbl="bgAcc1" presStyleIdx="2" presStyleCnt="4"/>
      <dgm:spPr/>
    </dgm:pt>
    <dgm:pt modelId="{DF1A6038-114E-408C-8315-9BEC77AEC0FF}" type="pres">
      <dgm:prSet presAssocID="{12EFF738-4BDD-4C62-97ED-FED8E01786E1}" presName="child3Text" presStyleLbl="bgAcc1" presStyleIdx="2" presStyleCnt="4">
        <dgm:presLayoutVars>
          <dgm:bulletEnabled val="1"/>
        </dgm:presLayoutVars>
      </dgm:prSet>
      <dgm:spPr/>
    </dgm:pt>
    <dgm:pt modelId="{30E4092E-A295-4B78-812C-913F271BE8AF}" type="pres">
      <dgm:prSet presAssocID="{12EFF738-4BDD-4C62-97ED-FED8E01786E1}" presName="child4group" presStyleCnt="0"/>
      <dgm:spPr/>
    </dgm:pt>
    <dgm:pt modelId="{24E2662C-72DB-4334-A029-9F8F0ACB62A4}" type="pres">
      <dgm:prSet presAssocID="{12EFF738-4BDD-4C62-97ED-FED8E01786E1}" presName="child4" presStyleLbl="bgAcc1" presStyleIdx="3" presStyleCnt="4"/>
      <dgm:spPr/>
    </dgm:pt>
    <dgm:pt modelId="{7DE294C7-CF64-4389-9DE8-366854506CC6}" type="pres">
      <dgm:prSet presAssocID="{12EFF738-4BDD-4C62-97ED-FED8E01786E1}" presName="child4Text" presStyleLbl="bgAcc1" presStyleIdx="3" presStyleCnt="4">
        <dgm:presLayoutVars>
          <dgm:bulletEnabled val="1"/>
        </dgm:presLayoutVars>
      </dgm:prSet>
      <dgm:spPr/>
    </dgm:pt>
    <dgm:pt modelId="{C5E33DDC-7E58-4C7B-AE28-E653B5287858}" type="pres">
      <dgm:prSet presAssocID="{12EFF738-4BDD-4C62-97ED-FED8E01786E1}" presName="childPlaceholder" presStyleCnt="0"/>
      <dgm:spPr/>
    </dgm:pt>
    <dgm:pt modelId="{6129C1B8-4528-459F-AD62-15EBCDB0712B}" type="pres">
      <dgm:prSet presAssocID="{12EFF738-4BDD-4C62-97ED-FED8E01786E1}" presName="circle" presStyleCnt="0"/>
      <dgm:spPr/>
    </dgm:pt>
    <dgm:pt modelId="{DA52309B-A658-4927-AE48-583DD403B302}" type="pres">
      <dgm:prSet presAssocID="{12EFF738-4BDD-4C62-97ED-FED8E01786E1}" presName="quadrant1" presStyleLbl="node1" presStyleIdx="0" presStyleCnt="4" custScaleX="111665" custScaleY="104333">
        <dgm:presLayoutVars>
          <dgm:chMax val="1"/>
          <dgm:bulletEnabled val="1"/>
        </dgm:presLayoutVars>
      </dgm:prSet>
      <dgm:spPr/>
    </dgm:pt>
    <dgm:pt modelId="{11C2054E-FA8C-42EA-9CF3-A50738251F3D}" type="pres">
      <dgm:prSet presAssocID="{12EFF738-4BDD-4C62-97ED-FED8E01786E1}" presName="quadrant2" presStyleLbl="node1" presStyleIdx="1" presStyleCnt="4" custScaleX="118996" custScaleY="97001" custLinFactNeighborX="12687" custLinFactNeighborY="0">
        <dgm:presLayoutVars>
          <dgm:chMax val="1"/>
          <dgm:bulletEnabled val="1"/>
        </dgm:presLayoutVars>
      </dgm:prSet>
      <dgm:spPr/>
    </dgm:pt>
    <dgm:pt modelId="{F3049321-329B-45FB-948D-FE5C68100B95}" type="pres">
      <dgm:prSet presAssocID="{12EFF738-4BDD-4C62-97ED-FED8E01786E1}" presName="quadrant3" presStyleLbl="node1" presStyleIdx="2" presStyleCnt="4" custScaleX="118996" custScaleY="97001" custLinFactNeighborX="12687" custLinFactNeighborY="-1976">
        <dgm:presLayoutVars>
          <dgm:chMax val="1"/>
          <dgm:bulletEnabled val="1"/>
        </dgm:presLayoutVars>
      </dgm:prSet>
      <dgm:spPr/>
    </dgm:pt>
    <dgm:pt modelId="{6DA4A07D-3A9D-4643-8B07-392562F267D0}" type="pres">
      <dgm:prSet presAssocID="{12EFF738-4BDD-4C62-97ED-FED8E01786E1}" presName="quadrant4" presStyleLbl="node1" presStyleIdx="3" presStyleCnt="4" custScaleX="111664" custScaleY="104333">
        <dgm:presLayoutVars>
          <dgm:chMax val="1"/>
          <dgm:bulletEnabled val="1"/>
        </dgm:presLayoutVars>
      </dgm:prSet>
      <dgm:spPr/>
    </dgm:pt>
    <dgm:pt modelId="{A6453259-C154-4315-A828-0669A7754D52}" type="pres">
      <dgm:prSet presAssocID="{12EFF738-4BDD-4C62-97ED-FED8E01786E1}" presName="quadrantPlaceholder" presStyleCnt="0"/>
      <dgm:spPr/>
    </dgm:pt>
    <dgm:pt modelId="{DBC8D1A4-69CD-4874-8DA0-005226AC1EFD}" type="pres">
      <dgm:prSet presAssocID="{12EFF738-4BDD-4C62-97ED-FED8E01786E1}" presName="center1" presStyleLbl="fgShp" presStyleIdx="0" presStyleCnt="2"/>
      <dgm:spPr/>
    </dgm:pt>
    <dgm:pt modelId="{52B1FC37-15A3-4F3D-A215-C28FA1E3BD9F}" type="pres">
      <dgm:prSet presAssocID="{12EFF738-4BDD-4C62-97ED-FED8E01786E1}" presName="center2" presStyleLbl="fgShp" presStyleIdx="1" presStyleCnt="2"/>
      <dgm:spPr/>
    </dgm:pt>
  </dgm:ptLst>
  <dgm:cxnLst>
    <dgm:cxn modelId="{D9688200-3501-490A-BE05-828A1E9B50A1}" srcId="{12EFF738-4BDD-4C62-97ED-FED8E01786E1}" destId="{43423107-AA8C-4E65-9FB8-9E8681B269E4}" srcOrd="0" destOrd="0" parTransId="{1D37F1F8-0C08-415E-BA0A-E388E95983BD}" sibTransId="{2501568A-81C6-40D5-A5F9-FE08C3D11588}"/>
    <dgm:cxn modelId="{5B82D103-31F3-4A9B-906B-9AE0E3B291C1}" type="presOf" srcId="{A1A0C8CB-DE30-44B4-BAC1-5745180B7BAD}" destId="{10D7A709-6573-470D-B489-4E818FA1F48C}" srcOrd="1" destOrd="0" presId="urn:microsoft.com/office/officeart/2005/8/layout/cycle4#1"/>
    <dgm:cxn modelId="{F0377B0B-BB9F-47E2-B4F2-D7AA66E90E38}" srcId="{8DE9E1DF-F3A9-424D-B4D4-F2BC1F9D2BEA}" destId="{93F4F8C6-54A0-4A38-AA91-3266155B2C03}" srcOrd="0" destOrd="0" parTransId="{9D79AE50-1A1D-4537-AA96-B0035E235367}" sibTransId="{A4BE8BE0-0C27-4B0F-AE09-AA2C891BBEB0}"/>
    <dgm:cxn modelId="{12F4F215-4E72-4DFD-82A5-682665F09344}" type="presOf" srcId="{DF012260-4BBF-475A-9776-562B2D83E003}" destId="{11C2054E-FA8C-42EA-9CF3-A50738251F3D}" srcOrd="0" destOrd="0" presId="urn:microsoft.com/office/officeart/2005/8/layout/cycle4#1"/>
    <dgm:cxn modelId="{90B3E226-1122-42D4-AE5B-F406F1DC3156}" type="presOf" srcId="{A1A0C8CB-DE30-44B4-BAC1-5745180B7BAD}" destId="{2DC3036D-78CA-40AA-8126-D92A7AE4F5EB}" srcOrd="0" destOrd="0" presId="urn:microsoft.com/office/officeart/2005/8/layout/cycle4#1"/>
    <dgm:cxn modelId="{68D69E2D-85F5-4D81-B5DF-32AAE903A0BF}" srcId="{12EFF738-4BDD-4C62-97ED-FED8E01786E1}" destId="{07DA1CE8-A8C2-4ED9-87A0-2FC502B75F1F}" srcOrd="2" destOrd="0" parTransId="{67D82BA3-5464-44E0-9283-A97761F89C69}" sibTransId="{640F8834-A833-4E1C-8382-1355EA2F9ABB}"/>
    <dgm:cxn modelId="{B8974F32-970E-4C21-82D2-460EB98AC74C}" type="presOf" srcId="{93F4F8C6-54A0-4A38-AA91-3266155B2C03}" destId="{24E2662C-72DB-4334-A029-9F8F0ACB62A4}" srcOrd="0" destOrd="0" presId="urn:microsoft.com/office/officeart/2005/8/layout/cycle4#1"/>
    <dgm:cxn modelId="{8E779B36-96A1-43ED-B040-37A736B554E2}" type="presOf" srcId="{07DA1CE8-A8C2-4ED9-87A0-2FC502B75F1F}" destId="{F3049321-329B-45FB-948D-FE5C68100B95}" srcOrd="0" destOrd="0" presId="urn:microsoft.com/office/officeart/2005/8/layout/cycle4#1"/>
    <dgm:cxn modelId="{80F4215C-C78A-4DFA-8AE5-A45E5AE0C2AD}" type="presOf" srcId="{8DE9E1DF-F3A9-424D-B4D4-F2BC1F9D2BEA}" destId="{6DA4A07D-3A9D-4643-8B07-392562F267D0}" srcOrd="0" destOrd="0" presId="urn:microsoft.com/office/officeart/2005/8/layout/cycle4#1"/>
    <dgm:cxn modelId="{1087EE46-ADCA-48AD-9051-CC498277E4C2}" srcId="{43423107-AA8C-4E65-9FB8-9E8681B269E4}" destId="{F0B12631-B3A6-4F1F-90DF-ECF45BA6F16E}" srcOrd="0" destOrd="0" parTransId="{ED431481-39E8-4463-AA3B-ADC545205524}" sibTransId="{F2507D1A-0F01-4BF8-A099-8A4A4E4595CE}"/>
    <dgm:cxn modelId="{85BE1B6B-CF36-4194-9BEB-5FE7113A4D01}" type="presOf" srcId="{F0B12631-B3A6-4F1F-90DF-ECF45BA6F16E}" destId="{515046EF-6294-42AA-A471-E31634D184F4}" srcOrd="1" destOrd="0" presId="urn:microsoft.com/office/officeart/2005/8/layout/cycle4#1"/>
    <dgm:cxn modelId="{D4A25882-3D5C-4CE9-AF06-4329EB2B71EA}" type="presOf" srcId="{82E098F5-EFAB-44D2-AAF7-FE131AD07F49}" destId="{D37B4BA1-96C2-445A-A0F9-A469F263AF3A}" srcOrd="0" destOrd="0" presId="urn:microsoft.com/office/officeart/2005/8/layout/cycle4#1"/>
    <dgm:cxn modelId="{2294CE85-D9F7-4075-8E6E-BDA99237905D}" srcId="{07DA1CE8-A8C2-4ED9-87A0-2FC502B75F1F}" destId="{82E098F5-EFAB-44D2-AAF7-FE131AD07F49}" srcOrd="0" destOrd="0" parTransId="{F3A5B016-2EBC-4745-85EE-BF09E905C43F}" sibTransId="{958D42AD-7C97-47C0-83FC-0B1D36CC71D0}"/>
    <dgm:cxn modelId="{E7107188-C592-4132-A517-7ABA7B7E5B93}" type="presOf" srcId="{82E098F5-EFAB-44D2-AAF7-FE131AD07F49}" destId="{DF1A6038-114E-408C-8315-9BEC77AEC0FF}" srcOrd="1" destOrd="0" presId="urn:microsoft.com/office/officeart/2005/8/layout/cycle4#1"/>
    <dgm:cxn modelId="{B02EBBAE-316A-4F3D-8D05-0335651A7CC5}" srcId="{DF012260-4BBF-475A-9776-562B2D83E003}" destId="{A1A0C8CB-DE30-44B4-BAC1-5745180B7BAD}" srcOrd="0" destOrd="0" parTransId="{3BB03411-831A-4F8C-8707-8C62B6034C1C}" sibTransId="{B3F9DFB2-7A1C-4A47-95FC-DB2832B29796}"/>
    <dgm:cxn modelId="{4FD828B1-52CB-427F-A9D6-AAC93ED38907}" srcId="{12EFF738-4BDD-4C62-97ED-FED8E01786E1}" destId="{DF012260-4BBF-475A-9776-562B2D83E003}" srcOrd="1" destOrd="0" parTransId="{DDD56177-C25D-4F79-8112-46E28312F11D}" sibTransId="{A2A43DD0-CA72-4932-B1CE-1F9FAFBD14E3}"/>
    <dgm:cxn modelId="{D19980B1-FDF9-4E22-9161-A0993C840863}" type="presOf" srcId="{43423107-AA8C-4E65-9FB8-9E8681B269E4}" destId="{DA52309B-A658-4927-AE48-583DD403B302}" srcOrd="0" destOrd="0" presId="urn:microsoft.com/office/officeart/2005/8/layout/cycle4#1"/>
    <dgm:cxn modelId="{E49BBBB7-1646-45F3-BC87-8CEBF12D91C3}" type="presOf" srcId="{93F4F8C6-54A0-4A38-AA91-3266155B2C03}" destId="{7DE294C7-CF64-4389-9DE8-366854506CC6}" srcOrd="1" destOrd="0" presId="urn:microsoft.com/office/officeart/2005/8/layout/cycle4#1"/>
    <dgm:cxn modelId="{8C0F92C0-DE2C-4B7B-9B1F-62D22BE55E88}" type="presOf" srcId="{12EFF738-4BDD-4C62-97ED-FED8E01786E1}" destId="{D62AA72B-0E52-4C2E-87B0-CD851491325F}" srcOrd="0" destOrd="0" presId="urn:microsoft.com/office/officeart/2005/8/layout/cycle4#1"/>
    <dgm:cxn modelId="{F335E0FA-C02E-446B-8FF3-81EDE1CFAB78}" type="presOf" srcId="{F0B12631-B3A6-4F1F-90DF-ECF45BA6F16E}" destId="{CAB1D275-1D03-4476-9C51-F9456E8BEDF9}" srcOrd="0" destOrd="0" presId="urn:microsoft.com/office/officeart/2005/8/layout/cycle4#1"/>
    <dgm:cxn modelId="{C706B9FB-49DD-46DE-AD65-2E78167B7B35}" srcId="{12EFF738-4BDD-4C62-97ED-FED8E01786E1}" destId="{8DE9E1DF-F3A9-424D-B4D4-F2BC1F9D2BEA}" srcOrd="3" destOrd="0" parTransId="{52BC6792-D03F-4F8D-B436-5CFF19D65924}" sibTransId="{4613329A-B83C-4D35-9FD9-55961ACB9D33}"/>
    <dgm:cxn modelId="{C4ABFF55-41EA-4B99-A99D-48AA2C501308}" type="presParOf" srcId="{D62AA72B-0E52-4C2E-87B0-CD851491325F}" destId="{8AD395D6-5DCA-4E01-BB40-74BBBC981640}" srcOrd="0" destOrd="0" presId="urn:microsoft.com/office/officeart/2005/8/layout/cycle4#1"/>
    <dgm:cxn modelId="{C5793E27-93DF-42ED-91DC-1F536FC4F092}" type="presParOf" srcId="{8AD395D6-5DCA-4E01-BB40-74BBBC981640}" destId="{773A1B85-73BF-44FC-8291-13C7C569F4B8}" srcOrd="0" destOrd="0" presId="urn:microsoft.com/office/officeart/2005/8/layout/cycle4#1"/>
    <dgm:cxn modelId="{1EE271EC-BEAD-45EB-94AF-5218444580E1}" type="presParOf" srcId="{773A1B85-73BF-44FC-8291-13C7C569F4B8}" destId="{CAB1D275-1D03-4476-9C51-F9456E8BEDF9}" srcOrd="0" destOrd="0" presId="urn:microsoft.com/office/officeart/2005/8/layout/cycle4#1"/>
    <dgm:cxn modelId="{85C0D66B-96BE-4312-88C0-7AC77FE7A163}" type="presParOf" srcId="{773A1B85-73BF-44FC-8291-13C7C569F4B8}" destId="{515046EF-6294-42AA-A471-E31634D184F4}" srcOrd="1" destOrd="0" presId="urn:microsoft.com/office/officeart/2005/8/layout/cycle4#1"/>
    <dgm:cxn modelId="{F001F170-F0C7-4FFD-9C58-312156973F46}" type="presParOf" srcId="{8AD395D6-5DCA-4E01-BB40-74BBBC981640}" destId="{9239943D-B1A3-4E13-8684-FFAF4910AE2E}" srcOrd="1" destOrd="0" presId="urn:microsoft.com/office/officeart/2005/8/layout/cycle4#1"/>
    <dgm:cxn modelId="{9FB93724-32E1-4649-BB59-ACB732E04138}" type="presParOf" srcId="{9239943D-B1A3-4E13-8684-FFAF4910AE2E}" destId="{2DC3036D-78CA-40AA-8126-D92A7AE4F5EB}" srcOrd="0" destOrd="0" presId="urn:microsoft.com/office/officeart/2005/8/layout/cycle4#1"/>
    <dgm:cxn modelId="{92DB8235-FA33-4610-ABFC-3DD7B79E6F5D}" type="presParOf" srcId="{9239943D-B1A3-4E13-8684-FFAF4910AE2E}" destId="{10D7A709-6573-470D-B489-4E818FA1F48C}" srcOrd="1" destOrd="0" presId="urn:microsoft.com/office/officeart/2005/8/layout/cycle4#1"/>
    <dgm:cxn modelId="{424787D8-DECF-42AA-9271-3ABFA0C79EC4}" type="presParOf" srcId="{8AD395D6-5DCA-4E01-BB40-74BBBC981640}" destId="{B4AD49E3-FE36-4671-9ACD-9CF5048D9F2C}" srcOrd="2" destOrd="0" presId="urn:microsoft.com/office/officeart/2005/8/layout/cycle4#1"/>
    <dgm:cxn modelId="{BA84B8DF-6E8F-424C-A2BC-8104F4437957}" type="presParOf" srcId="{B4AD49E3-FE36-4671-9ACD-9CF5048D9F2C}" destId="{D37B4BA1-96C2-445A-A0F9-A469F263AF3A}" srcOrd="0" destOrd="0" presId="urn:microsoft.com/office/officeart/2005/8/layout/cycle4#1"/>
    <dgm:cxn modelId="{1CCD9B3C-306C-4B05-AA88-61CFEAFAD29E}" type="presParOf" srcId="{B4AD49E3-FE36-4671-9ACD-9CF5048D9F2C}" destId="{DF1A6038-114E-408C-8315-9BEC77AEC0FF}" srcOrd="1" destOrd="0" presId="urn:microsoft.com/office/officeart/2005/8/layout/cycle4#1"/>
    <dgm:cxn modelId="{8A47E13C-ED78-435E-BBD4-BF7F7D246D58}" type="presParOf" srcId="{8AD395D6-5DCA-4E01-BB40-74BBBC981640}" destId="{30E4092E-A295-4B78-812C-913F271BE8AF}" srcOrd="3" destOrd="0" presId="urn:microsoft.com/office/officeart/2005/8/layout/cycle4#1"/>
    <dgm:cxn modelId="{59C8F63B-F561-424C-9F10-448F10923133}" type="presParOf" srcId="{30E4092E-A295-4B78-812C-913F271BE8AF}" destId="{24E2662C-72DB-4334-A029-9F8F0ACB62A4}" srcOrd="0" destOrd="0" presId="urn:microsoft.com/office/officeart/2005/8/layout/cycle4#1"/>
    <dgm:cxn modelId="{E7AB5232-7970-4C99-948F-BC0B63B2A13C}" type="presParOf" srcId="{30E4092E-A295-4B78-812C-913F271BE8AF}" destId="{7DE294C7-CF64-4389-9DE8-366854506CC6}" srcOrd="1" destOrd="0" presId="urn:microsoft.com/office/officeart/2005/8/layout/cycle4#1"/>
    <dgm:cxn modelId="{FF20F90F-FCF0-4A65-BFEE-2B40AAA549CC}" type="presParOf" srcId="{8AD395D6-5DCA-4E01-BB40-74BBBC981640}" destId="{C5E33DDC-7E58-4C7B-AE28-E653B5287858}" srcOrd="4" destOrd="0" presId="urn:microsoft.com/office/officeart/2005/8/layout/cycle4#1"/>
    <dgm:cxn modelId="{8C2D9444-D0D9-45C0-A7E6-AAFAAD8C7504}" type="presParOf" srcId="{D62AA72B-0E52-4C2E-87B0-CD851491325F}" destId="{6129C1B8-4528-459F-AD62-15EBCDB0712B}" srcOrd="1" destOrd="0" presId="urn:microsoft.com/office/officeart/2005/8/layout/cycle4#1"/>
    <dgm:cxn modelId="{BD2231A3-64CE-4122-91FD-882865CD61F3}" type="presParOf" srcId="{6129C1B8-4528-459F-AD62-15EBCDB0712B}" destId="{DA52309B-A658-4927-AE48-583DD403B302}" srcOrd="0" destOrd="0" presId="urn:microsoft.com/office/officeart/2005/8/layout/cycle4#1"/>
    <dgm:cxn modelId="{45946AC1-4916-4669-A21B-B6CF700E815E}" type="presParOf" srcId="{6129C1B8-4528-459F-AD62-15EBCDB0712B}" destId="{11C2054E-FA8C-42EA-9CF3-A50738251F3D}" srcOrd="1" destOrd="0" presId="urn:microsoft.com/office/officeart/2005/8/layout/cycle4#1"/>
    <dgm:cxn modelId="{6D24181F-B4B9-4AD1-986F-ABB9DF1A5C70}" type="presParOf" srcId="{6129C1B8-4528-459F-AD62-15EBCDB0712B}" destId="{F3049321-329B-45FB-948D-FE5C68100B95}" srcOrd="2" destOrd="0" presId="urn:microsoft.com/office/officeart/2005/8/layout/cycle4#1"/>
    <dgm:cxn modelId="{D82256CB-3D58-4BA5-BB89-76D488555F51}" type="presParOf" srcId="{6129C1B8-4528-459F-AD62-15EBCDB0712B}" destId="{6DA4A07D-3A9D-4643-8B07-392562F267D0}" srcOrd="3" destOrd="0" presId="urn:microsoft.com/office/officeart/2005/8/layout/cycle4#1"/>
    <dgm:cxn modelId="{B4EDE75C-B239-455D-9D6D-C8937E2F20C8}" type="presParOf" srcId="{6129C1B8-4528-459F-AD62-15EBCDB0712B}" destId="{A6453259-C154-4315-A828-0669A7754D52}" srcOrd="4" destOrd="0" presId="urn:microsoft.com/office/officeart/2005/8/layout/cycle4#1"/>
    <dgm:cxn modelId="{1E42C690-F136-4E62-BE60-9EF1C3D4BC98}" type="presParOf" srcId="{D62AA72B-0E52-4C2E-87B0-CD851491325F}" destId="{DBC8D1A4-69CD-4874-8DA0-005226AC1EFD}" srcOrd="2" destOrd="0" presId="urn:microsoft.com/office/officeart/2005/8/layout/cycle4#1"/>
    <dgm:cxn modelId="{FCE8B706-C962-4D6A-918D-F63120C32FBB}" type="presParOf" srcId="{D62AA72B-0E52-4C2E-87B0-CD851491325F}" destId="{52B1FC37-15A3-4F3D-A215-C28FA1E3BD9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4BA1-96C2-445A-A0F9-A469F263AF3A}">
      <dsp:nvSpPr>
        <dsp:cNvPr id="0" name=""/>
        <dsp:cNvSpPr/>
      </dsp:nvSpPr>
      <dsp:spPr>
        <a:xfrm>
          <a:off x="4416106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5120305" y="3479632"/>
        <a:ext cx="1504945" cy="1024982"/>
      </dsp:txXfrm>
    </dsp:sp>
    <dsp:sp modelId="{24E2662C-72DB-4334-A029-9F8F0ACB62A4}">
      <dsp:nvSpPr>
        <dsp:cNvPr id="0" name=""/>
        <dsp:cNvSpPr/>
      </dsp:nvSpPr>
      <dsp:spPr>
        <a:xfrm>
          <a:off x="759684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791573" y="3479632"/>
        <a:ext cx="1504945" cy="1024982"/>
      </dsp:txXfrm>
    </dsp:sp>
    <dsp:sp modelId="{2DC3036D-78CA-40AA-8126-D92A7AE4F5EB}">
      <dsp:nvSpPr>
        <dsp:cNvPr id="0" name=""/>
        <dsp:cNvSpPr/>
      </dsp:nvSpPr>
      <dsp:spPr>
        <a:xfrm>
          <a:off x="4416106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5120305" y="31889"/>
        <a:ext cx="1504945" cy="1024982"/>
      </dsp:txXfrm>
    </dsp:sp>
    <dsp:sp modelId="{CAB1D275-1D03-4476-9C51-F9456E8BEDF9}">
      <dsp:nvSpPr>
        <dsp:cNvPr id="0" name=""/>
        <dsp:cNvSpPr/>
      </dsp:nvSpPr>
      <dsp:spPr>
        <a:xfrm>
          <a:off x="759684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791573" y="31889"/>
        <a:ext cx="1504945" cy="1024982"/>
      </dsp:txXfrm>
    </dsp:sp>
    <dsp:sp modelId="{DA52309B-A658-4927-AE48-583DD403B302}">
      <dsp:nvSpPr>
        <dsp:cNvPr id="0" name=""/>
        <dsp:cNvSpPr/>
      </dsp:nvSpPr>
      <dsp:spPr>
        <a:xfrm>
          <a:off x="1584172" y="216024"/>
          <a:ext cx="2193442" cy="20494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1. Hvordan har velfærdsstaten udvikles sig Danmark?</a:t>
          </a:r>
        </a:p>
      </dsp:txBody>
      <dsp:txXfrm>
        <a:off x="2226616" y="816285"/>
        <a:ext cx="1550998" cy="1449158"/>
      </dsp:txXfrm>
    </dsp:sp>
    <dsp:sp modelId="{11C2054E-FA8C-42EA-9CF3-A50738251F3D}">
      <dsp:nvSpPr>
        <dsp:cNvPr id="0" name=""/>
        <dsp:cNvSpPr/>
      </dsp:nvSpPr>
      <dsp:spPr>
        <a:xfrm rot="5400000">
          <a:off x="4032443" y="72010"/>
          <a:ext cx="1905396" cy="23374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2. Hvilke typer af velfærdsstats-modeller er der og hvad karakteriserer dem</a:t>
          </a:r>
        </a:p>
      </dsp:txBody>
      <dsp:txXfrm rot="-5400000">
        <a:off x="3816419" y="846112"/>
        <a:ext cx="1652823" cy="1347318"/>
      </dsp:txXfrm>
    </dsp:sp>
    <dsp:sp modelId="{F3049321-329B-45FB-948D-FE5C68100B95}">
      <dsp:nvSpPr>
        <dsp:cNvPr id="0" name=""/>
        <dsp:cNvSpPr/>
      </dsp:nvSpPr>
      <dsp:spPr>
        <a:xfrm rot="10800000">
          <a:off x="3816418" y="2304257"/>
          <a:ext cx="2337445" cy="190539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      4. Hvilke interne udfordringer står velfærdsstaten over for nu og i fremtiden?</a:t>
          </a:r>
        </a:p>
      </dsp:txBody>
      <dsp:txXfrm rot="10800000">
        <a:off x="3816418" y="2304257"/>
        <a:ext cx="1652823" cy="1347318"/>
      </dsp:txXfrm>
    </dsp:sp>
    <dsp:sp modelId="{6DA4A07D-3A9D-4643-8B07-392562F267D0}">
      <dsp:nvSpPr>
        <dsp:cNvPr id="0" name=""/>
        <dsp:cNvSpPr/>
      </dsp:nvSpPr>
      <dsp:spPr>
        <a:xfrm rot="16200000">
          <a:off x="1656184" y="2199058"/>
          <a:ext cx="2049419" cy="21934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3. Hvordan er forholdet mellem velfærds-statens indtægter og udgifter?</a:t>
          </a:r>
        </a:p>
      </dsp:txBody>
      <dsp:txXfrm rot="5400000">
        <a:off x="2226621" y="2271060"/>
        <a:ext cx="1550984" cy="1449158"/>
      </dsp:txXfrm>
    </dsp:sp>
    <dsp:sp modelId="{DBC8D1A4-69CD-4874-8DA0-005226AC1EFD}">
      <dsp:nvSpPr>
        <dsp:cNvPr id="0" name=""/>
        <dsp:cNvSpPr/>
      </dsp:nvSpPr>
      <dsp:spPr>
        <a:xfrm>
          <a:off x="3369308" y="1859966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1FC37-15A3-4F3D-A215-C28FA1E3BD9F}">
      <dsp:nvSpPr>
        <dsp:cNvPr id="0" name=""/>
        <dsp:cNvSpPr/>
      </dsp:nvSpPr>
      <dsp:spPr>
        <a:xfrm rot="10800000">
          <a:off x="3369308" y="2086791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C934-026A-44BC-BFE6-39BFD21259E8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2590-8880-433D-99B0-E2942F78D76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AB14-18A6-4A21-B794-98062C21F092}" type="datetimeFigureOut">
              <a:rPr lang="da-DK" smtClean="0"/>
              <a:t>06-03-2024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00665-2ADE-4801-B4D8-F228A879E3A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 algn="l">
              <a:lnSpc>
                <a:spcPct val="170000"/>
              </a:lnSpc>
            </a:pPr>
            <a:r>
              <a:rPr lang="da-DK" sz="4000" b="1" dirty="0">
                <a:solidFill>
                  <a:schemeClr val="tx1"/>
                </a:solidFill>
              </a:rPr>
              <a:t>Intro </a:t>
            </a:r>
            <a:r>
              <a:rPr lang="da-DK" sz="4000" b="1">
                <a:solidFill>
                  <a:schemeClr val="tx1"/>
                </a:solidFill>
              </a:rPr>
              <a:t>til mindmap</a:t>
            </a:r>
          </a:p>
          <a:p>
            <a:pPr lvl="0" algn="l">
              <a:lnSpc>
                <a:spcPct val="170000"/>
              </a:lnSpc>
            </a:pPr>
            <a:r>
              <a:rPr lang="da-DK" sz="4000" b="1" dirty="0">
                <a:solidFill>
                  <a:schemeClr val="tx1"/>
                </a:solidFill>
              </a:rPr>
              <a:t>Gruppeøvelse (ca. 20 min. i grupper af ca. 4): </a:t>
            </a: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tx1"/>
                </a:solidFill>
              </a:rPr>
              <a:t>- Med udgangspunkt i dagens lektie laves et fælles mindmap over emnet: Hvad er velfærdsstaten og hvordan berører den jer? </a:t>
            </a: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tx1"/>
                </a:solidFill>
              </a:rPr>
              <a:t> </a:t>
            </a:r>
          </a:p>
          <a:p>
            <a:pPr lvl="0" algn="l">
              <a:lnSpc>
                <a:spcPct val="170000"/>
              </a:lnSpc>
            </a:pPr>
            <a:r>
              <a:rPr lang="da-DK" sz="4000" b="1" dirty="0">
                <a:solidFill>
                  <a:schemeClr val="tx1"/>
                </a:solidFill>
              </a:rPr>
              <a:t>Fælles opsummering (ca. 15 min.):</a:t>
            </a:r>
            <a:r>
              <a:rPr lang="da-DK" b="1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tx1"/>
                </a:solidFill>
              </a:rPr>
              <a:t>- Lav et fælles mindmap på tavlen, hvor grupperne byder ind, således at ét fælles mindmap skabes.</a:t>
            </a: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tx1"/>
                </a:solidFill>
              </a:rPr>
              <a:t> </a:t>
            </a:r>
          </a:p>
          <a:p>
            <a:pPr lvl="0" algn="l">
              <a:lnSpc>
                <a:spcPct val="170000"/>
              </a:lnSpc>
            </a:pPr>
            <a:r>
              <a:rPr lang="da-DK" sz="4900" b="1" dirty="0">
                <a:solidFill>
                  <a:schemeClr val="tx1"/>
                </a:solidFill>
              </a:rPr>
              <a:t>Plenumøvelse (ca. 25 min.):</a:t>
            </a:r>
          </a:p>
          <a:p>
            <a:pPr algn="l">
              <a:lnSpc>
                <a:spcPct val="170000"/>
              </a:lnSpc>
            </a:pPr>
            <a:r>
              <a:rPr lang="da-DK" dirty="0">
                <a:solidFill>
                  <a:schemeClr val="tx1"/>
                </a:solidFill>
              </a:rPr>
              <a:t>- Med</a:t>
            </a:r>
            <a:r>
              <a:rPr lang="da-DK" i="1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</a:rPr>
              <a:t>udgangspunkt i det fælles mindmap, fokuseres på nedenstående </a:t>
            </a:r>
            <a:r>
              <a:rPr lang="da-DK" dirty="0" err="1">
                <a:solidFill>
                  <a:schemeClr val="tx1"/>
                </a:solidFill>
              </a:rPr>
              <a:t>hv-spørgsmål</a:t>
            </a:r>
            <a:r>
              <a:rPr lang="da-DK" dirty="0">
                <a:solidFill>
                  <a:schemeClr val="tx1"/>
                </a:solidFill>
              </a:rPr>
              <a:t>, som vil være omdrejningspunkterne i forløbet. Det er hensigten at eleverne forsøger at placere indholdet af deres mindmap under de respektive </a:t>
            </a:r>
            <a:r>
              <a:rPr lang="da-DK" dirty="0" err="1">
                <a:solidFill>
                  <a:schemeClr val="tx1"/>
                </a:solidFill>
              </a:rPr>
              <a:t>hv</a:t>
            </a:r>
            <a:r>
              <a:rPr lang="da-DK" dirty="0">
                <a:solidFill>
                  <a:schemeClr val="tx1"/>
                </a:solidFill>
              </a:rPr>
              <a:t>-spørgsmål i </a:t>
            </a:r>
            <a:r>
              <a:rPr lang="da-DK" dirty="0" err="1">
                <a:solidFill>
                  <a:schemeClr val="tx1"/>
                </a:solidFill>
              </a:rPr>
              <a:t>powerpointen</a:t>
            </a:r>
            <a:r>
              <a:rPr lang="da-DK" dirty="0">
                <a:solidFill>
                  <a:schemeClr val="tx1"/>
                </a:solidFill>
              </a:rPr>
              <a:t> (</a:t>
            </a:r>
            <a:r>
              <a:rPr lang="da-DK" i="1" dirty="0">
                <a:solidFill>
                  <a:schemeClr val="tx1"/>
                </a:solidFill>
              </a:rPr>
              <a:t>se næste slide</a:t>
            </a:r>
            <a:r>
              <a:rPr lang="da-DK" dirty="0">
                <a:solidFill>
                  <a:schemeClr val="tx1"/>
                </a:solidFill>
              </a:rPr>
              <a:t>). </a:t>
            </a:r>
          </a:p>
          <a:p>
            <a:pPr lvl="1" algn="l">
              <a:lnSpc>
                <a:spcPct val="170000"/>
              </a:lnSpc>
            </a:pPr>
            <a:r>
              <a:rPr lang="da-DK" sz="3300" dirty="0">
                <a:solidFill>
                  <a:schemeClr val="tx1"/>
                </a:solidFill>
              </a:rPr>
              <a:t>A. Hvordan har velfærdsstaten udviklet sig Danmark?</a:t>
            </a:r>
          </a:p>
          <a:p>
            <a:pPr lvl="1" algn="l">
              <a:lnSpc>
                <a:spcPct val="170000"/>
              </a:lnSpc>
            </a:pPr>
            <a:r>
              <a:rPr lang="da-DK" sz="3300" dirty="0">
                <a:solidFill>
                  <a:schemeClr val="tx1"/>
                </a:solidFill>
              </a:rPr>
              <a:t>B. Hvilke typer af velfærdsstatsmodeller er der og hvad karakteriserer dem?</a:t>
            </a:r>
          </a:p>
          <a:p>
            <a:pPr lvl="1" algn="l">
              <a:lnSpc>
                <a:spcPct val="170000"/>
              </a:lnSpc>
            </a:pPr>
            <a:r>
              <a:rPr lang="da-DK" sz="3300" dirty="0">
                <a:solidFill>
                  <a:schemeClr val="tx1"/>
                </a:solidFill>
              </a:rPr>
              <a:t>C. Hvordan er forholdet mellem velfærdsstatens indtægter og udgifter?</a:t>
            </a:r>
          </a:p>
          <a:p>
            <a:pPr lvl="1" algn="l">
              <a:lnSpc>
                <a:spcPct val="170000"/>
              </a:lnSpc>
            </a:pPr>
            <a:r>
              <a:rPr lang="da-DK" sz="3300" dirty="0">
                <a:solidFill>
                  <a:schemeClr val="tx1"/>
                </a:solidFill>
              </a:rPr>
              <a:t>D. Hvilke interne udfordringer står velfærdsstaten over for nu og i fremtiden?</a:t>
            </a:r>
          </a:p>
          <a:p>
            <a:pPr algn="l">
              <a:lnSpc>
                <a:spcPct val="170000"/>
              </a:lnSpc>
            </a:pPr>
            <a:endParaRPr lang="da-DK" sz="33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936402"/>
          </a:xfrm>
        </p:spPr>
        <p:txBody>
          <a:bodyPr>
            <a:normAutofit/>
          </a:bodyPr>
          <a:lstStyle/>
          <a:p>
            <a:r>
              <a:rPr lang="da-DK" sz="3200" b="1" dirty="0"/>
              <a:t> Øvelsernes indhold</a:t>
            </a:r>
            <a:endParaRPr lang="da-DK" sz="3200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6552728" cy="432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Resultatet af jeres mindmap tilføres i tekstboksene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412776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3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836712"/>
          </a:xfrm>
        </p:spPr>
        <p:txBody>
          <a:bodyPr>
            <a:normAutofit/>
          </a:bodyPr>
          <a:lstStyle/>
          <a:p>
            <a:r>
              <a:rPr lang="da-DK" sz="3000" b="1" dirty="0"/>
              <a:t>1. lektion:</a:t>
            </a:r>
            <a:r>
              <a:rPr lang="da-DK" sz="3000" dirty="0"/>
              <a:t> Hvad er velfærdsstaten – ifølge jer? 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236</Words>
  <Application>Microsoft Office PowerPoint</Application>
  <PresentationFormat>Skærmshow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Kontortema</vt:lpstr>
      <vt:lpstr> Øvelsernes indhold</vt:lpstr>
      <vt:lpstr>1. lektion: Hvad er velfærdsstaten – ifølge jer?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pb</dc:creator>
  <cp:lastModifiedBy>Kim Krog Larsen</cp:lastModifiedBy>
  <cp:revision>5</cp:revision>
  <dcterms:created xsi:type="dcterms:W3CDTF">2011-01-30T23:59:41Z</dcterms:created>
  <dcterms:modified xsi:type="dcterms:W3CDTF">2024-03-06T11:06:16Z</dcterms:modified>
</cp:coreProperties>
</file>