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C153E-1864-45D6-904B-F230FC2C7F1C}" v="44" dt="2024-03-07T08:28:14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D18C153E-1864-45D6-904B-F230FC2C7F1C}"/>
    <pc:docChg chg="custSel modSld">
      <pc:chgData name="Kirstin Godsk" userId="75e39c0b-5185-405b-8958-e7f885f74107" providerId="ADAL" clId="{D18C153E-1864-45D6-904B-F230FC2C7F1C}" dt="2024-03-07T08:50:45.499" v="1148" actId="20577"/>
      <pc:docMkLst>
        <pc:docMk/>
      </pc:docMkLst>
      <pc:sldChg chg="modSp">
        <pc:chgData name="Kirstin Godsk" userId="75e39c0b-5185-405b-8958-e7f885f74107" providerId="ADAL" clId="{D18C153E-1864-45D6-904B-F230FC2C7F1C}" dt="2024-03-07T08:19:53.516" v="44" actId="255"/>
        <pc:sldMkLst>
          <pc:docMk/>
          <pc:sldMk cId="1871055265" sldId="256"/>
        </pc:sldMkLst>
        <pc:spChg chg="mod">
          <ac:chgData name="Kirstin Godsk" userId="75e39c0b-5185-405b-8958-e7f885f74107" providerId="ADAL" clId="{D18C153E-1864-45D6-904B-F230FC2C7F1C}" dt="2024-03-07T08:19:53.516" v="44" actId="255"/>
          <ac:spMkLst>
            <pc:docMk/>
            <pc:sldMk cId="1871055265" sldId="256"/>
            <ac:spMk id="2" creationId="{B7FE617E-B8EE-E848-1B83-6FF893350EF7}"/>
          </ac:spMkLst>
        </pc:spChg>
      </pc:sldChg>
      <pc:sldChg chg="modSp mod">
        <pc:chgData name="Kirstin Godsk" userId="75e39c0b-5185-405b-8958-e7f885f74107" providerId="ADAL" clId="{D18C153E-1864-45D6-904B-F230FC2C7F1C}" dt="2024-03-07T08:26:45.043" v="294" actId="20577"/>
        <pc:sldMkLst>
          <pc:docMk/>
          <pc:sldMk cId="405327739" sldId="257"/>
        </pc:sldMkLst>
        <pc:spChg chg="mod">
          <ac:chgData name="Kirstin Godsk" userId="75e39c0b-5185-405b-8958-e7f885f74107" providerId="ADAL" clId="{D18C153E-1864-45D6-904B-F230FC2C7F1C}" dt="2024-03-07T08:26:45.043" v="294" actId="20577"/>
          <ac:spMkLst>
            <pc:docMk/>
            <pc:sldMk cId="405327739" sldId="257"/>
            <ac:spMk id="2" creationId="{989CC158-8248-9389-BEDE-F059A25C5416}"/>
          </ac:spMkLst>
        </pc:spChg>
      </pc:sldChg>
      <pc:sldChg chg="modSp mod">
        <pc:chgData name="Kirstin Godsk" userId="75e39c0b-5185-405b-8958-e7f885f74107" providerId="ADAL" clId="{D18C153E-1864-45D6-904B-F230FC2C7F1C}" dt="2024-03-07T08:32:35.474" v="620" actId="14100"/>
        <pc:sldMkLst>
          <pc:docMk/>
          <pc:sldMk cId="1158054336" sldId="258"/>
        </pc:sldMkLst>
        <pc:spChg chg="mod">
          <ac:chgData name="Kirstin Godsk" userId="75e39c0b-5185-405b-8958-e7f885f74107" providerId="ADAL" clId="{D18C153E-1864-45D6-904B-F230FC2C7F1C}" dt="2024-03-07T08:32:35.474" v="620" actId="14100"/>
          <ac:spMkLst>
            <pc:docMk/>
            <pc:sldMk cId="1158054336" sldId="258"/>
            <ac:spMk id="2" creationId="{2E679EDF-BAAE-FA5D-1565-1A524C015BC4}"/>
          </ac:spMkLst>
        </pc:spChg>
      </pc:sldChg>
      <pc:sldChg chg="modSp mod">
        <pc:chgData name="Kirstin Godsk" userId="75e39c0b-5185-405b-8958-e7f885f74107" providerId="ADAL" clId="{D18C153E-1864-45D6-904B-F230FC2C7F1C}" dt="2024-03-07T08:42:07.951" v="808" actId="20577"/>
        <pc:sldMkLst>
          <pc:docMk/>
          <pc:sldMk cId="2551083739" sldId="259"/>
        </pc:sldMkLst>
        <pc:spChg chg="mod">
          <ac:chgData name="Kirstin Godsk" userId="75e39c0b-5185-405b-8958-e7f885f74107" providerId="ADAL" clId="{D18C153E-1864-45D6-904B-F230FC2C7F1C}" dt="2024-03-07T08:42:07.951" v="808" actId="20577"/>
          <ac:spMkLst>
            <pc:docMk/>
            <pc:sldMk cId="2551083739" sldId="259"/>
            <ac:spMk id="2" creationId="{49833DCE-5D8B-1BD1-6BE5-89EA315C87D9}"/>
          </ac:spMkLst>
        </pc:spChg>
      </pc:sldChg>
      <pc:sldChg chg="modSp mod">
        <pc:chgData name="Kirstin Godsk" userId="75e39c0b-5185-405b-8958-e7f885f74107" providerId="ADAL" clId="{D18C153E-1864-45D6-904B-F230FC2C7F1C}" dt="2024-03-07T08:45:46.265" v="981" actId="20577"/>
        <pc:sldMkLst>
          <pc:docMk/>
          <pc:sldMk cId="520652014" sldId="260"/>
        </pc:sldMkLst>
        <pc:spChg chg="mod">
          <ac:chgData name="Kirstin Godsk" userId="75e39c0b-5185-405b-8958-e7f885f74107" providerId="ADAL" clId="{D18C153E-1864-45D6-904B-F230FC2C7F1C}" dt="2024-03-07T08:45:46.265" v="981" actId="20577"/>
          <ac:spMkLst>
            <pc:docMk/>
            <pc:sldMk cId="520652014" sldId="260"/>
            <ac:spMk id="3" creationId="{FBE4830D-0868-F482-F01C-24318413391C}"/>
          </ac:spMkLst>
        </pc:spChg>
      </pc:sldChg>
      <pc:sldChg chg="modSp mod">
        <pc:chgData name="Kirstin Godsk" userId="75e39c0b-5185-405b-8958-e7f885f74107" providerId="ADAL" clId="{D18C153E-1864-45D6-904B-F230FC2C7F1C}" dt="2024-03-07T08:50:45.499" v="1148" actId="20577"/>
        <pc:sldMkLst>
          <pc:docMk/>
          <pc:sldMk cId="1332114873" sldId="261"/>
        </pc:sldMkLst>
        <pc:spChg chg="mod">
          <ac:chgData name="Kirstin Godsk" userId="75e39c0b-5185-405b-8958-e7f885f74107" providerId="ADAL" clId="{D18C153E-1864-45D6-904B-F230FC2C7F1C}" dt="2024-03-07T08:50:45.499" v="1148" actId="20577"/>
          <ac:spMkLst>
            <pc:docMk/>
            <pc:sldMk cId="1332114873" sldId="261"/>
            <ac:spMk id="2" creationId="{48166EDA-9D7B-E968-C36D-09A52043C4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28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6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0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19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4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11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7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6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2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6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4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Håndværks alfabet på en sort overflade">
            <a:extLst>
              <a:ext uri="{FF2B5EF4-FFF2-40B4-BE49-F238E27FC236}">
                <a16:creationId xmlns:a16="http://schemas.microsoft.com/office/drawing/2014/main" id="{AE5F2348-97FB-6057-0146-DFB879CD33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9" r="7258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FE617E-B8EE-E848-1B83-6FF893350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da-DK" sz="3700" dirty="0"/>
              <a:t>Ændring af genpuljens sammensætning</a:t>
            </a:r>
            <a:br>
              <a:rPr lang="da-DK" sz="3700" dirty="0"/>
            </a:br>
            <a:r>
              <a:rPr lang="da-DK" sz="3700" dirty="0"/>
              <a:t>…</a:t>
            </a:r>
            <a:r>
              <a:rPr lang="da-DK" sz="2000" dirty="0"/>
              <a:t>Når en population ikke er ideel </a:t>
            </a:r>
            <a:r>
              <a:rPr lang="da-DK" sz="2000" dirty="0" err="1"/>
              <a:t>jf</a:t>
            </a:r>
            <a:r>
              <a:rPr lang="da-DK" sz="2000" dirty="0"/>
              <a:t> HW</a:t>
            </a:r>
            <a:endParaRPr lang="en-DK" sz="20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B74277-F290-422D-F71B-FD32E1384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da-DK" sz="2000" dirty="0"/>
              <a:t>Genetikbogen s. 80-85</a:t>
            </a:r>
            <a:endParaRPr lang="en-DK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05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104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9CC158-8248-9389-BEDE-F059A25C5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/>
              <a:t>Genetisk</a:t>
            </a:r>
            <a:r>
              <a:rPr lang="en-US" sz="4800" dirty="0"/>
              <a:t> drift</a:t>
            </a:r>
            <a:br>
              <a:rPr lang="en-US" sz="4800" dirty="0"/>
            </a:br>
            <a:r>
              <a:rPr lang="en-US" sz="2400" dirty="0" err="1"/>
              <a:t>Tilfældigheder</a:t>
            </a:r>
            <a:r>
              <a:rPr lang="en-US" sz="2400" dirty="0"/>
              <a:t> i </a:t>
            </a:r>
            <a:r>
              <a:rPr lang="en-US" sz="2400" dirty="0" err="1"/>
              <a:t>en</a:t>
            </a:r>
            <a:r>
              <a:rPr lang="en-US" sz="2400" dirty="0"/>
              <a:t> population. Ex. </a:t>
            </a:r>
            <a:r>
              <a:rPr lang="en-US" sz="2400" dirty="0" err="1"/>
              <a:t>Når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del </a:t>
            </a:r>
            <a:r>
              <a:rPr lang="en-US" sz="2400" dirty="0" err="1"/>
              <a:t>af</a:t>
            </a:r>
            <a:r>
              <a:rPr lang="en-US" sz="2400" dirty="0"/>
              <a:t> </a:t>
            </a:r>
            <a:r>
              <a:rPr lang="en-US" sz="2400" dirty="0" err="1"/>
              <a:t>populationen</a:t>
            </a:r>
            <a:r>
              <a:rPr lang="en-US" sz="2400" dirty="0"/>
              <a:t> </a:t>
            </a:r>
            <a:r>
              <a:rPr lang="en-US" sz="2400" dirty="0" err="1"/>
              <a:t>isoleres</a:t>
            </a:r>
            <a:r>
              <a:rPr lang="en-US" sz="2400" dirty="0"/>
              <a:t> </a:t>
            </a:r>
            <a:r>
              <a:rPr lang="en-US" sz="2400" dirty="0" err="1"/>
              <a:t>fra</a:t>
            </a:r>
            <a:r>
              <a:rPr lang="en-US" sz="2400" dirty="0"/>
              <a:t> den </a:t>
            </a:r>
            <a:r>
              <a:rPr lang="en-US" sz="2400" dirty="0" err="1"/>
              <a:t>oprindelige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der </a:t>
            </a:r>
            <a:r>
              <a:rPr lang="en-US" sz="2400" dirty="0" err="1"/>
              <a:t>sker</a:t>
            </a:r>
            <a:r>
              <a:rPr lang="en-US" sz="2400" dirty="0"/>
              <a:t> </a:t>
            </a:r>
            <a:r>
              <a:rPr lang="en-US" sz="2400" dirty="0" err="1"/>
              <a:t>mutationer</a:t>
            </a:r>
            <a:r>
              <a:rPr lang="en-US" sz="2400" dirty="0"/>
              <a:t> I </a:t>
            </a:r>
            <a:r>
              <a:rPr lang="en-US" sz="2400" dirty="0" err="1"/>
              <a:t>disse</a:t>
            </a:r>
            <a:r>
              <a:rPr lang="en-US" sz="2400" dirty="0"/>
              <a:t>. </a:t>
            </a:r>
            <a:r>
              <a:rPr lang="en-US" sz="2400" dirty="0" err="1"/>
              <a:t>Stor</a:t>
            </a:r>
            <a:r>
              <a:rPr lang="en-US" sz="2400" dirty="0"/>
              <a:t> </a:t>
            </a:r>
            <a:r>
              <a:rPr lang="en-US" sz="2400" dirty="0" err="1"/>
              <a:t>effekt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små</a:t>
            </a:r>
            <a:r>
              <a:rPr lang="en-US" sz="2400" dirty="0"/>
              <a:t> </a:t>
            </a:r>
            <a:r>
              <a:rPr lang="en-US" sz="2400" dirty="0" err="1"/>
              <a:t>populationer</a:t>
            </a:r>
            <a:r>
              <a:rPr lang="en-US" sz="2400" dirty="0"/>
              <a:t>. </a:t>
            </a:r>
            <a:r>
              <a:rPr lang="en-US" sz="2400" dirty="0" err="1"/>
              <a:t>Genetisk</a:t>
            </a:r>
            <a:r>
              <a:rPr lang="en-US" sz="2400" dirty="0"/>
              <a:t> variation </a:t>
            </a:r>
            <a:r>
              <a:rPr lang="en-US" sz="2400" dirty="0" err="1"/>
              <a:t>vil</a:t>
            </a:r>
            <a:r>
              <a:rPr lang="en-US" sz="2400" dirty="0"/>
              <a:t> </a:t>
            </a:r>
            <a:r>
              <a:rPr lang="en-US" sz="2400" dirty="0" err="1"/>
              <a:t>mindskes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disse</a:t>
            </a:r>
            <a:r>
              <a:rPr lang="en-US" sz="2400" dirty="0"/>
              <a:t> </a:t>
            </a:r>
            <a:r>
              <a:rPr lang="en-US" sz="2400" dirty="0" err="1"/>
              <a:t>tilfælder</a:t>
            </a:r>
            <a:r>
              <a:rPr lang="en-US" sz="2400" dirty="0"/>
              <a:t>.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F33CA40-DE0D-5FDE-14C9-1661E34D15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684572"/>
            <a:ext cx="6846363" cy="333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2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679EDF-BAAE-FA5D-1565-1A524C01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771988"/>
            <a:ext cx="4023360" cy="352402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/>
              <a:t>Flaskehals</a:t>
            </a:r>
            <a:r>
              <a:rPr lang="en-US" sz="4800" dirty="0"/>
              <a:t>:</a:t>
            </a:r>
            <a:br>
              <a:rPr lang="en-US" sz="4800" dirty="0"/>
            </a:br>
            <a:r>
              <a:rPr lang="en-US" sz="2000" dirty="0" err="1"/>
              <a:t>Når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population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tilfældigheder</a:t>
            </a:r>
            <a:r>
              <a:rPr lang="en-US" sz="2000" dirty="0"/>
              <a:t> mister mange </a:t>
            </a:r>
            <a:r>
              <a:rPr lang="en-US" sz="2000" dirty="0" err="1"/>
              <a:t>individer</a:t>
            </a:r>
            <a:br>
              <a:rPr lang="en-US" sz="4800" dirty="0"/>
            </a:br>
            <a:r>
              <a:rPr lang="en-US" sz="4800" dirty="0"/>
              <a:t>Founder </a:t>
            </a:r>
            <a:r>
              <a:rPr lang="en-US" sz="4800" dirty="0" err="1"/>
              <a:t>effekt</a:t>
            </a:r>
            <a:r>
              <a:rPr lang="en-US" sz="4800" dirty="0"/>
              <a:t>:</a:t>
            </a:r>
            <a:br>
              <a:rPr lang="en-US" sz="4800" dirty="0"/>
            </a:br>
            <a:r>
              <a:rPr lang="en-US" sz="1800" dirty="0"/>
              <a:t>En population der </a:t>
            </a:r>
            <a:r>
              <a:rPr lang="en-US" sz="1800" dirty="0" err="1"/>
              <a:t>oprindeligt</a:t>
            </a:r>
            <a:r>
              <a:rPr lang="en-US" sz="1800" dirty="0"/>
              <a:t> </a:t>
            </a:r>
            <a:r>
              <a:rPr lang="en-US" sz="1800" dirty="0" err="1"/>
              <a:t>kom</a:t>
            </a:r>
            <a:r>
              <a:rPr lang="en-US" sz="1800" dirty="0"/>
              <a:t> </a:t>
            </a:r>
            <a:r>
              <a:rPr lang="en-US" sz="1800" dirty="0" err="1"/>
              <a:t>fra</a:t>
            </a:r>
            <a:r>
              <a:rPr lang="en-US" sz="1800" dirty="0"/>
              <a:t> </a:t>
            </a:r>
            <a:r>
              <a:rPr lang="en-US" sz="1800" dirty="0" err="1"/>
              <a:t>flaskehals</a:t>
            </a:r>
            <a:r>
              <a:rPr lang="en-US" sz="1800" dirty="0"/>
              <a:t> population med </a:t>
            </a:r>
            <a:r>
              <a:rPr lang="en-US" sz="1800" dirty="0" err="1"/>
              <a:t>meget</a:t>
            </a:r>
            <a:r>
              <a:rPr lang="en-US" sz="1800" dirty="0"/>
              <a:t> </a:t>
            </a:r>
            <a:r>
              <a:rPr lang="en-US" sz="1800" dirty="0" err="1"/>
              <a:t>lav</a:t>
            </a:r>
            <a:r>
              <a:rPr lang="en-US" sz="1800" dirty="0"/>
              <a:t> </a:t>
            </a:r>
            <a:r>
              <a:rPr lang="en-US" sz="1800" dirty="0" err="1"/>
              <a:t>genetisk</a:t>
            </a:r>
            <a:r>
              <a:rPr lang="en-US" sz="1800" dirty="0"/>
              <a:t> variation. </a:t>
            </a:r>
            <a:r>
              <a:rPr lang="en-US" sz="1800" dirty="0" err="1"/>
              <a:t>Høj</a:t>
            </a:r>
            <a:r>
              <a:rPr lang="en-US" sz="1800" dirty="0"/>
              <a:t> </a:t>
            </a:r>
            <a:r>
              <a:rPr lang="en-US" sz="1800" dirty="0" err="1"/>
              <a:t>koncentration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sjældne</a:t>
            </a:r>
            <a:r>
              <a:rPr lang="en-US" sz="1800" dirty="0"/>
              <a:t> </a:t>
            </a:r>
            <a:r>
              <a:rPr lang="en-US" sz="1800" dirty="0" err="1"/>
              <a:t>sygdomme</a:t>
            </a:r>
            <a:r>
              <a:rPr lang="en-US" sz="1800" dirty="0"/>
              <a:t>- ex. Amish </a:t>
            </a:r>
            <a:r>
              <a:rPr lang="en-US" sz="1800" dirty="0" err="1"/>
              <a:t>folket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dværgvækst</a:t>
            </a:r>
            <a:br>
              <a:rPr lang="en-US" sz="4800" dirty="0"/>
            </a:br>
            <a:endParaRPr lang="en-US" sz="2200" dirty="0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0F356C29-BFFA-0340-CC77-A5549560FA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828777"/>
            <a:ext cx="6846363" cy="504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05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Rectangle 307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2" name="Rectangle 308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93" name="Rectangle 3082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833DCE-5D8B-1BD1-6BE5-89EA315C8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Effekt</a:t>
            </a:r>
            <a:r>
              <a:rPr lang="en-US" sz="4800" dirty="0"/>
              <a:t> </a:t>
            </a:r>
            <a:r>
              <a:rPr lang="en-US" sz="4800" dirty="0" err="1"/>
              <a:t>af</a:t>
            </a:r>
            <a:r>
              <a:rPr lang="en-US" sz="4800" dirty="0"/>
              <a:t> migration</a:t>
            </a:r>
            <a:br>
              <a:rPr lang="en-US" sz="4800" dirty="0"/>
            </a:br>
            <a:r>
              <a:rPr lang="en-US" sz="1800" dirty="0" err="1"/>
              <a:t>Øger</a:t>
            </a:r>
            <a:r>
              <a:rPr lang="en-US" sz="1800" dirty="0"/>
              <a:t> </a:t>
            </a:r>
            <a:r>
              <a:rPr lang="en-US" sz="1800" dirty="0" err="1"/>
              <a:t>genetisk</a:t>
            </a:r>
            <a:r>
              <a:rPr lang="en-US" sz="1800" dirty="0"/>
              <a:t> variation. En del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populationen</a:t>
            </a:r>
            <a:r>
              <a:rPr lang="en-US" sz="1800" dirty="0"/>
              <a:t> A </a:t>
            </a:r>
            <a:r>
              <a:rPr lang="en-US" sz="1800" dirty="0" err="1"/>
              <a:t>migrerer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population B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bliver</a:t>
            </a:r>
            <a:r>
              <a:rPr lang="en-US" sz="1800" dirty="0"/>
              <a:t> </a:t>
            </a:r>
            <a:r>
              <a:rPr lang="en-US" sz="1800" dirty="0" err="1"/>
              <a:t>herfter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population C </a:t>
            </a:r>
            <a:r>
              <a:rPr lang="en-US" sz="1800" dirty="0" err="1"/>
              <a:t>som</a:t>
            </a:r>
            <a:r>
              <a:rPr lang="en-US" sz="1800" dirty="0"/>
              <a:t> er mere </a:t>
            </a:r>
            <a:r>
              <a:rPr lang="en-US" sz="1800" dirty="0" err="1"/>
              <a:t>genetisk</a:t>
            </a:r>
            <a:r>
              <a:rPr lang="en-US" sz="1800" dirty="0"/>
              <a:t> </a:t>
            </a:r>
            <a:r>
              <a:rPr lang="en-US" sz="1800" dirty="0" err="1"/>
              <a:t>varieret</a:t>
            </a:r>
            <a:r>
              <a:rPr lang="en-US" sz="1800" dirty="0"/>
              <a:t> end de to </a:t>
            </a:r>
            <a:r>
              <a:rPr lang="en-US" sz="1800" dirty="0" err="1"/>
              <a:t>forrige</a:t>
            </a:r>
            <a:r>
              <a:rPr lang="en-US" sz="1800" dirty="0"/>
              <a:t> </a:t>
            </a:r>
            <a:r>
              <a:rPr lang="en-US" sz="1800" dirty="0" err="1"/>
              <a:t>populationer</a:t>
            </a:r>
            <a:endParaRPr lang="en-US" sz="4800" dirty="0"/>
          </a:p>
        </p:txBody>
      </p:sp>
      <p:sp>
        <p:nvSpPr>
          <p:cNvPr id="3094" name="Rectangle 308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5" name="Rectangle 308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B6A0A11E-2B7D-3C00-2AEF-ACBC62E91C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402160"/>
            <a:ext cx="6846363" cy="390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08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C39A4-F376-EDF1-21C7-5CFB0902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Effekt af mutationer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E4830D-0868-F482-F01C-243184133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Forudsætning for nye genetiske variationer kan opstå men det kræver mange generationer. På kort sigt er det kun af betydning for bakterier med kort generationstid.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52065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166EDA-9D7B-E968-C36D-09A52043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Effekt</a:t>
            </a:r>
            <a:r>
              <a:rPr lang="en-US" sz="4800" dirty="0"/>
              <a:t> </a:t>
            </a:r>
            <a:r>
              <a:rPr lang="en-US" sz="4800" dirty="0" err="1"/>
              <a:t>af</a:t>
            </a:r>
            <a:r>
              <a:rPr lang="en-US" sz="4800" dirty="0"/>
              <a:t> </a:t>
            </a:r>
            <a:r>
              <a:rPr lang="en-US" sz="4800" dirty="0" err="1"/>
              <a:t>selektion</a:t>
            </a:r>
            <a:br>
              <a:rPr lang="en-US" sz="4800" dirty="0"/>
            </a:br>
            <a:r>
              <a:rPr lang="en-US" sz="1800" dirty="0"/>
              <a:t>De </a:t>
            </a:r>
            <a:r>
              <a:rPr lang="en-US" sz="1800" dirty="0" err="1"/>
              <a:t>mest</a:t>
            </a:r>
            <a:r>
              <a:rPr lang="en-US" sz="1800" dirty="0"/>
              <a:t> “</a:t>
            </a:r>
            <a:r>
              <a:rPr lang="en-US" sz="1800" dirty="0" err="1"/>
              <a:t>normale</a:t>
            </a:r>
            <a:r>
              <a:rPr lang="en-US" sz="1800" dirty="0"/>
              <a:t>” </a:t>
            </a:r>
            <a:r>
              <a:rPr lang="en-US" sz="1800" dirty="0" err="1"/>
              <a:t>fænotyper</a:t>
            </a:r>
            <a:r>
              <a:rPr lang="en-US" sz="1800" dirty="0"/>
              <a:t> </a:t>
            </a:r>
            <a:r>
              <a:rPr lang="en-US" sz="1800" dirty="0" err="1"/>
              <a:t>favoriseres</a:t>
            </a:r>
            <a:r>
              <a:rPr lang="en-US" sz="1800" dirty="0"/>
              <a:t> </a:t>
            </a:r>
            <a:r>
              <a:rPr lang="en-US" sz="1800" dirty="0" err="1"/>
              <a:t>mens</a:t>
            </a:r>
            <a:r>
              <a:rPr lang="en-US" sz="1800" dirty="0"/>
              <a:t> </a:t>
            </a:r>
            <a:r>
              <a:rPr lang="en-US" sz="1800" dirty="0" err="1"/>
              <a:t>ekstreme</a:t>
            </a:r>
            <a:r>
              <a:rPr lang="en-US" sz="1800" dirty="0"/>
              <a:t> </a:t>
            </a:r>
            <a:r>
              <a:rPr lang="en-US" sz="1800" dirty="0" err="1"/>
              <a:t>fænotyper</a:t>
            </a:r>
            <a:r>
              <a:rPr lang="en-US" sz="1800" dirty="0"/>
              <a:t> </a:t>
            </a:r>
            <a:r>
              <a:rPr lang="en-US" sz="1800" dirty="0" err="1"/>
              <a:t>frasorteres</a:t>
            </a:r>
            <a:r>
              <a:rPr lang="en-US" sz="1800" dirty="0"/>
              <a:t>. Ex. Alt for </a:t>
            </a:r>
            <a:r>
              <a:rPr lang="en-US" sz="1800" dirty="0" err="1"/>
              <a:t>små</a:t>
            </a:r>
            <a:r>
              <a:rPr lang="en-US" sz="1800" dirty="0"/>
              <a:t> </a:t>
            </a:r>
            <a:r>
              <a:rPr lang="en-US" sz="1800" dirty="0" err="1"/>
              <a:t>eller</a:t>
            </a:r>
            <a:r>
              <a:rPr lang="en-US" sz="1800" dirty="0"/>
              <a:t> alt for store </a:t>
            </a:r>
            <a:r>
              <a:rPr lang="en-US" sz="1800" dirty="0" err="1"/>
              <a:t>babyer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DK giver </a:t>
            </a:r>
            <a:r>
              <a:rPr lang="en-US" sz="1800" dirty="0" err="1"/>
              <a:t>stor</a:t>
            </a:r>
            <a:r>
              <a:rPr lang="en-US" sz="1800" dirty="0"/>
              <a:t> </a:t>
            </a:r>
            <a:r>
              <a:rPr lang="en-US" sz="1800" dirty="0" err="1"/>
              <a:t>dødelighed</a:t>
            </a:r>
            <a:r>
              <a:rPr lang="en-US" sz="1800" dirty="0"/>
              <a:t>.</a:t>
            </a:r>
            <a:endParaRPr lang="en-US" sz="4800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1E7BB6B2-86DA-3271-EF34-7FB97D3B7C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1449" y="625683"/>
            <a:ext cx="6632680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11487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197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Calibri</vt:lpstr>
      <vt:lpstr>AccentBoxVTI</vt:lpstr>
      <vt:lpstr>Ændring af genpuljens sammensætning …Når en population ikke er ideel jf HW</vt:lpstr>
      <vt:lpstr>Genetisk drift Tilfældigheder i en population. Ex. Når en del af populationen isoleres fra den oprindelige og der sker mutationer I disse. Stor effekt i små populationer. Genetisk variation vil mindskes i disse tilfælder.</vt:lpstr>
      <vt:lpstr>Flaskehals: Når en population ved tilfældigheder mister mange individer Founder effekt: En population der oprindeligt kom fra flaskehals population med meget lav genetisk variation. Høj koncentration af sjældne sygdomme- ex. Amish folket og dværgvækst </vt:lpstr>
      <vt:lpstr>Effekt af migration Øger genetisk variation. En del af af populationen A migrerer til population B og bliver herfter til en population C som er mere genetisk varieret end de to forrige populationer</vt:lpstr>
      <vt:lpstr>Effekt af mutationer</vt:lpstr>
      <vt:lpstr>Effekt af selektion De mest “normale” fænotyper favoriseres mens ekstreme fænotyper frasorteres. Ex. Alt for små eller alt for store babyer i DK giver stor dødelighed.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Ændring af genpuljens sammensætning</dc:title>
  <dc:creator>Kirstin Godsk</dc:creator>
  <cp:lastModifiedBy>Kirstin Godsk</cp:lastModifiedBy>
  <cp:revision>1</cp:revision>
  <dcterms:created xsi:type="dcterms:W3CDTF">2024-03-07T08:05:47Z</dcterms:created>
  <dcterms:modified xsi:type="dcterms:W3CDTF">2024-03-07T08:52:37Z</dcterms:modified>
</cp:coreProperties>
</file>