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501" autoAdjust="0"/>
  </p:normalViewPr>
  <p:slideViewPr>
    <p:cSldViewPr snapToGrid="0">
      <p:cViewPr varScale="1">
        <p:scale>
          <a:sx n="70" d="100"/>
          <a:sy n="70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C119-D6DE-4ACC-A188-1E3B48E6EA7A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725EF-D8A9-489A-9848-937FF0466B8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7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Claude Monet: </a:t>
            </a:r>
            <a:r>
              <a:rPr lang="da-DK" i="1" dirty="0" err="1"/>
              <a:t>Impression</a:t>
            </a:r>
            <a:r>
              <a:rPr lang="da-DK" i="1" dirty="0"/>
              <a:t>, Soleil Levant</a:t>
            </a:r>
            <a:r>
              <a:rPr lang="da-DK" i="0" dirty="0"/>
              <a:t> (1872). </a:t>
            </a:r>
          </a:p>
          <a:p>
            <a:pPr marL="171450" indent="-171450">
              <a:buFontTx/>
              <a:buChar char="-"/>
            </a:pPr>
            <a:r>
              <a:rPr lang="da-DK" i="0" dirty="0"/>
              <a:t>Monet fanger lyset fra havnen ved solopgang. Det impressionistiske skabes ved brug af brede penselstrøg. Maleriet skal videregive en stemning og indfange nuet, og dermed gengive et øjeblik af virkeligheden.</a:t>
            </a:r>
          </a:p>
          <a:p>
            <a:pPr marL="171450" indent="-171450">
              <a:buFontTx/>
              <a:buChar char="-"/>
            </a:pPr>
            <a:endParaRPr lang="da-DK" i="0" dirty="0"/>
          </a:p>
          <a:p>
            <a:pPr marL="0" indent="0">
              <a:buFontTx/>
              <a:buNone/>
            </a:pPr>
            <a:r>
              <a:rPr lang="da-DK" i="0" dirty="0"/>
              <a:t>Emil Nolde: </a:t>
            </a:r>
            <a:r>
              <a:rPr lang="da-DK" i="1" dirty="0"/>
              <a:t>Møde på stranden </a:t>
            </a:r>
            <a:r>
              <a:rPr lang="da-DK" i="0" dirty="0"/>
              <a:t>(1929).</a:t>
            </a:r>
          </a:p>
          <a:p>
            <a:pPr marL="0" indent="0">
              <a:buFontTx/>
              <a:buNone/>
            </a:pPr>
            <a:r>
              <a:rPr lang="da-DK" i="0" dirty="0"/>
              <a:t>- Formerne er sære, og der er brugt iøjnefaldende stærke farver. Maleriet gengiver ikke objektiv virkeligheden, men en subjektiv oplevelse af vinden, vandet og mødet på stranden.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725EF-D8A9-489A-9848-937FF0466B8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9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0CD1F-F641-3024-B719-8B4823151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54032F-E1D7-A481-D782-4A397C7B3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557ED4-48AA-FC45-DBDF-4825EDAD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D889FD-2B70-45CE-4E37-DEAE7519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35DB6EE-5E81-8DDE-3694-E6025862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513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E2938-AFDF-F93A-E89A-3F131DB9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7478161-3715-9C19-5870-4C04119BA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BF55BD-89FF-385F-6317-1334F8DB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BCBCDC-1C3E-1716-B039-FE9B3DA3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E45F30-F828-5E9C-2372-FF0BE90C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60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BFF1A9D-0DD8-7F1F-6DA4-A9D3099F5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1DF7C5-D00C-EA07-1820-3AC8EAC0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84D616-97DC-A14B-6EB9-82886B2E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DF500A-AD48-0070-8499-B13F26F0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4AF2461-F1E8-7F99-4767-87C1537B2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B5206-1E62-44BC-DD34-EC9C05E3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5C0787-508F-C592-06B7-BED38453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E81EB-5F4E-E177-A3D5-21F1916C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C9D501F-715B-A5D5-CF84-3299AB2D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7F2FD4-F726-E943-ED65-F7B274B8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13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A23E2-4637-DF2F-1E88-ED819778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3CE57F-773C-296E-2DEF-7AB7CA89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58E25-9BD2-5F4A-3646-6FA015E1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984812-18A8-200F-EAF0-98B7215C1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D91001-0AAA-4B60-88BB-065FDB1F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16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8A5BCC-4BD8-3C77-B113-4D63E8CB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FCF310-BD6A-EE19-998C-39D50003D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DC4776-9EF1-97D1-E99F-31B53CA50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7D1622-4111-2FE5-191C-CB65A5BB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7CD372-2B44-5995-47AE-64BBEE0D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5B9AE1-A50D-118C-2229-3B8148B1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81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D9949-0060-F8D1-9317-3C31595C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722EDB-F00E-FFC2-E759-52BC10EE2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ADF1B4-E997-73BA-81B6-7177BAF84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DCAFE4-16DA-764A-C460-7D0794943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8DDA9CE-658A-4A5A-105C-D312A168D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2CC055F-E079-AB8C-97A8-11C594DF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B98251B-615D-9FAC-26AF-AD4A1BBD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539E04-59F9-3290-DFEC-061D00AF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1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08360-5179-00A2-4EEA-DBA95B9E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036AA82-4205-625E-7306-6F7BEC6D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F64B3D-FE92-E97A-D27A-A8085E82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CFE072-DB86-FC00-CB5C-E72D7A13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68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53C235-2620-2BDE-4865-305AEA1E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28DA842-CEB3-7425-379E-E8953E09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51F03D-9825-D891-445B-FCD1D035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26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6C1D6-8196-74B1-2D92-D6BF1C4B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10BBF7-BCBF-A3C3-B87C-3F4B27DE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7AFD37C-C20E-BCFB-CCAC-1ECC1FDE4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8BA41C-D2E9-B2B8-D74C-727F2C55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F4091F-D150-CAA0-622B-A8C14145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B7E222A-FFC0-2345-B544-4F4B8339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16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19AB5-060B-44E5-D512-301D6D3E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CBF75EB-9E4E-F717-E998-658C4DD2C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BE37F9-F73B-0BD7-D5C3-97EC7832D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B06607-7D65-0C09-FA47-7B677436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11FE156-159B-B7F5-C47A-F151BF04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2171266-D7E2-7DAA-2A2F-4C8EF392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93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638D84A-EDA3-DA2E-EE6A-8AD19669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7B06A3-8830-07F2-DDE7-CF182C399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3742CA-BBFA-5640-063C-8BE485641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579BB-D3A0-4C4D-95ED-83358E5183E9}" type="datetimeFigureOut">
              <a:rPr lang="da-DK" smtClean="0"/>
              <a:t>04-04-2024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D6C0C6-4F66-B2CD-0857-E2C32F575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433774-8EA2-B489-B0C4-DD673EE5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98506-8E5D-418A-A380-CA0AC130FE9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83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DFF8777-423F-66DA-19D4-5CDFF5BB8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da-DK" sz="5200">
                <a:solidFill>
                  <a:schemeClr val="tx2"/>
                </a:solidFill>
              </a:rPr>
              <a:t>Før besættelsen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6AEAC5F-6957-24EA-A74B-4F9181F04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tx2"/>
                </a:solidFill>
              </a:rPr>
              <a:t>DHO-forløb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5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121A853-9293-F691-F3D9-39209E3B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Folkelig realisme (1900-1920’erne)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77ABA5-21B4-95C8-2144-9F3610333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Folkelig realisme:</a:t>
            </a:r>
          </a:p>
          <a:p>
            <a:pPr lvl="1"/>
            <a:r>
              <a:rPr lang="da-DK" sz="1800">
                <a:solidFill>
                  <a:schemeClr val="tx2"/>
                </a:solidFill>
              </a:rPr>
              <a:t>Folkelig = De realistiske forfattere er jyder og kommer fra bonde- og husmandsmiljøer. De erobrer nyt land for litteraturen ved at skrive om de steder, de kommer fra. Man kalder dem også for </a:t>
            </a:r>
            <a:r>
              <a:rPr lang="da-DK" sz="1800" i="1">
                <a:solidFill>
                  <a:schemeClr val="tx2"/>
                </a:solidFill>
              </a:rPr>
              <a:t>hjemstavnsforfattere</a:t>
            </a:r>
            <a:r>
              <a:rPr lang="da-DK" sz="1800">
                <a:solidFill>
                  <a:schemeClr val="tx2"/>
                </a:solidFill>
              </a:rPr>
              <a:t>. </a:t>
            </a:r>
          </a:p>
          <a:p>
            <a:pPr lvl="1"/>
            <a:r>
              <a:rPr lang="da-DK" sz="1800">
                <a:solidFill>
                  <a:schemeClr val="tx2"/>
                </a:solidFill>
              </a:rPr>
              <a:t>Henrik Pontoppidan (forfatter under Det moderne Gennembrud) skriver godt nok om de fattiges kår på landet i sine værker, men han er ikke selv en af dem, og hans synsvinkel er distanceret.</a:t>
            </a:r>
          </a:p>
          <a:p>
            <a:pPr lvl="1"/>
            <a:r>
              <a:rPr lang="da-DK" sz="1800">
                <a:solidFill>
                  <a:schemeClr val="tx2"/>
                </a:solidFill>
              </a:rPr>
              <a:t>Modsat er en forfatter som Jeppe Aakjær opvokset i bondemiljøer, og han gør sig umage med at skrive om folket i folkets eget sprog og fra dets perspektiv.  </a:t>
            </a:r>
          </a:p>
        </p:txBody>
      </p:sp>
    </p:spTree>
    <p:extLst>
      <p:ext uri="{BB962C8B-B14F-4D97-AF65-F5344CB8AC3E}">
        <p14:creationId xmlns:p14="http://schemas.microsoft.com/office/powerpoint/2010/main" val="152757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6FEC1C7-6F4E-B7FD-002B-D86508C7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Første verdenskrig og ekspressionisme (1920’erne)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20CEA0-7B4D-BC5F-39D8-8DD8507C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500">
                <a:solidFill>
                  <a:schemeClr val="tx2"/>
                </a:solidFill>
              </a:rPr>
              <a:t>Ekspressionisme opstår som en reaktion på 1. verdenskrig (1914-1918).</a:t>
            </a:r>
          </a:p>
          <a:p>
            <a:pPr lvl="1"/>
            <a:r>
              <a:rPr lang="da-DK" sz="1500">
                <a:solidFill>
                  <a:schemeClr val="tx2"/>
                </a:solidFill>
              </a:rPr>
              <a:t>Forløbet af 1. verdenskrig kommer som et chok: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Man har regnet med, at det ville gå fremad for menneskeheden. 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Teknik og menneskelig fornuft skulle gøre verden til et stadigt bedre sted. Men derimod er teknikken med til at gøre krigen til et forfærdeligt blodbad. 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Krigen bevirker, at man mister den sidste tro på en større mening og på værdier som næstekærlighed og medmenneskelighed.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Der breder sig en nihilistisk stemning, inspireret af Frederich Nietzsche. Nihilisme er tanken om, at der intet fast grundlagt er for tilværelsen og for moralen.</a:t>
            </a:r>
          </a:p>
          <a:p>
            <a:pPr lvl="2"/>
            <a:r>
              <a:rPr lang="da-DK" sz="1500">
                <a:solidFill>
                  <a:schemeClr val="tx2"/>
                </a:solidFill>
              </a:rPr>
              <a:t>Tiden præges af en undergangsstemning, men også af en fornemmelse af at have nået et nulpunkt, hvor man kan begynde forfra. (NB!: Ikke for uddraget fra </a:t>
            </a:r>
            <a:r>
              <a:rPr lang="da-DK" sz="1500" i="1">
                <a:solidFill>
                  <a:schemeClr val="tx2"/>
                </a:solidFill>
              </a:rPr>
              <a:t>Spartanerne</a:t>
            </a:r>
            <a:r>
              <a:rPr lang="da-DK" sz="150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737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12D2F02-63D5-EA4D-D5C6-35377BA6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Ekspressionistisk stil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130DD7-AA02-BDF8-2B6B-828E25176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Ekspressionisme fortsætter symbolismens stil [elfenbenstårnet], hvor man gør oprør mod den objektive naturalistiske skrivestil.</a:t>
            </a:r>
          </a:p>
          <a:p>
            <a:r>
              <a:rPr lang="da-DK" sz="1800">
                <a:solidFill>
                  <a:schemeClr val="tx2"/>
                </a:solidFill>
              </a:rPr>
              <a:t>Ekspressionistisk skrive stil vs. Impressionistisk skrivestil (objektiv).</a:t>
            </a:r>
          </a:p>
          <a:p>
            <a:r>
              <a:rPr lang="da-DK" sz="1800">
                <a:solidFill>
                  <a:schemeClr val="tx2"/>
                </a:solidFill>
              </a:rPr>
              <a:t>Den ekspressionistiske skrivestil vil gengive virkeligheden </a:t>
            </a:r>
            <a:r>
              <a:rPr lang="da-DK" sz="1800" b="1">
                <a:solidFill>
                  <a:schemeClr val="tx2"/>
                </a:solidFill>
              </a:rPr>
              <a:t>en indre, subjektiv virkelighed</a:t>
            </a:r>
            <a:r>
              <a:rPr lang="da-DK" sz="1800">
                <a:solidFill>
                  <a:schemeClr val="tx2"/>
                </a:solidFill>
              </a:rPr>
              <a:t>. Den indre virkelighed er, at der ikke findes en fælles objektiv virkelighed at skrive om. Det er simpelthen umuligt at sige, hvad verden er.</a:t>
            </a:r>
          </a:p>
          <a:p>
            <a:r>
              <a:rPr lang="da-DK" sz="1800">
                <a:solidFill>
                  <a:schemeClr val="tx2"/>
                </a:solidFill>
              </a:rPr>
              <a:t>Ekspression = udtryk</a:t>
            </a:r>
          </a:p>
          <a:p>
            <a:r>
              <a:rPr lang="da-DK" sz="1800">
                <a:solidFill>
                  <a:schemeClr val="tx2"/>
                </a:solidFill>
              </a:rPr>
              <a:t>Impression = Indtryk.</a:t>
            </a:r>
          </a:p>
          <a:p>
            <a:r>
              <a:rPr lang="da-DK" sz="1800">
                <a:solidFill>
                  <a:schemeClr val="tx2"/>
                </a:solidFill>
              </a:rPr>
              <a:t>Ekspressionistisk kunst udtrykker, hvordan verden ser ud for individet. </a:t>
            </a:r>
          </a:p>
        </p:txBody>
      </p:sp>
    </p:spTree>
    <p:extLst>
      <p:ext uri="{BB962C8B-B14F-4D97-AF65-F5344CB8AC3E}">
        <p14:creationId xmlns:p14="http://schemas.microsoft.com/office/powerpoint/2010/main" val="322140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9E0F2B3-1744-E566-FA20-108A7757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Sproget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6F53C3-4A98-C1F4-3C33-0332FA5A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Den indre, subjektive virkelighed kommer til udtryk ved, at ekspressionisterne gør brug af sansninger/farver, der er fortolket af subjektet – enhver oplevelse er subjektiv.</a:t>
            </a:r>
          </a:p>
          <a:p>
            <a:pPr marL="0" indent="0">
              <a:buNone/>
            </a:pPr>
            <a:endParaRPr lang="da-DK" sz="1800">
              <a:solidFill>
                <a:schemeClr val="tx2"/>
              </a:solidFill>
            </a:endParaRPr>
          </a:p>
          <a:p>
            <a:endParaRPr lang="da-DK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6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Amazon.com: Aenx Emil Nolde - Encounterthe Beach Nolde Stiftung Seebüll ...">
            <a:extLst>
              <a:ext uri="{FF2B5EF4-FFF2-40B4-BE49-F238E27FC236}">
                <a16:creationId xmlns:a16="http://schemas.microsoft.com/office/drawing/2014/main" id="{AB050523-2328-E312-B694-080E389D8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 r="-2" b="6342"/>
          <a:stretch/>
        </p:blipFill>
        <p:spPr bwMode="auto">
          <a:xfrm>
            <a:off x="642938" y="1066800"/>
            <a:ext cx="5414963" cy="360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 skikkelse sidder i en båd, mens solen står op i horisonten">
            <a:extLst>
              <a:ext uri="{FF2B5EF4-FFF2-40B4-BE49-F238E27FC236}">
                <a16:creationId xmlns:a16="http://schemas.microsoft.com/office/drawing/2014/main" id="{3C776FBB-F1BA-A1FC-D2C6-C02684F1C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" b="3"/>
          <a:stretch/>
        </p:blipFill>
        <p:spPr bwMode="auto">
          <a:xfrm>
            <a:off x="6132513" y="1066800"/>
            <a:ext cx="5414963" cy="3606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074B5D-91CD-3024-1CB7-66B842D0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Malerkunsten</a:t>
            </a:r>
          </a:p>
        </p:txBody>
      </p:sp>
    </p:spTree>
    <p:extLst>
      <p:ext uri="{BB962C8B-B14F-4D97-AF65-F5344CB8AC3E}">
        <p14:creationId xmlns:p14="http://schemas.microsoft.com/office/powerpoint/2010/main" val="215102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F4E1A2E-A90D-DADB-0A33-A8CC068E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Futurisme (1920’erne)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CA5310-2831-C449-E929-877FD4FC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Futurum = fremtid. </a:t>
            </a:r>
          </a:p>
          <a:p>
            <a:r>
              <a:rPr lang="da-DK" sz="1800">
                <a:solidFill>
                  <a:schemeClr val="tx2"/>
                </a:solidFill>
              </a:rPr>
              <a:t>Ligesom ekspressionisme opstår futurismen som en reaktion på 1. verdenskrig. </a:t>
            </a:r>
          </a:p>
          <a:p>
            <a:r>
              <a:rPr lang="da-DK" sz="1800">
                <a:solidFill>
                  <a:schemeClr val="tx2"/>
                </a:solidFill>
              </a:rPr>
              <a:t>Futurismen har i højere grad end ekspressionismen stor tiltro til en fantastisk fremtid efter krigens kaos. Futuristerne taler begejstret om krigen som det, der skal rense verden. </a:t>
            </a:r>
          </a:p>
          <a:p>
            <a:r>
              <a:rPr lang="da-DK" sz="1800">
                <a:solidFill>
                  <a:schemeClr val="tx2"/>
                </a:solidFill>
              </a:rPr>
              <a:t>Futuristerne er optaget af den teknologiske udvikling, der er i fremdrift. </a:t>
            </a:r>
          </a:p>
          <a:p>
            <a:r>
              <a:rPr lang="da-DK" sz="1800">
                <a:solidFill>
                  <a:schemeClr val="tx2"/>
                </a:solidFill>
              </a:rPr>
              <a:t>En glad nihilisme. </a:t>
            </a:r>
          </a:p>
        </p:txBody>
      </p:sp>
    </p:spTree>
    <p:extLst>
      <p:ext uri="{BB962C8B-B14F-4D97-AF65-F5344CB8AC3E}">
        <p14:creationId xmlns:p14="http://schemas.microsoft.com/office/powerpoint/2010/main" val="218577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B393635-1866-8C03-B2A0-9967FB78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Socialrealisme i 1930’erne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79C3FB-E267-656F-920C-4E9B9170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chemeClr val="tx2"/>
                </a:solidFill>
              </a:rPr>
              <a:t>Martin Andersen Nexø og Hans Kirk er socialrealister. De skriver kritisk om de elendige sociale forhold for underklassen på landet og i byen. De skildrer mennesker og samfundsklasser, der er undertrykt af det samfund, som de lever i. </a:t>
            </a:r>
          </a:p>
          <a:p>
            <a:r>
              <a:rPr lang="da-DK" sz="1800">
                <a:solidFill>
                  <a:schemeClr val="tx2"/>
                </a:solidFill>
              </a:rPr>
              <a:t>Både Kirk og Nexø er inspireret af kommunismens tanker om, at underklassen på et tidspunkt, når tiden er moden, skal lave revolution og overtage magten.   </a:t>
            </a:r>
          </a:p>
          <a:p>
            <a:r>
              <a:rPr lang="da-DK" sz="1800">
                <a:solidFill>
                  <a:schemeClr val="tx2"/>
                </a:solidFill>
              </a:rPr>
              <a:t>En videreudvikling af Det moderne Gennembrud. Hvor DMGs forfattere vil sætte problemer under debat, så vil litteraturen i 1930’erne ruske op i samfundet. En påmindelse.  </a:t>
            </a:r>
          </a:p>
        </p:txBody>
      </p:sp>
    </p:spTree>
    <p:extLst>
      <p:ext uri="{BB962C8B-B14F-4D97-AF65-F5344CB8AC3E}">
        <p14:creationId xmlns:p14="http://schemas.microsoft.com/office/powerpoint/2010/main" val="91094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903713-4F29-2280-79FF-9A6B1719F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da-DK" dirty="0"/>
              <a:t>Kulturradikalisme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66A73D-F9B1-BE99-5554-5683A07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da-DK" sz="1100"/>
              <a:t>1930’erne – 1940’erne.</a:t>
            </a:r>
          </a:p>
          <a:p>
            <a:r>
              <a:rPr lang="da-DK" sz="1100"/>
              <a:t>En betegnelse for en </a:t>
            </a:r>
            <a:r>
              <a:rPr lang="da-DK" sz="1100" err="1"/>
              <a:t>kulturkritisk</a:t>
            </a:r>
            <a:r>
              <a:rPr lang="da-DK" sz="1100"/>
              <a:t> radikal strømning, der er uafhængig af politiske partier. </a:t>
            </a:r>
          </a:p>
          <a:p>
            <a:r>
              <a:rPr lang="da-DK" sz="1100"/>
              <a:t>Når man skal ruske op i tidens moral og tage fat i politiske spørgsmål, er et af Henningsens stærkeste våben hans revyvise: </a:t>
            </a:r>
            <a:r>
              <a:rPr lang="da-DK" sz="1100" i="1"/>
              <a:t>Man binder os på mund og hånd </a:t>
            </a:r>
            <a:r>
              <a:rPr lang="da-DK" sz="1100"/>
              <a:t>(1940). </a:t>
            </a:r>
          </a:p>
          <a:p>
            <a:pPr lvl="1"/>
            <a:r>
              <a:rPr lang="da-DK" sz="1100"/>
              <a:t>Fokus på ægteskabets ufrihed, men det viser sig også at være en allegori for den ufrihed, som danskerne oplever ifm. den tyske besættelse af Danmark under 2. verdenskrig.</a:t>
            </a:r>
          </a:p>
          <a:p>
            <a:pPr lvl="1"/>
            <a:r>
              <a:rPr lang="da-DK" sz="1100"/>
              <a:t>Henningsen går til grænsen for den censur, der eksisterer under besættelsesmagten. Han træder besættelsesmagten så meget over tæerne, at han må flygte til Sverige i 1943. </a:t>
            </a:r>
          </a:p>
          <a:p>
            <a:pPr lvl="1"/>
            <a:endParaRPr lang="da-DK" sz="1100"/>
          </a:p>
        </p:txBody>
      </p:sp>
      <p:pic>
        <p:nvPicPr>
          <p:cNvPr id="2058" name="Picture 10" descr="Henningsen, Poul | forfatterweb">
            <a:extLst>
              <a:ext uri="{FF2B5EF4-FFF2-40B4-BE49-F238E27FC236}">
                <a16:creationId xmlns:a16="http://schemas.microsoft.com/office/drawing/2014/main" id="{9E6085FA-C82E-92DA-4D8D-DE54DE2D2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714" b="1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Arc 206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71B2744-943C-5A69-1ACB-556B37C01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r="-3" b="4450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748C0B9-3908-81A0-EFDD-6494657C9D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5" r="17250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20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761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Før besættelsen</vt:lpstr>
      <vt:lpstr>Folkelig realisme (1900-1920’erne)</vt:lpstr>
      <vt:lpstr>Første verdenskrig og ekspressionisme (1920’erne)</vt:lpstr>
      <vt:lpstr>Ekspressionistisk stil</vt:lpstr>
      <vt:lpstr>Sproget</vt:lpstr>
      <vt:lpstr>Malerkunsten</vt:lpstr>
      <vt:lpstr>Futurisme (1920’erne)</vt:lpstr>
      <vt:lpstr>Socialrealisme i 1930’erne</vt:lpstr>
      <vt:lpstr>Kulturradikalisme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Mellemkrigstiden</dc:title>
  <dc:creator>Mads Nielsen</dc:creator>
  <cp:lastModifiedBy>Mads Nielsen</cp:lastModifiedBy>
  <cp:revision>5</cp:revision>
  <dcterms:created xsi:type="dcterms:W3CDTF">2024-04-03T16:22:32Z</dcterms:created>
  <dcterms:modified xsi:type="dcterms:W3CDTF">2024-04-04T09:39:56Z</dcterms:modified>
</cp:coreProperties>
</file>