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181" autoAdjust="0"/>
  </p:normalViewPr>
  <p:slideViewPr>
    <p:cSldViewPr snapToGrid="0">
      <p:cViewPr varScale="1">
        <p:scale>
          <a:sx n="57" d="100"/>
          <a:sy n="57" d="100"/>
        </p:scale>
        <p:origin x="10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22FA5-1A5D-4610-AB1E-CCBC80FFD2C1}" type="datetimeFigureOut">
              <a:rPr lang="da-DK" smtClean="0"/>
              <a:t>05-04-2024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827CC-0A05-4D6F-9C6B-8DF6E2A4EA60}" type="slidenum">
              <a:rPr lang="da-DK" smtClean="0"/>
              <a:t>‹nr.›</a:t>
            </a:fld>
            <a:endParaRPr lang="da-DK"/>
          </a:p>
        </p:txBody>
      </p:sp>
    </p:spTree>
    <p:extLst>
      <p:ext uri="{BB962C8B-B14F-4D97-AF65-F5344CB8AC3E}">
        <p14:creationId xmlns:p14="http://schemas.microsoft.com/office/powerpoint/2010/main" val="367068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enstoredanske.lex.dk/Ellis_Islan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nmarkshistorien.dk/vis/materiale/befrielsen-194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Fun </a:t>
            </a:r>
            <a:r>
              <a:rPr lang="da-DK" dirty="0" err="1"/>
              <a:t>fact</a:t>
            </a:r>
            <a:r>
              <a:rPr lang="da-DK" dirty="0"/>
              <a:t>:</a:t>
            </a:r>
          </a:p>
          <a:p>
            <a:r>
              <a:rPr lang="da-DK" b="0" i="0" dirty="0">
                <a:solidFill>
                  <a:srgbClr val="203E51"/>
                </a:solidFill>
                <a:effectLst/>
                <a:latin typeface="Publico text"/>
              </a:rPr>
              <a:t>Placeringen nær </a:t>
            </a:r>
            <a:r>
              <a:rPr lang="da-DK" b="0" i="0" u="none" strike="noStrike" dirty="0">
                <a:effectLst/>
                <a:latin typeface="Publico text"/>
                <a:hlinkClick r:id="rId3"/>
              </a:rPr>
              <a:t>Ellis Island</a:t>
            </a:r>
            <a:r>
              <a:rPr lang="da-DK" b="0" i="0" dirty="0">
                <a:solidFill>
                  <a:srgbClr val="203E51"/>
                </a:solidFill>
                <a:effectLst/>
                <a:latin typeface="Publico text"/>
              </a:rPr>
              <a:t>, opsamlingsstedet for hundredtusindvis af europæiske immigranter, blev symbolet på den nye verdens "gyldne dør" til frihed og bedre økonomiske muligheder for fattige indvandrere.</a:t>
            </a:r>
            <a:endParaRPr lang="da-DK" dirty="0"/>
          </a:p>
        </p:txBody>
      </p:sp>
      <p:sp>
        <p:nvSpPr>
          <p:cNvPr id="4" name="Pladsholder til slidenummer 3"/>
          <p:cNvSpPr>
            <a:spLocks noGrp="1"/>
          </p:cNvSpPr>
          <p:nvPr>
            <p:ph type="sldNum" sz="quarter" idx="5"/>
          </p:nvPr>
        </p:nvSpPr>
        <p:spPr/>
        <p:txBody>
          <a:bodyPr/>
          <a:lstStyle/>
          <a:p>
            <a:fld id="{422827CC-0A05-4D6F-9C6B-8DF6E2A4EA60}" type="slidenum">
              <a:rPr lang="da-DK" smtClean="0"/>
              <a:t>2</a:t>
            </a:fld>
            <a:endParaRPr lang="da-DK"/>
          </a:p>
        </p:txBody>
      </p:sp>
    </p:spTree>
    <p:extLst>
      <p:ext uri="{BB962C8B-B14F-4D97-AF65-F5344CB8AC3E}">
        <p14:creationId xmlns:p14="http://schemas.microsoft.com/office/powerpoint/2010/main" val="81899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transitland</a:t>
            </a:r>
          </a:p>
        </p:txBody>
      </p:sp>
      <p:sp>
        <p:nvSpPr>
          <p:cNvPr id="4" name="Pladsholder til slidenummer 3"/>
          <p:cNvSpPr>
            <a:spLocks noGrp="1"/>
          </p:cNvSpPr>
          <p:nvPr>
            <p:ph type="sldNum" sz="quarter" idx="5"/>
          </p:nvPr>
        </p:nvSpPr>
        <p:spPr/>
        <p:txBody>
          <a:bodyPr/>
          <a:lstStyle/>
          <a:p>
            <a:fld id="{422827CC-0A05-4D6F-9C6B-8DF6E2A4EA60}" type="slidenum">
              <a:rPr lang="da-DK" smtClean="0"/>
              <a:t>3</a:t>
            </a:fld>
            <a:endParaRPr lang="da-DK"/>
          </a:p>
        </p:txBody>
      </p:sp>
    </p:spTree>
    <p:extLst>
      <p:ext uri="{BB962C8B-B14F-4D97-AF65-F5344CB8AC3E}">
        <p14:creationId xmlns:p14="http://schemas.microsoft.com/office/powerpoint/2010/main" val="296798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22827CC-0A05-4D6F-9C6B-8DF6E2A4EA60}" type="slidenum">
              <a:rPr lang="da-DK" smtClean="0"/>
              <a:t>8</a:t>
            </a:fld>
            <a:endParaRPr lang="da-DK"/>
          </a:p>
        </p:txBody>
      </p:sp>
    </p:spTree>
    <p:extLst>
      <p:ext uri="{BB962C8B-B14F-4D97-AF65-F5344CB8AC3E}">
        <p14:creationId xmlns:p14="http://schemas.microsoft.com/office/powerpoint/2010/main" val="33814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Ret = Domstole.</a:t>
            </a:r>
          </a:p>
        </p:txBody>
      </p:sp>
      <p:sp>
        <p:nvSpPr>
          <p:cNvPr id="4" name="Pladsholder til slidenummer 3"/>
          <p:cNvSpPr>
            <a:spLocks noGrp="1"/>
          </p:cNvSpPr>
          <p:nvPr>
            <p:ph type="sldNum" sz="quarter" idx="5"/>
          </p:nvPr>
        </p:nvSpPr>
        <p:spPr/>
        <p:txBody>
          <a:bodyPr/>
          <a:lstStyle/>
          <a:p>
            <a:fld id="{422827CC-0A05-4D6F-9C6B-8DF6E2A4EA60}" type="slidenum">
              <a:rPr lang="da-DK" smtClean="0"/>
              <a:t>9</a:t>
            </a:fld>
            <a:endParaRPr lang="da-DK"/>
          </a:p>
        </p:txBody>
      </p:sp>
    </p:spTree>
    <p:extLst>
      <p:ext uri="{BB962C8B-B14F-4D97-AF65-F5344CB8AC3E}">
        <p14:creationId xmlns:p14="http://schemas.microsoft.com/office/powerpoint/2010/main" val="83523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hlinkClick r:id="rId3"/>
              </a:rPr>
              <a:t>Befrielsen i maj 1945 (danmarkshistorien.dk)</a:t>
            </a:r>
            <a:endParaRPr lang="da-DK"/>
          </a:p>
        </p:txBody>
      </p:sp>
      <p:sp>
        <p:nvSpPr>
          <p:cNvPr id="4" name="Pladsholder til slidenummer 3"/>
          <p:cNvSpPr>
            <a:spLocks noGrp="1"/>
          </p:cNvSpPr>
          <p:nvPr>
            <p:ph type="sldNum" sz="quarter" idx="5"/>
          </p:nvPr>
        </p:nvSpPr>
        <p:spPr/>
        <p:txBody>
          <a:bodyPr/>
          <a:lstStyle/>
          <a:p>
            <a:fld id="{422827CC-0A05-4D6F-9C6B-8DF6E2A4EA60}" type="slidenum">
              <a:rPr lang="da-DK" smtClean="0"/>
              <a:t>12</a:t>
            </a:fld>
            <a:endParaRPr lang="da-DK"/>
          </a:p>
        </p:txBody>
      </p:sp>
    </p:spTree>
    <p:extLst>
      <p:ext uri="{BB962C8B-B14F-4D97-AF65-F5344CB8AC3E}">
        <p14:creationId xmlns:p14="http://schemas.microsoft.com/office/powerpoint/2010/main" val="254387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27085-20B6-C68C-30DF-948BA6DCD86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8134A6E-4040-3A60-1DBB-16BEE2AC2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B0434C4-CBC6-D937-7CD4-3787F61C7B1F}"/>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5" name="Pladsholder til sidefod 4">
            <a:extLst>
              <a:ext uri="{FF2B5EF4-FFF2-40B4-BE49-F238E27FC236}">
                <a16:creationId xmlns:a16="http://schemas.microsoft.com/office/drawing/2014/main" id="{9BA27065-183C-49C2-93E8-1EF3182EEF1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4D1F32A-05E3-80CF-B7A1-6F58C5DE7C66}"/>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222951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09B58-3A51-FF7A-952D-6F75CE7CDE2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0C91CA6-787D-E93F-EB5B-93A4233EAA2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140A714-D657-55D0-641F-E4A7693B588D}"/>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5" name="Pladsholder til sidefod 4">
            <a:extLst>
              <a:ext uri="{FF2B5EF4-FFF2-40B4-BE49-F238E27FC236}">
                <a16:creationId xmlns:a16="http://schemas.microsoft.com/office/drawing/2014/main" id="{8F2FC915-98AA-D2F6-F0D0-C1716A3EDC7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C30EB37-C03D-A629-B068-8E87481CC577}"/>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405695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FAACF89-E73C-7129-0FB9-98E56DF58E9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8342FFB-7BA0-305C-C1A3-914222BB598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F6F7D74-9421-F100-5F46-1FEC5E5060D7}"/>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5" name="Pladsholder til sidefod 4">
            <a:extLst>
              <a:ext uri="{FF2B5EF4-FFF2-40B4-BE49-F238E27FC236}">
                <a16:creationId xmlns:a16="http://schemas.microsoft.com/office/drawing/2014/main" id="{7623974D-16FB-D19D-B090-99959648E63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2A30415-4F1F-D239-D26E-68B1D9FF7007}"/>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363753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A322E-B656-FB98-56F8-8EA6EB2F755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A067999-36ED-AFA1-32B8-100776C5AA8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28D4A9-9475-7F6F-26F9-82335B708FFE}"/>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5" name="Pladsholder til sidefod 4">
            <a:extLst>
              <a:ext uri="{FF2B5EF4-FFF2-40B4-BE49-F238E27FC236}">
                <a16:creationId xmlns:a16="http://schemas.microsoft.com/office/drawing/2014/main" id="{A8E30F93-2480-5117-7C17-72AC11592AE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C34902E-D8CE-2B4B-CB35-139D6B4094F6}"/>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8774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8D4D7-84AD-6264-9F5C-C42A55B0CF8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9EF1154-B59C-C34B-ED3E-4C9E5D57F7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CB663E8-B747-7206-2DDE-62E24236F1D5}"/>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5" name="Pladsholder til sidefod 4">
            <a:extLst>
              <a:ext uri="{FF2B5EF4-FFF2-40B4-BE49-F238E27FC236}">
                <a16:creationId xmlns:a16="http://schemas.microsoft.com/office/drawing/2014/main" id="{B66B563B-4C3B-0B01-BA53-7F3E8158AF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7BC42C5-1EE5-F4FE-8FDF-CF640DF30EE8}"/>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41649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62D2F-3F37-54C1-5612-571B94718D2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C215198-675D-F7D0-5961-D2004AEABA9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B6C61C4-7122-D3D1-DFD2-07BD4748D0C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7B3A604-EDB6-8DAB-3FBE-A49E9D957E6F}"/>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6" name="Pladsholder til sidefod 5">
            <a:extLst>
              <a:ext uri="{FF2B5EF4-FFF2-40B4-BE49-F238E27FC236}">
                <a16:creationId xmlns:a16="http://schemas.microsoft.com/office/drawing/2014/main" id="{237E58AF-9941-269E-72DC-986218B64FE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3E430D1-AB87-77E9-7F4C-8B8FD5C5190C}"/>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40463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BBEDD-2660-D897-9D4C-EF80253D499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B5F2A41-37BE-3112-3518-D42C2EACE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927DE3A-4412-98B1-D532-3C71FBC6BF9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4D50B07-2BB0-1AFE-DA92-D65FB1F4E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4FC391E-B648-E1B7-DF80-F3AA8074ED8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F99A455-6762-5F11-E58A-BEB81FE3F5D0}"/>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8" name="Pladsholder til sidefod 7">
            <a:extLst>
              <a:ext uri="{FF2B5EF4-FFF2-40B4-BE49-F238E27FC236}">
                <a16:creationId xmlns:a16="http://schemas.microsoft.com/office/drawing/2014/main" id="{6F6270DB-6BFF-0A2D-3394-3E1ACEB5C8F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B143DC7-BD3D-8D04-6C6B-C04AADB3E347}"/>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75888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2F801-47A0-5D24-26E1-16C58C3E208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37E46E2-C2D4-8C4B-D292-DACDF72844C6}"/>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4" name="Pladsholder til sidefod 3">
            <a:extLst>
              <a:ext uri="{FF2B5EF4-FFF2-40B4-BE49-F238E27FC236}">
                <a16:creationId xmlns:a16="http://schemas.microsoft.com/office/drawing/2014/main" id="{66000EBC-5BDD-B50D-A2D9-B43BBF72B9B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79EA1C0-84CF-13DD-217A-E65321071396}"/>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102563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9F710C3-DDD3-87FC-4A86-34F3E2DFED2B}"/>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3" name="Pladsholder til sidefod 2">
            <a:extLst>
              <a:ext uri="{FF2B5EF4-FFF2-40B4-BE49-F238E27FC236}">
                <a16:creationId xmlns:a16="http://schemas.microsoft.com/office/drawing/2014/main" id="{AAC0BFC5-D1F1-4899-CC2E-C5E28EA7E7D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0C3FC9C-89AD-3CB8-D92B-610DDC95EEAB}"/>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369019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D6090-65A4-7412-D301-ED352EA1237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B0503C5-4ADF-543A-80FA-AADA4930D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36021FF-B1EA-D349-ABE4-32422BAF3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8775C7D-E809-23D8-E229-367D15D7C879}"/>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6" name="Pladsholder til sidefod 5">
            <a:extLst>
              <a:ext uri="{FF2B5EF4-FFF2-40B4-BE49-F238E27FC236}">
                <a16:creationId xmlns:a16="http://schemas.microsoft.com/office/drawing/2014/main" id="{AB6396BE-7BBB-44A4-9B76-7856E41E4BC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8CD2FF8-4FD1-E3E8-3C70-F672CC95A61B}"/>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121309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EA7FE-3677-A603-C161-9A76D0A11F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3C3EE3F-2C7E-C89F-60BB-56E553DF7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9B39855-D103-5EF7-E9D6-14AC74953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5326486-ED90-C260-F3BF-D1FB4EF4B64C}"/>
              </a:ext>
            </a:extLst>
          </p:cNvPr>
          <p:cNvSpPr>
            <a:spLocks noGrp="1"/>
          </p:cNvSpPr>
          <p:nvPr>
            <p:ph type="dt" sz="half" idx="10"/>
          </p:nvPr>
        </p:nvSpPr>
        <p:spPr/>
        <p:txBody>
          <a:bodyPr/>
          <a:lstStyle/>
          <a:p>
            <a:fld id="{892F4D85-1148-4C0B-B1CC-61D4D862CB45}" type="datetimeFigureOut">
              <a:rPr lang="da-DK" smtClean="0"/>
              <a:t>05-04-2024</a:t>
            </a:fld>
            <a:endParaRPr lang="da-DK"/>
          </a:p>
        </p:txBody>
      </p:sp>
      <p:sp>
        <p:nvSpPr>
          <p:cNvPr id="6" name="Pladsholder til sidefod 5">
            <a:extLst>
              <a:ext uri="{FF2B5EF4-FFF2-40B4-BE49-F238E27FC236}">
                <a16:creationId xmlns:a16="http://schemas.microsoft.com/office/drawing/2014/main" id="{346B2A80-EC02-C939-B1CC-113291DDF1B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2D15FE0-A847-90CF-D6B1-47740261B903}"/>
              </a:ext>
            </a:extLst>
          </p:cNvPr>
          <p:cNvSpPr>
            <a:spLocks noGrp="1"/>
          </p:cNvSpPr>
          <p:nvPr>
            <p:ph type="sldNum" sz="quarter" idx="12"/>
          </p:nvPr>
        </p:nvSpPr>
        <p:spPr/>
        <p:txBody>
          <a:bodyPr/>
          <a:lstStyle/>
          <a:p>
            <a:fld id="{8B68A306-9593-4717-BE7F-B1C2CE224D1E}" type="slidenum">
              <a:rPr lang="da-DK" smtClean="0"/>
              <a:t>‹nr.›</a:t>
            </a:fld>
            <a:endParaRPr lang="da-DK"/>
          </a:p>
        </p:txBody>
      </p:sp>
    </p:spTree>
    <p:extLst>
      <p:ext uri="{BB962C8B-B14F-4D97-AF65-F5344CB8AC3E}">
        <p14:creationId xmlns:p14="http://schemas.microsoft.com/office/powerpoint/2010/main" val="158316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D111905-AD70-6E26-913A-E68025997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6309B5A-2A71-3C55-AC4E-2297A26F94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5EE9EC4-88F7-4910-2B8A-EB5F9CAF0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4D85-1148-4C0B-B1CC-61D4D862CB45}" type="datetimeFigureOut">
              <a:rPr lang="da-DK" smtClean="0"/>
              <a:t>05-04-2024</a:t>
            </a:fld>
            <a:endParaRPr lang="da-DK"/>
          </a:p>
        </p:txBody>
      </p:sp>
      <p:sp>
        <p:nvSpPr>
          <p:cNvPr id="5" name="Pladsholder til sidefod 4">
            <a:extLst>
              <a:ext uri="{FF2B5EF4-FFF2-40B4-BE49-F238E27FC236}">
                <a16:creationId xmlns:a16="http://schemas.microsoft.com/office/drawing/2014/main" id="{ED044738-217B-E6E3-667C-6974AABF0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9531F4B-4F6A-486C-A124-FA95D5FAB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8A306-9593-4717-BE7F-B1C2CE224D1E}" type="slidenum">
              <a:rPr lang="da-DK" smtClean="0"/>
              <a:t>‹nr.›</a:t>
            </a:fld>
            <a:endParaRPr lang="da-DK"/>
          </a:p>
        </p:txBody>
      </p:sp>
    </p:spTree>
    <p:extLst>
      <p:ext uri="{BB962C8B-B14F-4D97-AF65-F5344CB8AC3E}">
        <p14:creationId xmlns:p14="http://schemas.microsoft.com/office/powerpoint/2010/main" val="374242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idslinje: 2. verdenskrig | historienet.dk">
            <a:extLst>
              <a:ext uri="{FF2B5EF4-FFF2-40B4-BE49-F238E27FC236}">
                <a16:creationId xmlns:a16="http://schemas.microsoft.com/office/drawing/2014/main" id="{14F95799-DA6A-4196-6F37-203C68C1955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8752"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A8B4113-BC09-2508-4675-8F56471536A2}"/>
              </a:ext>
            </a:extLst>
          </p:cNvPr>
          <p:cNvSpPr>
            <a:spLocks noGrp="1"/>
          </p:cNvSpPr>
          <p:nvPr>
            <p:ph type="ctrTitle"/>
          </p:nvPr>
        </p:nvSpPr>
        <p:spPr>
          <a:xfrm>
            <a:off x="1524000" y="1122363"/>
            <a:ext cx="9144000" cy="3063240"/>
          </a:xfrm>
        </p:spPr>
        <p:txBody>
          <a:bodyPr>
            <a:normAutofit/>
          </a:bodyPr>
          <a:lstStyle/>
          <a:p>
            <a:r>
              <a:rPr lang="da-DK" sz="6600">
                <a:solidFill>
                  <a:srgbClr val="FFFFFF"/>
                </a:solidFill>
              </a:rPr>
              <a:t>DHO-forløb:</a:t>
            </a:r>
            <a:br>
              <a:rPr lang="da-DK" sz="6600">
                <a:solidFill>
                  <a:srgbClr val="FFFFFF"/>
                </a:solidFill>
              </a:rPr>
            </a:br>
            <a:r>
              <a:rPr lang="da-DK" sz="6600">
                <a:solidFill>
                  <a:srgbClr val="FFFFFF"/>
                </a:solidFill>
              </a:rPr>
              <a:t>Besættelsen (1940-1945)</a:t>
            </a:r>
          </a:p>
        </p:txBody>
      </p:sp>
      <p:sp>
        <p:nvSpPr>
          <p:cNvPr id="3" name="Undertitel 2">
            <a:extLst>
              <a:ext uri="{FF2B5EF4-FFF2-40B4-BE49-F238E27FC236}">
                <a16:creationId xmlns:a16="http://schemas.microsoft.com/office/drawing/2014/main" id="{D68F8AAD-BC98-445D-42F5-6231EC66D243}"/>
              </a:ext>
            </a:extLst>
          </p:cNvPr>
          <p:cNvSpPr>
            <a:spLocks noGrp="1"/>
          </p:cNvSpPr>
          <p:nvPr>
            <p:ph type="subTitle" idx="1"/>
          </p:nvPr>
        </p:nvSpPr>
        <p:spPr>
          <a:xfrm>
            <a:off x="1527048" y="4599432"/>
            <a:ext cx="9144000" cy="1536192"/>
          </a:xfrm>
        </p:spPr>
        <p:txBody>
          <a:bodyPr>
            <a:normAutofit/>
          </a:bodyPr>
          <a:lstStyle/>
          <a:p>
            <a:r>
              <a:rPr lang="da-DK" dirty="0">
                <a:solidFill>
                  <a:srgbClr val="FFFFFF"/>
                </a:solidFill>
              </a:rPr>
              <a:t>Modul 2</a:t>
            </a:r>
          </a:p>
          <a:p>
            <a:r>
              <a:rPr lang="da-DK" dirty="0">
                <a:solidFill>
                  <a:srgbClr val="FFFFFF"/>
                </a:solidFill>
              </a:rPr>
              <a:t>Introduktion til forløbet. </a:t>
            </a:r>
          </a:p>
          <a:p>
            <a:r>
              <a:rPr lang="da-DK" dirty="0">
                <a:solidFill>
                  <a:srgbClr val="FFFFFF"/>
                </a:solidFill>
              </a:rPr>
              <a:t>(Mads’ korte historietime) </a:t>
            </a:r>
          </a:p>
        </p:txBody>
      </p:sp>
      <p:sp>
        <p:nvSpPr>
          <p:cNvPr id="513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9104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A47630E5-5EFA-CA10-58C7-13CBADD6860D}"/>
              </a:ext>
            </a:extLst>
          </p:cNvPr>
          <p:cNvPicPr>
            <a:picLocks noChangeAspect="1"/>
          </p:cNvPicPr>
          <p:nvPr/>
        </p:nvPicPr>
        <p:blipFill rotWithShape="1">
          <a:blip r:embed="rId2"/>
          <a:srcRect r="23861"/>
          <a:stretch/>
        </p:blipFill>
        <p:spPr>
          <a:xfrm>
            <a:off x="2519309" y="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79AF3D7-0081-8BBD-8A08-4A0871E14006}"/>
              </a:ext>
            </a:extLst>
          </p:cNvPr>
          <p:cNvSpPr>
            <a:spLocks noGrp="1"/>
          </p:cNvSpPr>
          <p:nvPr>
            <p:ph type="title"/>
          </p:nvPr>
        </p:nvSpPr>
        <p:spPr>
          <a:xfrm>
            <a:off x="838200" y="365125"/>
            <a:ext cx="5131676" cy="896719"/>
          </a:xfrm>
        </p:spPr>
        <p:txBody>
          <a:bodyPr>
            <a:normAutofit fontScale="90000"/>
          </a:bodyPr>
          <a:lstStyle/>
          <a:p>
            <a:r>
              <a:rPr lang="da-DK" sz="4000" dirty="0"/>
              <a:t>Jødeforfølgelse i Danmark </a:t>
            </a:r>
          </a:p>
        </p:txBody>
      </p:sp>
      <p:sp>
        <p:nvSpPr>
          <p:cNvPr id="3" name="Pladsholder til indhold 2">
            <a:extLst>
              <a:ext uri="{FF2B5EF4-FFF2-40B4-BE49-F238E27FC236}">
                <a16:creationId xmlns:a16="http://schemas.microsoft.com/office/drawing/2014/main" id="{399CACA8-9823-D826-7921-0A33D2533B4A}"/>
              </a:ext>
            </a:extLst>
          </p:cNvPr>
          <p:cNvSpPr>
            <a:spLocks noGrp="1"/>
          </p:cNvSpPr>
          <p:nvPr>
            <p:ph idx="1"/>
          </p:nvPr>
        </p:nvSpPr>
        <p:spPr>
          <a:xfrm>
            <a:off x="522889" y="1176086"/>
            <a:ext cx="4847897" cy="4505818"/>
          </a:xfrm>
        </p:spPr>
        <p:txBody>
          <a:bodyPr>
            <a:noAutofit/>
          </a:bodyPr>
          <a:lstStyle/>
          <a:p>
            <a:pPr rtl="0">
              <a:spcBef>
                <a:spcPts val="0"/>
              </a:spcBef>
              <a:spcAft>
                <a:spcPts val="0"/>
              </a:spcAft>
            </a:pPr>
            <a:r>
              <a:rPr lang="da-DK" sz="1200" b="0" i="0" u="none" strike="noStrike" dirty="0">
                <a:effectLst/>
                <a:latin typeface="Arial" panose="020B0604020202020204" pitchFamily="34" charset="0"/>
                <a:cs typeface="Arial" panose="020B0604020202020204" pitchFamily="34" charset="0"/>
              </a:rPr>
              <a:t>Det, vi kender som holocaust, var allerede i 1943 vidt fremskredet uden for Danmarks grænser. </a:t>
            </a:r>
            <a:r>
              <a:rPr lang="da-DK" sz="1200" dirty="0">
                <a:latin typeface="Arial" panose="020B0604020202020204" pitchFamily="34" charset="0"/>
                <a:cs typeface="Arial" panose="020B0604020202020204" pitchFamily="34" charset="0"/>
              </a:rPr>
              <a:t>Besættelsesmagten</a:t>
            </a:r>
            <a:r>
              <a:rPr lang="da-DK" sz="1200" b="0" i="0" u="none" strike="noStrike" dirty="0">
                <a:effectLst/>
                <a:latin typeface="Arial" panose="020B0604020202020204" pitchFamily="34" charset="0"/>
                <a:cs typeface="Arial" panose="020B0604020202020204" pitchFamily="34" charset="0"/>
              </a:rPr>
              <a:t> foreslog i september 1943 Hitler, at man skulle deportere også de danske jøder til Europas koncentrationslejre, som det var sket i 1941-42 for jøderne i alle de andre besatte lande. Deportationen af de danske jøder var hidtil ikke blevet iværksat, fordi tyskerne vidste, at samarbejdspolitikken ikke ville kunne holde til det. De danske politikere havde utvetydigt ladet forstå, at et sådant tiltag kunne de på ingen måde acceptere, men nu var den hindring væk, eftersom Tyskland havde overtaget magten i Danmark. </a:t>
            </a:r>
          </a:p>
          <a:p>
            <a:pPr marL="0" indent="0" rtl="0">
              <a:spcBef>
                <a:spcPts val="0"/>
              </a:spcBef>
              <a:spcAft>
                <a:spcPts val="0"/>
              </a:spcAft>
              <a:buNone/>
            </a:pPr>
            <a:endParaRPr lang="da-DK" sz="1200" b="0" dirty="0">
              <a:effectLst/>
              <a:latin typeface="Arial" panose="020B0604020202020204" pitchFamily="34" charset="0"/>
              <a:cs typeface="Arial" panose="020B0604020202020204" pitchFamily="34" charset="0"/>
            </a:endParaRPr>
          </a:p>
          <a:p>
            <a:pPr rtl="0">
              <a:spcBef>
                <a:spcPts val="0"/>
              </a:spcBef>
              <a:spcAft>
                <a:spcPts val="0"/>
              </a:spcAft>
            </a:pPr>
            <a:r>
              <a:rPr lang="da-DK" sz="1200" b="0" i="0" u="none" strike="noStrike" dirty="0">
                <a:effectLst/>
                <a:latin typeface="Arial" panose="020B0604020202020204" pitchFamily="34" charset="0"/>
                <a:cs typeface="Arial" panose="020B0604020202020204" pitchFamily="34" charset="0"/>
              </a:rPr>
              <a:t>Det blev imidlertid lækket til en dansk politiker, at en aktion mod de danske jøder var undervejs. Derfor blev der iværksat en storstilet dansk redningsaktion, som mange engagerede sig i og for en stor del blev koordineret af modstandsbevægelsen. De fleste jøder boede i København, og det lykkedes at redde hovedparten over Øresund til Sverige. </a:t>
            </a:r>
            <a:endParaRPr lang="da-DK" sz="1200" dirty="0">
              <a:latin typeface="Arial" panose="020B0604020202020204" pitchFamily="34" charset="0"/>
              <a:cs typeface="Arial" panose="020B0604020202020204" pitchFamily="34" charset="0"/>
            </a:endParaRPr>
          </a:p>
          <a:p>
            <a:pPr lvl="1">
              <a:spcBef>
                <a:spcPts val="0"/>
              </a:spcBef>
            </a:pPr>
            <a:r>
              <a:rPr lang="da-DK" sz="1200" b="0" i="0" u="none" strike="noStrike" dirty="0">
                <a:effectLst/>
                <a:latin typeface="Arial" panose="020B0604020202020204" pitchFamily="34" charset="0"/>
                <a:cs typeface="Arial" panose="020B0604020202020204" pitchFamily="34" charset="0"/>
              </a:rPr>
              <a:t>Mere end 7000 blev reddet, mens knap 500 blev pågrebet og sendt til tyske lejre, hvor 52 omkom. Det var fiskekuttere, mindre fartøjer og små robåde, som hen over oktober måned og i begyndelsen af november bragte de tusindvis af jøder over Sundet i ly af natten. Fx </a:t>
            </a:r>
            <a:r>
              <a:rPr lang="da-DK" sz="1200" b="0" i="1" u="none" strike="noStrike" dirty="0">
                <a:effectLst/>
                <a:latin typeface="Arial" panose="020B0604020202020204" pitchFamily="34" charset="0"/>
                <a:cs typeface="Arial" panose="020B0604020202020204" pitchFamily="34" charset="0"/>
              </a:rPr>
              <a:t>Fuglene over Sundet </a:t>
            </a:r>
            <a:r>
              <a:rPr lang="da-DK" sz="1200" b="0" u="none" strike="noStrike" dirty="0">
                <a:effectLst/>
                <a:latin typeface="Arial" panose="020B0604020202020204" pitchFamily="34" charset="0"/>
                <a:cs typeface="Arial" panose="020B0604020202020204" pitchFamily="34" charset="0"/>
              </a:rPr>
              <a:t>(2016)</a:t>
            </a:r>
            <a:endParaRPr lang="da-DK" sz="1200" b="0" i="0" u="none" strike="noStrike" dirty="0">
              <a:effectLst/>
              <a:latin typeface="Arial" panose="020B0604020202020204" pitchFamily="34" charset="0"/>
              <a:cs typeface="Arial" panose="020B0604020202020204" pitchFamily="34" charset="0"/>
            </a:endParaRPr>
          </a:p>
          <a:p>
            <a:pPr marL="0" indent="0" rtl="0">
              <a:spcBef>
                <a:spcPts val="0"/>
              </a:spcBef>
              <a:spcAft>
                <a:spcPts val="0"/>
              </a:spcAft>
              <a:buNone/>
            </a:pPr>
            <a:endParaRPr lang="da-DK" sz="1200" b="0" dirty="0">
              <a:effectLst/>
              <a:latin typeface="Arial" panose="020B0604020202020204" pitchFamily="34" charset="0"/>
              <a:cs typeface="Arial" panose="020B0604020202020204" pitchFamily="34" charset="0"/>
            </a:endParaRPr>
          </a:p>
          <a:p>
            <a:pPr>
              <a:spcBef>
                <a:spcPts val="0"/>
              </a:spcBef>
            </a:pPr>
            <a:r>
              <a:rPr lang="da-DK" sz="1200" b="0" i="0" u="none" strike="noStrike" dirty="0">
                <a:effectLst/>
                <a:latin typeface="Arial" panose="020B0604020202020204" pitchFamily="34" charset="0"/>
                <a:cs typeface="Arial" panose="020B0604020202020204" pitchFamily="34" charset="0"/>
              </a:rPr>
              <a:t>Et overvældende flertal af den danske befolkning opfattede jøderne som medborgere og landsmænd og ikke som noget "fremmedlegeme”, som tidens racistiske sprogbrug i andre dele af Europa typisk betegnede dem som. Jødeaktionen blev opfattet som et uhyrligt skridt ud over alle anstændighedsgrænser, hvilket fik tilstrækkeligt mange danskere til at engagere sig i flugten.</a:t>
            </a:r>
            <a:endParaRPr lang="da-DK" sz="1200" dirty="0"/>
          </a:p>
        </p:txBody>
      </p:sp>
    </p:spTree>
    <p:extLst>
      <p:ext uri="{BB962C8B-B14F-4D97-AF65-F5344CB8AC3E}">
        <p14:creationId xmlns:p14="http://schemas.microsoft.com/office/powerpoint/2010/main" val="127135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0835A-3437-CA62-20CE-F10A2997B1D1}"/>
              </a:ext>
            </a:extLst>
          </p:cNvPr>
          <p:cNvSpPr>
            <a:spLocks noGrp="1"/>
          </p:cNvSpPr>
          <p:nvPr>
            <p:ph type="title"/>
          </p:nvPr>
        </p:nvSpPr>
        <p:spPr/>
        <p:txBody>
          <a:bodyPr/>
          <a:lstStyle/>
          <a:p>
            <a:r>
              <a:rPr lang="da-DK" dirty="0"/>
              <a:t>Modstand</a:t>
            </a:r>
          </a:p>
        </p:txBody>
      </p:sp>
      <p:sp>
        <p:nvSpPr>
          <p:cNvPr id="3" name="Pladsholder til indhold 2">
            <a:extLst>
              <a:ext uri="{FF2B5EF4-FFF2-40B4-BE49-F238E27FC236}">
                <a16:creationId xmlns:a16="http://schemas.microsoft.com/office/drawing/2014/main" id="{68D338D0-F46A-051A-EB0F-03A85A8E773B}"/>
              </a:ext>
            </a:extLst>
          </p:cNvPr>
          <p:cNvSpPr>
            <a:spLocks noGrp="1"/>
          </p:cNvSpPr>
          <p:nvPr>
            <p:ph idx="1"/>
          </p:nvPr>
        </p:nvSpPr>
        <p:spPr/>
        <p:txBody>
          <a:bodyPr>
            <a:normAutofit fontScale="85000" lnSpcReduction="20000"/>
          </a:bodyPr>
          <a:lstStyle/>
          <a:p>
            <a:pPr rtl="0">
              <a:spcBef>
                <a:spcPts val="0"/>
              </a:spcBef>
              <a:spcAft>
                <a:spcPts val="0"/>
              </a:spcAft>
            </a:pPr>
            <a:r>
              <a:rPr lang="da-DK" sz="1800" b="0" i="0" u="none" strike="noStrike" dirty="0">
                <a:solidFill>
                  <a:srgbClr val="000000"/>
                </a:solidFill>
                <a:effectLst/>
                <a:latin typeface="Arial" panose="020B0604020202020204" pitchFamily="34" charset="0"/>
              </a:rPr>
              <a:t>I sommeren 1943 regner man med, at omkring 2000 personer var involveret i modstandsarbejde, hvad enten det var i illegal presse eller sabotage. I april 1944 anses tallet for at være lige under 10.000, i december samme år 25.000 og ved befrielsen i maj 1945 over 70.000.</a:t>
            </a:r>
          </a:p>
          <a:p>
            <a:pPr rtl="0">
              <a:spcBef>
                <a:spcPts val="0"/>
              </a:spcBef>
              <a:spcAft>
                <a:spcPts val="0"/>
              </a:spcAft>
            </a:pPr>
            <a:endParaRPr lang="da-DK" sz="1800" b="0" dirty="0">
              <a:effectLst/>
            </a:endParaRPr>
          </a:p>
          <a:p>
            <a:pPr rtl="0">
              <a:spcBef>
                <a:spcPts val="0"/>
              </a:spcBef>
              <a:spcAft>
                <a:spcPts val="0"/>
              </a:spcAft>
            </a:pPr>
            <a:r>
              <a:rPr lang="da-DK" sz="1800" b="0" i="0" u="none" strike="noStrike" dirty="0">
                <a:solidFill>
                  <a:srgbClr val="000000"/>
                </a:solidFill>
                <a:effectLst/>
                <a:latin typeface="Arial" panose="020B0604020202020204" pitchFamily="34" charset="0"/>
              </a:rPr>
              <a:t>På Hitlers ordre indledtes også den såkaldte modterror med bombesprængninger af f.eks. Tivoli og andre bygninger med positiv symbolværdi for danskerne samt mord på kendte danskere. Det første mord var på digterpræsten Kaj Munk i januar 1944. Mordet blev udført af en gruppe tyske SS-folk og danske nazister.</a:t>
            </a:r>
          </a:p>
          <a:p>
            <a:pPr marL="0" indent="0" rtl="0">
              <a:spcBef>
                <a:spcPts val="0"/>
              </a:spcBef>
              <a:spcAft>
                <a:spcPts val="0"/>
              </a:spcAft>
              <a:buNone/>
            </a:pPr>
            <a:r>
              <a:rPr lang="da-DK" sz="1800" b="0" i="0" u="none" strike="noStrike" dirty="0">
                <a:solidFill>
                  <a:srgbClr val="000000"/>
                </a:solidFill>
                <a:effectLst/>
                <a:latin typeface="Arial" panose="020B0604020202020204" pitchFamily="34" charset="0"/>
              </a:rPr>
              <a:t> </a:t>
            </a:r>
          </a:p>
          <a:p>
            <a:pPr rtl="0">
              <a:spcBef>
                <a:spcPts val="0"/>
              </a:spcBef>
              <a:spcAft>
                <a:spcPts val="0"/>
              </a:spcAft>
            </a:pPr>
            <a:r>
              <a:rPr lang="da-DK" sz="1800" b="0" i="0" u="none" strike="noStrike" dirty="0">
                <a:solidFill>
                  <a:srgbClr val="000000"/>
                </a:solidFill>
                <a:effectLst/>
                <a:latin typeface="Arial" panose="020B0604020202020204" pitchFamily="34" charset="0"/>
              </a:rPr>
              <a:t>Det var hensigten, at modterroren skulle forstås som straf eller hævn for modstandsbevægelsens aktiviteter. En sabotage blev modsvaret af en bombesprængning af en bygning med symbolværdi. Og en af modstandsbevægelsens såkaldte stikkerlikvideringer blev modsvaret af et såkaldt clearingmord (hævnmord på kendte og vellidte danskere). </a:t>
            </a:r>
          </a:p>
          <a:p>
            <a:pPr rtl="0">
              <a:spcBef>
                <a:spcPts val="0"/>
              </a:spcBef>
              <a:spcAft>
                <a:spcPts val="0"/>
              </a:spcAft>
            </a:pPr>
            <a:endParaRPr lang="da-DK" sz="1800" b="0" i="0" u="none" strike="noStrike" dirty="0">
              <a:solidFill>
                <a:srgbClr val="000000"/>
              </a:solidFill>
              <a:effectLst/>
              <a:latin typeface="Arial" panose="020B0604020202020204" pitchFamily="34" charset="0"/>
            </a:endParaRPr>
          </a:p>
          <a:p>
            <a:pPr rtl="0">
              <a:spcBef>
                <a:spcPts val="0"/>
              </a:spcBef>
              <a:spcAft>
                <a:spcPts val="0"/>
              </a:spcAft>
            </a:pPr>
            <a:r>
              <a:rPr lang="da-DK" sz="1800" b="0" i="0" u="none" strike="noStrike" dirty="0">
                <a:solidFill>
                  <a:srgbClr val="000000"/>
                </a:solidFill>
                <a:effectLst/>
                <a:latin typeface="Arial" panose="020B0604020202020204" pitchFamily="34" charset="0"/>
              </a:rPr>
              <a:t>I de større byer førte modstandsbevægelsens aktiviteter og den tyske modterror til optrapning af volden, som lejlighedsvis antog karakter af regulær </a:t>
            </a:r>
            <a:r>
              <a:rPr lang="da-DK" sz="1800" b="0" i="0" u="none" strike="noStrike" dirty="0" err="1">
                <a:solidFill>
                  <a:srgbClr val="000000"/>
                </a:solidFill>
                <a:effectLst/>
                <a:latin typeface="Arial" panose="020B0604020202020204" pitchFamily="34" charset="0"/>
              </a:rPr>
              <a:t>bykrig</a:t>
            </a:r>
            <a:r>
              <a:rPr lang="da-DK" sz="1800" b="0" i="0" u="none" strike="noStrike" dirty="0">
                <a:solidFill>
                  <a:srgbClr val="000000"/>
                </a:solidFill>
                <a:effectLst/>
                <a:latin typeface="Arial" panose="020B0604020202020204" pitchFamily="34" charset="0"/>
              </a:rPr>
              <a:t>. </a:t>
            </a:r>
          </a:p>
          <a:p>
            <a:pPr rtl="0">
              <a:spcBef>
                <a:spcPts val="0"/>
              </a:spcBef>
              <a:spcAft>
                <a:spcPts val="0"/>
              </a:spcAft>
            </a:pPr>
            <a:endParaRPr lang="da-DK" sz="1800" dirty="0">
              <a:solidFill>
                <a:srgbClr val="000000"/>
              </a:solidFill>
              <a:latin typeface="Arial" panose="020B0604020202020204" pitchFamily="34" charset="0"/>
            </a:endParaRPr>
          </a:p>
          <a:p>
            <a:pPr rtl="0">
              <a:spcBef>
                <a:spcPts val="0"/>
              </a:spcBef>
              <a:spcAft>
                <a:spcPts val="0"/>
              </a:spcAft>
            </a:pPr>
            <a:r>
              <a:rPr lang="da-DK" sz="1800" b="0" i="0" u="none" strike="noStrike" dirty="0">
                <a:solidFill>
                  <a:srgbClr val="000000"/>
                </a:solidFill>
                <a:effectLst/>
                <a:latin typeface="Arial" panose="020B0604020202020204" pitchFamily="34" charset="0"/>
              </a:rPr>
              <a:t>Stigningen i antallet af stikkerlikvideringer, i alt 409 under hele besættelsen, afspejler den udvikling: </a:t>
            </a:r>
          </a:p>
          <a:p>
            <a:pPr rtl="0">
              <a:spcBef>
                <a:spcPts val="0"/>
              </a:spcBef>
              <a:spcAft>
                <a:spcPts val="0"/>
              </a:spcAft>
            </a:pPr>
            <a:endParaRPr lang="da-DK" sz="1800" b="0" i="0" u="none" strike="noStrike" dirty="0">
              <a:solidFill>
                <a:srgbClr val="000000"/>
              </a:solidFill>
              <a:effectLst/>
              <a:latin typeface="Arial" panose="020B0604020202020204" pitchFamily="34" charset="0"/>
            </a:endParaRPr>
          </a:p>
          <a:p>
            <a:pPr rtl="0">
              <a:spcBef>
                <a:spcPts val="0"/>
              </a:spcBef>
              <a:spcAft>
                <a:spcPts val="0"/>
              </a:spcAft>
            </a:pPr>
            <a:r>
              <a:rPr lang="da-DK" sz="1800" b="0" i="0" u="none" strike="noStrike" dirty="0">
                <a:solidFill>
                  <a:srgbClr val="000000"/>
                </a:solidFill>
                <a:effectLst/>
                <a:latin typeface="Arial" panose="020B0604020202020204" pitchFamily="34" charset="0"/>
              </a:rPr>
              <a:t>19 før 1943</a:t>
            </a:r>
          </a:p>
          <a:p>
            <a:pPr rtl="0">
              <a:spcBef>
                <a:spcPts val="0"/>
              </a:spcBef>
              <a:spcAft>
                <a:spcPts val="0"/>
              </a:spcAft>
            </a:pPr>
            <a:r>
              <a:rPr lang="da-DK" sz="1800" b="0" i="0" u="none" strike="noStrike" dirty="0">
                <a:solidFill>
                  <a:srgbClr val="000000"/>
                </a:solidFill>
                <a:effectLst/>
                <a:latin typeface="Arial" panose="020B0604020202020204" pitchFamily="34" charset="0"/>
              </a:rPr>
              <a:t>12 i 1943. </a:t>
            </a:r>
          </a:p>
          <a:p>
            <a:pPr rtl="0">
              <a:spcBef>
                <a:spcPts val="0"/>
              </a:spcBef>
              <a:spcAft>
                <a:spcPts val="0"/>
              </a:spcAft>
            </a:pPr>
            <a:r>
              <a:rPr lang="da-DK" sz="1800" b="0" i="0" u="none" strike="noStrike" dirty="0">
                <a:solidFill>
                  <a:srgbClr val="000000"/>
                </a:solidFill>
                <a:effectLst/>
                <a:latin typeface="Arial" panose="020B0604020202020204" pitchFamily="34" charset="0"/>
              </a:rPr>
              <a:t>140 i 1944, </a:t>
            </a:r>
          </a:p>
          <a:p>
            <a:pPr rtl="0">
              <a:spcBef>
                <a:spcPts val="0"/>
              </a:spcBef>
              <a:spcAft>
                <a:spcPts val="0"/>
              </a:spcAft>
            </a:pPr>
            <a:r>
              <a:rPr lang="da-DK" sz="1800" b="0" i="0" u="none" strike="noStrike" dirty="0">
                <a:solidFill>
                  <a:srgbClr val="000000"/>
                </a:solidFill>
                <a:effectLst/>
                <a:latin typeface="Arial" panose="020B0604020202020204" pitchFamily="34" charset="0"/>
              </a:rPr>
              <a:t>238 i de fire første måneder af 1945, heraf 106 alene i april 1945.</a:t>
            </a:r>
            <a:endParaRPr lang="da-DK" sz="1800" b="0" dirty="0">
              <a:effectLst/>
            </a:endParaRPr>
          </a:p>
          <a:p>
            <a:pPr marL="0" indent="0">
              <a:buNone/>
            </a:pPr>
            <a:br>
              <a:rPr lang="da-DK" dirty="0"/>
            </a:br>
            <a:endParaRPr lang="da-DK" dirty="0"/>
          </a:p>
        </p:txBody>
      </p:sp>
    </p:spTree>
    <p:extLst>
      <p:ext uri="{BB962C8B-B14F-4D97-AF65-F5344CB8AC3E}">
        <p14:creationId xmlns:p14="http://schemas.microsoft.com/office/powerpoint/2010/main" val="428171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1" name="Rectangle 4120">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098" name="Picture 2" descr="Befrielsen 1945, Bredgade -Frihedsmuseets diasskab | Danmark, København ...">
            <a:extLst>
              <a:ext uri="{FF2B5EF4-FFF2-40B4-BE49-F238E27FC236}">
                <a16:creationId xmlns:a16="http://schemas.microsoft.com/office/drawing/2014/main" id="{5DA59A38-F283-9C88-465E-AB3566C6D45F}"/>
              </a:ext>
            </a:extLst>
          </p:cNvPr>
          <p:cNvPicPr>
            <a:picLocks noGrp="1" noChangeAspect="1" noChangeArrowheads="1"/>
          </p:cNvPicPr>
          <p:nvPr>
            <p:ph idx="1"/>
          </p:nvPr>
        </p:nvPicPr>
        <p:blipFill rotWithShape="1">
          <a:blip r:embed="rId3">
            <a:alphaModFix amt="60000"/>
            <a:extLst>
              <a:ext uri="{28A0092B-C50C-407E-A947-70E740481C1C}">
                <a14:useLocalDpi xmlns:a14="http://schemas.microsoft.com/office/drawing/2010/main" val="0"/>
              </a:ext>
            </a:extLst>
          </a:blip>
          <a:srcRect t="6563" b="65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198F6D-C7CA-5A9B-1BC4-01806502C308}"/>
              </a:ext>
            </a:extLst>
          </p:cNvPr>
          <p:cNvSpPr>
            <a:spLocks noGrp="1"/>
          </p:cNvSpPr>
          <p:nvPr>
            <p:ph type="title"/>
          </p:nvPr>
        </p:nvSpPr>
        <p:spPr>
          <a:xfrm>
            <a:off x="838200" y="914402"/>
            <a:ext cx="10515600" cy="2985923"/>
          </a:xfrm>
          <a:prstGeom prst="rect">
            <a:avLst/>
          </a:prstGeom>
        </p:spPr>
        <p:txBody>
          <a:bodyPr vert="horz" lIns="91440" tIns="45720" rIns="91440" bIns="45720" rtlCol="0" anchor="b">
            <a:normAutofit/>
          </a:bodyPr>
          <a:lstStyle/>
          <a:p>
            <a:pPr algn="ctr"/>
            <a:r>
              <a:rPr lang="en-US" sz="5200" dirty="0" err="1">
                <a:solidFill>
                  <a:srgbClr val="FFFFFF"/>
                </a:solidFill>
              </a:rPr>
              <a:t>Danmark</a:t>
            </a:r>
            <a:r>
              <a:rPr lang="en-US" sz="5200" dirty="0">
                <a:solidFill>
                  <a:srgbClr val="FFFFFF"/>
                </a:solidFill>
              </a:rPr>
              <a:t> </a:t>
            </a:r>
            <a:r>
              <a:rPr lang="en-US" sz="5200" dirty="0" err="1">
                <a:solidFill>
                  <a:srgbClr val="FFFFFF"/>
                </a:solidFill>
              </a:rPr>
              <a:t>blev</a:t>
            </a:r>
            <a:r>
              <a:rPr lang="en-US" sz="5200" dirty="0">
                <a:solidFill>
                  <a:srgbClr val="FFFFFF"/>
                </a:solidFill>
              </a:rPr>
              <a:t> </a:t>
            </a:r>
            <a:r>
              <a:rPr lang="en-US" sz="5200" dirty="0" err="1">
                <a:solidFill>
                  <a:srgbClr val="FFFFFF"/>
                </a:solidFill>
              </a:rPr>
              <a:t>befriet</a:t>
            </a:r>
            <a:r>
              <a:rPr lang="en-US" sz="5200" dirty="0">
                <a:solidFill>
                  <a:srgbClr val="FFFFFF"/>
                </a:solidFill>
              </a:rPr>
              <a:t> </a:t>
            </a:r>
            <a:r>
              <a:rPr lang="en-US" sz="5200">
                <a:solidFill>
                  <a:srgbClr val="FFFFFF"/>
                </a:solidFill>
              </a:rPr>
              <a:t>d. 5</a:t>
            </a:r>
            <a:r>
              <a:rPr lang="en-US" sz="5200" dirty="0">
                <a:solidFill>
                  <a:srgbClr val="FFFFFF"/>
                </a:solidFill>
              </a:rPr>
              <a:t>. </a:t>
            </a:r>
            <a:r>
              <a:rPr lang="en-US" sz="5200" dirty="0" err="1">
                <a:solidFill>
                  <a:srgbClr val="FFFFFF"/>
                </a:solidFill>
              </a:rPr>
              <a:t>maj</a:t>
            </a:r>
            <a:r>
              <a:rPr lang="en-US" sz="5200" dirty="0">
                <a:solidFill>
                  <a:srgbClr val="FFFFFF"/>
                </a:solidFill>
              </a:rPr>
              <a:t> 1945</a:t>
            </a:r>
          </a:p>
        </p:txBody>
      </p:sp>
    </p:spTree>
    <p:extLst>
      <p:ext uri="{BB962C8B-B14F-4D97-AF65-F5344CB8AC3E}">
        <p14:creationId xmlns:p14="http://schemas.microsoft.com/office/powerpoint/2010/main" val="4773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BE8982-C69E-C7A9-2659-BA612342095E}"/>
              </a:ext>
            </a:extLst>
          </p:cNvPr>
          <p:cNvSpPr>
            <a:spLocks noGrp="1"/>
          </p:cNvSpPr>
          <p:nvPr>
            <p:ph type="title"/>
          </p:nvPr>
        </p:nvSpPr>
        <p:spPr>
          <a:xfrm>
            <a:off x="640080" y="325369"/>
            <a:ext cx="4368602" cy="1956841"/>
          </a:xfrm>
        </p:spPr>
        <p:txBody>
          <a:bodyPr anchor="b">
            <a:normAutofit/>
          </a:bodyPr>
          <a:lstStyle/>
          <a:p>
            <a:r>
              <a:rPr lang="da-DK" sz="5000"/>
              <a:t>Morten Nielsen (f. 1922-1944)</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36471E39-01C6-35F6-4412-3F0760F25F24}"/>
              </a:ext>
            </a:extLst>
          </p:cNvPr>
          <p:cNvSpPr>
            <a:spLocks noGrp="1"/>
          </p:cNvSpPr>
          <p:nvPr>
            <p:ph idx="1"/>
          </p:nvPr>
        </p:nvSpPr>
        <p:spPr>
          <a:xfrm>
            <a:off x="640080" y="2872899"/>
            <a:ext cx="4243589" cy="3320668"/>
          </a:xfrm>
        </p:spPr>
        <p:txBody>
          <a:bodyPr>
            <a:normAutofit/>
          </a:bodyPr>
          <a:lstStyle/>
          <a:p>
            <a:r>
              <a:rPr lang="da-DK" sz="1900"/>
              <a:t>Nielsen udgav sit første og eneste værk, inden han døde som 22-årig. </a:t>
            </a:r>
          </a:p>
          <a:p>
            <a:r>
              <a:rPr lang="da-DK" sz="1900"/>
              <a:t>Den unge digter var modstandsmand og kæmpede mod den tyske besættelse. </a:t>
            </a:r>
          </a:p>
          <a:p>
            <a:r>
              <a:rPr lang="da-DK" sz="1900"/>
              <a:t>Skuddræbt. </a:t>
            </a:r>
          </a:p>
          <a:p>
            <a:r>
              <a:rPr lang="da-DK" sz="1900"/>
              <a:t>Efter Nielsens død er der udgivet flere af hans digte, noveller og dagbøger.</a:t>
            </a:r>
          </a:p>
          <a:p>
            <a:r>
              <a:rPr lang="da-DK" sz="1900"/>
              <a:t>Nielsens forfatterskab har modstandskampen som sin tematik. </a:t>
            </a:r>
          </a:p>
          <a:p>
            <a:pPr marL="0" indent="0">
              <a:buNone/>
            </a:pPr>
            <a:endParaRPr lang="da-DK" sz="1900"/>
          </a:p>
        </p:txBody>
      </p:sp>
      <p:pic>
        <p:nvPicPr>
          <p:cNvPr id="1026" name="Picture 2" descr="Speditørens død - Mysteriet om Morten Nielsen | Speditørens død 1:4 ...">
            <a:extLst>
              <a:ext uri="{FF2B5EF4-FFF2-40B4-BE49-F238E27FC236}">
                <a16:creationId xmlns:a16="http://schemas.microsoft.com/office/drawing/2014/main" id="{B9430C6A-E53E-AA63-5D27-880856DB1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0" r="4154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1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87D1B-B69C-C66F-D2E9-AD7A6823710A}"/>
              </a:ext>
            </a:extLst>
          </p:cNvPr>
          <p:cNvSpPr>
            <a:spLocks noGrp="1"/>
          </p:cNvSpPr>
          <p:nvPr>
            <p:ph type="title"/>
          </p:nvPr>
        </p:nvSpPr>
        <p:spPr/>
        <p:txBody>
          <a:bodyPr/>
          <a:lstStyle/>
          <a:p>
            <a:r>
              <a:rPr lang="da-DK" dirty="0"/>
              <a:t>Død og kærlighed </a:t>
            </a:r>
          </a:p>
        </p:txBody>
      </p:sp>
      <p:sp>
        <p:nvSpPr>
          <p:cNvPr id="3" name="Pladsholder til indhold 2">
            <a:extLst>
              <a:ext uri="{FF2B5EF4-FFF2-40B4-BE49-F238E27FC236}">
                <a16:creationId xmlns:a16="http://schemas.microsoft.com/office/drawing/2014/main" id="{BF4610A7-CAC7-FC4F-C58B-6FBEF4B6EA41}"/>
              </a:ext>
            </a:extLst>
          </p:cNvPr>
          <p:cNvSpPr>
            <a:spLocks noGrp="1"/>
          </p:cNvSpPr>
          <p:nvPr>
            <p:ph idx="1"/>
          </p:nvPr>
        </p:nvSpPr>
        <p:spPr/>
        <p:txBody>
          <a:bodyPr/>
          <a:lstStyle/>
          <a:p>
            <a:r>
              <a:rPr lang="da-DK" dirty="0">
                <a:solidFill>
                  <a:srgbClr val="383838"/>
                </a:solidFill>
                <a:latin typeface="franklin-gothic-urw"/>
              </a:rPr>
              <a:t>I 1943 udgav Nielsen digtsamlingen, </a:t>
            </a:r>
            <a:r>
              <a:rPr lang="da-DK" i="1" dirty="0">
                <a:solidFill>
                  <a:srgbClr val="383838"/>
                </a:solidFill>
                <a:latin typeface="franklin-gothic-urw"/>
              </a:rPr>
              <a:t>Krigere uden våben</a:t>
            </a:r>
            <a:endParaRPr lang="da-DK" dirty="0">
              <a:solidFill>
                <a:srgbClr val="383838"/>
              </a:solidFill>
              <a:latin typeface="franklin-gothic-urw"/>
            </a:endParaRPr>
          </a:p>
          <a:p>
            <a:r>
              <a:rPr lang="da-DK" dirty="0">
                <a:solidFill>
                  <a:srgbClr val="383838"/>
                </a:solidFill>
                <a:latin typeface="franklin-gothic-urw"/>
              </a:rPr>
              <a:t>Efter hans død udgav Paul la Cour Nielsen anden digtsamling,</a:t>
            </a:r>
            <a:r>
              <a:rPr lang="da-DK" i="1" dirty="0">
                <a:solidFill>
                  <a:srgbClr val="383838"/>
                </a:solidFill>
                <a:latin typeface="franklin-gothic-urw"/>
              </a:rPr>
              <a:t> Efterladte digte</a:t>
            </a:r>
            <a:r>
              <a:rPr lang="da-DK" b="0" i="0" dirty="0">
                <a:solidFill>
                  <a:srgbClr val="383838"/>
                </a:solidFill>
                <a:effectLst/>
                <a:latin typeface="franklin-gothic-urw"/>
              </a:rPr>
              <a:t> (1945)</a:t>
            </a:r>
          </a:p>
          <a:p>
            <a:r>
              <a:rPr lang="da-DK" b="0" i="0" dirty="0">
                <a:solidFill>
                  <a:srgbClr val="383838"/>
                </a:solidFill>
                <a:effectLst/>
                <a:latin typeface="franklin-gothic-urw"/>
              </a:rPr>
              <a:t>I begge samlinger fører den unge digter en tavs dialog med døden, hvis nærhed han konstant er bevidst om. Der er både en angst for at blive hindret i at nå nogle mål i livet, samtidig med at Morten Nielsen også kan se positivt på dødens og selvmordets tilbud om udfrielse og fred. </a:t>
            </a:r>
            <a:r>
              <a:rPr lang="da-DK" b="0" i="0">
                <a:solidFill>
                  <a:srgbClr val="383838"/>
                </a:solidFill>
                <a:effectLst/>
                <a:latin typeface="franklin-gothic-urw"/>
              </a:rPr>
              <a:t>Ved siden af døden er kærligheden central, og Morten Nielsen gengiver fint og enkelt en ung mands romantiske sind.</a:t>
            </a:r>
          </a:p>
          <a:p>
            <a:endParaRPr lang="da-DK" dirty="0"/>
          </a:p>
        </p:txBody>
      </p:sp>
    </p:spTree>
    <p:extLst>
      <p:ext uri="{BB962C8B-B14F-4D97-AF65-F5344CB8AC3E}">
        <p14:creationId xmlns:p14="http://schemas.microsoft.com/office/powerpoint/2010/main" val="383337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43">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98D233-796F-919A-72E1-F75EC889E3F9}"/>
              </a:ext>
            </a:extLst>
          </p:cNvPr>
          <p:cNvSpPr>
            <a:spLocks noGrp="1"/>
          </p:cNvSpPr>
          <p:nvPr>
            <p:ph type="title"/>
          </p:nvPr>
        </p:nvSpPr>
        <p:spPr>
          <a:xfrm>
            <a:off x="6738267" y="818302"/>
            <a:ext cx="4333814" cy="1454051"/>
          </a:xfrm>
        </p:spPr>
        <p:txBody>
          <a:bodyPr anchor="b">
            <a:normAutofit/>
          </a:bodyPr>
          <a:lstStyle/>
          <a:p>
            <a:r>
              <a:rPr lang="da-DK" sz="3600">
                <a:solidFill>
                  <a:schemeClr val="tx2"/>
                </a:solidFill>
              </a:rPr>
              <a:t>Hvad er frihed og fred?</a:t>
            </a:r>
          </a:p>
        </p:txBody>
      </p:sp>
      <p:pic>
        <p:nvPicPr>
          <p:cNvPr id="1026" name="Picture 2" descr="Top 10 Things to do in New York City, USA and Why">
            <a:extLst>
              <a:ext uri="{FF2B5EF4-FFF2-40B4-BE49-F238E27FC236}">
                <a16:creationId xmlns:a16="http://schemas.microsoft.com/office/drawing/2014/main" id="{5A14A852-6070-A9D7-2EC4-2EC0FF8CDBC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191" r="4139" b="-3"/>
          <a:stretch/>
        </p:blipFill>
        <p:spPr bwMode="auto">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CD09AAA3-D024-DBCD-1C8E-CACEADB209C6}"/>
              </a:ext>
            </a:extLst>
          </p:cNvPr>
          <p:cNvPicPr>
            <a:picLocks noChangeAspect="1"/>
          </p:cNvPicPr>
          <p:nvPr/>
        </p:nvPicPr>
        <p:blipFill rotWithShape="1">
          <a:blip r:embed="rId4">
            <a:alphaModFix/>
          </a:blip>
          <a:srcRect l="22156" r="-4" b="-4"/>
          <a:stretch/>
        </p:blipFill>
        <p:spPr>
          <a:xfrm>
            <a:off x="8578" y="3917279"/>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1046" name="Group 1045">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1047" name="Freeform: Shape 1046">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9" name="Freeform: Shape 1048">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50" name="Freeform: Shape 1049">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2" name="Picture 8" descr="Quiz Les symboles | Scientifique">
            <a:extLst>
              <a:ext uri="{FF2B5EF4-FFF2-40B4-BE49-F238E27FC236}">
                <a16:creationId xmlns:a16="http://schemas.microsoft.com/office/drawing/2014/main" id="{666547B4-DC7C-7E46-C950-496636B1E833}"/>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b="1139"/>
          <a:stretch/>
        </p:blipFill>
        <p:spPr bwMode="auto">
          <a:xfrm>
            <a:off x="3125968" y="2564970"/>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1052"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1053" name="Freeform: Shape 1052">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dirty="0"/>
            </a:p>
          </p:txBody>
        </p:sp>
        <p:sp useBgFill="1">
          <p:nvSpPr>
            <p:cNvPr id="1055" name="Freeform: Shape 1054">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1057" name="Group 1056">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1058" name="Freeform: Shape 1057">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9" name="Freeform: Shape 1058">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60" name="Freeform: Shape 1059">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Pladsholder til indhold 2">
            <a:extLst>
              <a:ext uri="{FF2B5EF4-FFF2-40B4-BE49-F238E27FC236}">
                <a16:creationId xmlns:a16="http://schemas.microsoft.com/office/drawing/2014/main" id="{DB450A2C-9A8D-C162-D85E-BC0FA5D787E1}"/>
              </a:ext>
            </a:extLst>
          </p:cNvPr>
          <p:cNvSpPr>
            <a:spLocks noGrp="1"/>
          </p:cNvSpPr>
          <p:nvPr>
            <p:ph idx="1"/>
          </p:nvPr>
        </p:nvSpPr>
        <p:spPr>
          <a:xfrm>
            <a:off x="6738267" y="2399753"/>
            <a:ext cx="4333468" cy="1137293"/>
          </a:xfrm>
        </p:spPr>
        <p:txBody>
          <a:bodyPr anchor="ctr">
            <a:normAutofit/>
          </a:bodyPr>
          <a:lstStyle/>
          <a:p>
            <a:r>
              <a:rPr lang="da-DK" sz="1800" dirty="0">
                <a:solidFill>
                  <a:schemeClr val="tx2"/>
                </a:solidFill>
              </a:rPr>
              <a:t>Snak sammen med din sidemakker, hvad I forbinder med ordene frihed og fred. </a:t>
            </a:r>
          </a:p>
        </p:txBody>
      </p:sp>
    </p:spTree>
    <p:extLst>
      <p:ext uri="{BB962C8B-B14F-4D97-AF65-F5344CB8AC3E}">
        <p14:creationId xmlns:p14="http://schemas.microsoft.com/office/powerpoint/2010/main" val="228324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4D643F-D111-F9EE-B0AC-9E2CF09A619C}"/>
              </a:ext>
            </a:extLst>
          </p:cNvPr>
          <p:cNvSpPr>
            <a:spLocks noGrp="1"/>
          </p:cNvSpPr>
          <p:nvPr>
            <p:ph type="title"/>
          </p:nvPr>
        </p:nvSpPr>
        <p:spPr>
          <a:xfrm>
            <a:off x="640080" y="325369"/>
            <a:ext cx="4368602" cy="1956841"/>
          </a:xfrm>
        </p:spPr>
        <p:txBody>
          <a:bodyPr anchor="b">
            <a:normAutofit/>
          </a:bodyPr>
          <a:lstStyle/>
          <a:p>
            <a:r>
              <a:rPr lang="da-DK" sz="5400"/>
              <a:t>Hvorfor </a:t>
            </a:r>
          </a:p>
        </p:txBody>
      </p:sp>
      <p:sp>
        <p:nvSpPr>
          <p:cNvPr id="10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568E1E4-0C00-236C-CE32-8832A6F29277}"/>
              </a:ext>
            </a:extLst>
          </p:cNvPr>
          <p:cNvSpPr>
            <a:spLocks noGrp="1"/>
          </p:cNvSpPr>
          <p:nvPr>
            <p:ph idx="1"/>
          </p:nvPr>
        </p:nvSpPr>
        <p:spPr>
          <a:xfrm>
            <a:off x="640080" y="2872899"/>
            <a:ext cx="4243589" cy="3320668"/>
          </a:xfrm>
        </p:spPr>
        <p:txBody>
          <a:bodyPr>
            <a:normAutofit/>
          </a:bodyPr>
          <a:lstStyle/>
          <a:p>
            <a:r>
              <a:rPr lang="da-DK" sz="1500"/>
              <a:t>For at sikre sig kontrol over transporten af svensk jernmalm til Tyskland via nordnorske havne samt muligheden for at føre ubådskrig i Nordatlanten fra den norske vestkyst havde den tyske flådeledelse overbevist Hitler om, at Norge skulle erobres. Danmark måtte i den forbindelse tages med i købet, så Tyskland kunne få kontrol over forbindelseslinjerne til Norge. </a:t>
            </a:r>
          </a:p>
          <a:p>
            <a:pPr lvl="1"/>
            <a:r>
              <a:rPr lang="da-DK" sz="1500"/>
              <a:t>Planerne om en total besættelse af Danmark.  </a:t>
            </a:r>
          </a:p>
          <a:p>
            <a:pPr lvl="1"/>
            <a:r>
              <a:rPr lang="da-DK" sz="1500"/>
              <a:t>Heriblandt blev Aalborg Lufthavn besat af faldskærmstropper. </a:t>
            </a:r>
          </a:p>
        </p:txBody>
      </p:sp>
      <p:pic>
        <p:nvPicPr>
          <p:cNvPr id="1026" name="Picture 2">
            <a:extLst>
              <a:ext uri="{FF2B5EF4-FFF2-40B4-BE49-F238E27FC236}">
                <a16:creationId xmlns:a16="http://schemas.microsoft.com/office/drawing/2014/main" id="{230B3DE2-4D0D-5591-FF9B-3EB38598FB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7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BBFD6-1B84-9D2E-4810-988E930A81E1}"/>
              </a:ext>
            </a:extLst>
          </p:cNvPr>
          <p:cNvSpPr>
            <a:spLocks noGrp="1"/>
          </p:cNvSpPr>
          <p:nvPr>
            <p:ph type="title"/>
          </p:nvPr>
        </p:nvSpPr>
        <p:spPr/>
        <p:txBody>
          <a:bodyPr/>
          <a:lstStyle/>
          <a:p>
            <a:r>
              <a:rPr lang="da-DK" dirty="0"/>
              <a:t>Hvad skete der d. 9.april?</a:t>
            </a:r>
          </a:p>
        </p:txBody>
      </p:sp>
      <p:sp>
        <p:nvSpPr>
          <p:cNvPr id="3" name="Pladsholder til indhold 2">
            <a:extLst>
              <a:ext uri="{FF2B5EF4-FFF2-40B4-BE49-F238E27FC236}">
                <a16:creationId xmlns:a16="http://schemas.microsoft.com/office/drawing/2014/main" id="{D789BB19-BA9F-E167-525D-CA90B9DFD493}"/>
              </a:ext>
            </a:extLst>
          </p:cNvPr>
          <p:cNvSpPr>
            <a:spLocks noGrp="1"/>
          </p:cNvSpPr>
          <p:nvPr>
            <p:ph idx="1"/>
          </p:nvPr>
        </p:nvSpPr>
        <p:spPr/>
        <p:txBody>
          <a:bodyPr>
            <a:normAutofit fontScale="92500" lnSpcReduction="20000"/>
          </a:bodyPr>
          <a:lstStyle/>
          <a:p>
            <a:r>
              <a:rPr lang="da-DK" dirty="0"/>
              <a:t>Tyskland går over grænsen (Bogstaveligt) .</a:t>
            </a:r>
          </a:p>
          <a:p>
            <a:r>
              <a:rPr lang="da-DK" dirty="0"/>
              <a:t>Den danske regering blev præsenteret for et krav om øjeblikkelig overgivelse.</a:t>
            </a:r>
          </a:p>
          <a:p>
            <a:pPr lvl="1"/>
            <a:r>
              <a:rPr lang="da-DK" dirty="0"/>
              <a:t>Til gengæld ville Tyskland garantere Danmark politisk uafhængighed og sikre grænser. </a:t>
            </a:r>
          </a:p>
          <a:p>
            <a:pPr lvl="1"/>
            <a:r>
              <a:rPr lang="da-DK" dirty="0"/>
              <a:t>Danmark kunne bevare det politiske system, kongehus, retsvæsen og administration uden tysk indblanding. </a:t>
            </a:r>
          </a:p>
          <a:p>
            <a:r>
              <a:rPr lang="da-DK" dirty="0"/>
              <a:t>Tyskland ville sikre en indre fred i landet. Dvs. den danske regering skulle holde befolkningen i ro og fra alle former for modstand mod den tyske tilstedeværelse. </a:t>
            </a:r>
          </a:p>
          <a:p>
            <a:r>
              <a:rPr lang="da-DK" dirty="0"/>
              <a:t>Alternativet var en trussel om store tab af menneskeliv og omfattende materielle ødelæggelser</a:t>
            </a:r>
          </a:p>
          <a:p>
            <a:r>
              <a:rPr lang="da-DK" dirty="0"/>
              <a:t>Regeringen og kongen kapitulerede (overgiver sig). </a:t>
            </a:r>
          </a:p>
          <a:p>
            <a:pPr lvl="1"/>
            <a:endParaRPr lang="da-DK" dirty="0"/>
          </a:p>
        </p:txBody>
      </p:sp>
    </p:spTree>
    <p:extLst>
      <p:ext uri="{BB962C8B-B14F-4D97-AF65-F5344CB8AC3E}">
        <p14:creationId xmlns:p14="http://schemas.microsoft.com/office/powerpoint/2010/main" val="256281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5C8FD-0709-A94F-970C-A6B230851615}"/>
              </a:ext>
            </a:extLst>
          </p:cNvPr>
          <p:cNvSpPr>
            <a:spLocks noGrp="1"/>
          </p:cNvSpPr>
          <p:nvPr>
            <p:ph type="title"/>
          </p:nvPr>
        </p:nvSpPr>
        <p:spPr/>
        <p:txBody>
          <a:bodyPr/>
          <a:lstStyle/>
          <a:p>
            <a:r>
              <a:rPr lang="da-DK" dirty="0"/>
              <a:t>Under besættelsen</a:t>
            </a:r>
          </a:p>
        </p:txBody>
      </p:sp>
      <p:sp>
        <p:nvSpPr>
          <p:cNvPr id="3" name="Pladsholder til indhold 2">
            <a:extLst>
              <a:ext uri="{FF2B5EF4-FFF2-40B4-BE49-F238E27FC236}">
                <a16:creationId xmlns:a16="http://schemas.microsoft.com/office/drawing/2014/main" id="{8DEE7A8D-704C-F231-8D06-90C70C183DC9}"/>
              </a:ext>
            </a:extLst>
          </p:cNvPr>
          <p:cNvSpPr>
            <a:spLocks noGrp="1"/>
          </p:cNvSpPr>
          <p:nvPr>
            <p:ph idx="1"/>
          </p:nvPr>
        </p:nvSpPr>
        <p:spPr/>
        <p:txBody>
          <a:bodyPr>
            <a:normAutofit lnSpcReduction="10000"/>
          </a:bodyPr>
          <a:lstStyle/>
          <a:p>
            <a:pPr rtl="0">
              <a:spcBef>
                <a:spcPts val="0"/>
              </a:spcBef>
              <a:spcAft>
                <a:spcPts val="0"/>
              </a:spcAft>
            </a:pPr>
            <a:r>
              <a:rPr lang="da-DK" sz="1800" b="0" i="0" u="none" strike="noStrike" dirty="0">
                <a:solidFill>
                  <a:srgbClr val="000000"/>
                </a:solidFill>
                <a:effectLst/>
                <a:latin typeface="Arial" panose="020B0604020202020204" pitchFamily="34" charset="0"/>
              </a:rPr>
              <a:t>At regere med en stor militær besættelsesmagt stående i landet var en vanskelig sag. Det krævede forhandlinger med besættelsesmagten, der af hensyn til den tyske krigsførelse straks begyndte at stille en række krav</a:t>
            </a:r>
            <a:r>
              <a:rPr lang="da-DK" sz="1800" dirty="0">
                <a:solidFill>
                  <a:srgbClr val="000000"/>
                </a:solidFill>
                <a:latin typeface="Arial" panose="020B0604020202020204" pitchFamily="34" charset="0"/>
              </a:rPr>
              <a:t>.</a:t>
            </a:r>
            <a:endParaRPr lang="da-DK" sz="1800" b="0" i="0" u="none" strike="noStrike" dirty="0">
              <a:solidFill>
                <a:srgbClr val="000000"/>
              </a:solidFill>
              <a:effectLst/>
              <a:latin typeface="Arial" panose="020B0604020202020204" pitchFamily="34" charset="0"/>
            </a:endParaRPr>
          </a:p>
          <a:p>
            <a:pPr lvl="1">
              <a:spcBef>
                <a:spcPts val="0"/>
              </a:spcBef>
            </a:pPr>
            <a:r>
              <a:rPr lang="da-DK" sz="1800" b="0" i="0" u="none" strike="noStrike" dirty="0">
                <a:solidFill>
                  <a:srgbClr val="000000"/>
                </a:solidFill>
                <a:effectLst/>
                <a:latin typeface="Arial" panose="020B0604020202020204" pitchFamily="34" charset="0"/>
                <a:cs typeface="Arial" panose="020B0604020202020204" pitchFamily="34" charset="0"/>
              </a:rPr>
              <a:t>F.eks. krævede besættelsesmagten indførelse af </a:t>
            </a:r>
            <a:r>
              <a:rPr lang="da-DK" sz="1800" b="1" i="1" u="none" strike="noStrike" dirty="0">
                <a:solidFill>
                  <a:srgbClr val="000000"/>
                </a:solidFill>
                <a:effectLst/>
                <a:latin typeface="Arial" panose="020B0604020202020204" pitchFamily="34" charset="0"/>
                <a:cs typeface="Arial" panose="020B0604020202020204" pitchFamily="34" charset="0"/>
              </a:rPr>
              <a:t>censur</a:t>
            </a:r>
            <a:r>
              <a:rPr lang="da-DK" sz="1800" b="0" i="0" u="none" strike="noStrike" dirty="0">
                <a:solidFill>
                  <a:srgbClr val="000000"/>
                </a:solidFill>
                <a:effectLst/>
                <a:latin typeface="Arial" panose="020B0604020202020204" pitchFamily="34" charset="0"/>
                <a:cs typeface="Arial" panose="020B0604020202020204" pitchFamily="34" charset="0"/>
              </a:rPr>
              <a:t>. Danskere måtte kritisere Stauning, regeringen og kongen. Men de måtte ikke kritisere Tyskland eller føreren Adolf Hitler (der </a:t>
            </a:r>
            <a:r>
              <a:rPr lang="da-DK" sz="1800" b="0" i="0" u="none" strike="noStrike" dirty="0" err="1">
                <a:solidFill>
                  <a:srgbClr val="000000"/>
                </a:solidFill>
                <a:effectLst/>
                <a:latin typeface="Arial" panose="020B0604020202020204" pitchFamily="34" charset="0"/>
                <a:cs typeface="Arial" panose="020B0604020202020204" pitchFamily="34" charset="0"/>
              </a:rPr>
              <a:t>führer</a:t>
            </a:r>
            <a:r>
              <a:rPr lang="da-DK" sz="1800" b="0" i="0" u="none" strike="noStrike" dirty="0">
                <a:solidFill>
                  <a:srgbClr val="000000"/>
                </a:solidFill>
                <a:effectLst/>
                <a:latin typeface="Arial" panose="020B0604020202020204" pitchFamily="34" charset="0"/>
                <a:cs typeface="Arial" panose="020B0604020202020204" pitchFamily="34" charset="0"/>
              </a:rPr>
              <a:t>). – Manglende pressefrihed. </a:t>
            </a:r>
          </a:p>
          <a:p>
            <a:pPr marL="457200" lvl="1" indent="0">
              <a:spcBef>
                <a:spcPts val="0"/>
              </a:spcBef>
              <a:buNone/>
            </a:pPr>
            <a:endParaRPr lang="da-DK" sz="1800" b="0" i="0" u="none" strike="noStrike" dirty="0">
              <a:solidFill>
                <a:srgbClr val="000000"/>
              </a:solidFill>
              <a:effectLst/>
              <a:latin typeface="Arial" panose="020B0604020202020204" pitchFamily="34" charset="0"/>
              <a:cs typeface="Arial" panose="020B0604020202020204" pitchFamily="34" charset="0"/>
            </a:endParaRPr>
          </a:p>
          <a:p>
            <a:pPr>
              <a:spcBef>
                <a:spcPts val="0"/>
              </a:spcBef>
            </a:pPr>
            <a:r>
              <a:rPr lang="da-DK" sz="1800" b="0" i="0" u="none" strike="noStrike" dirty="0">
                <a:solidFill>
                  <a:srgbClr val="000000"/>
                </a:solidFill>
                <a:effectLst/>
                <a:latin typeface="Arial" panose="020B0604020202020204" pitchFamily="34" charset="0"/>
              </a:rPr>
              <a:t>Regeringen måtte forholde sig til et utal af tyske krav, som greb ind i den danske hverdag. Der skulle forhandles og samarbejdes med den fjende, der havde besat landet. Der blev ført samarbejdspolitik</a:t>
            </a:r>
            <a:r>
              <a:rPr lang="da-DK" sz="1800" dirty="0">
                <a:solidFill>
                  <a:srgbClr val="000000"/>
                </a:solidFill>
                <a:latin typeface="Arial" panose="020B0604020202020204" pitchFamily="34" charset="0"/>
              </a:rPr>
              <a:t>. </a:t>
            </a:r>
            <a:r>
              <a:rPr lang="da-DK" sz="1800" b="0" i="0" u="none" strike="noStrike" dirty="0">
                <a:solidFill>
                  <a:srgbClr val="000000"/>
                </a:solidFill>
                <a:effectLst/>
                <a:latin typeface="Arial" panose="020B0604020202020204" pitchFamily="34" charset="0"/>
              </a:rPr>
              <a:t>Det centrale for samarbejdspolitikken var at bevare Danmark som et demokratisk samfund. </a:t>
            </a:r>
          </a:p>
          <a:p>
            <a:pPr marL="0" indent="0">
              <a:spcBef>
                <a:spcPts val="0"/>
              </a:spcBef>
              <a:buNone/>
            </a:pPr>
            <a:endParaRPr lang="da-DK" sz="1800" b="0" i="0" u="none" strike="noStrike" dirty="0">
              <a:solidFill>
                <a:srgbClr val="000000"/>
              </a:solidFill>
              <a:effectLst/>
              <a:latin typeface="Arial" panose="020B0604020202020204" pitchFamily="34" charset="0"/>
            </a:endParaRPr>
          </a:p>
          <a:p>
            <a:pPr>
              <a:spcBef>
                <a:spcPts val="0"/>
              </a:spcBef>
            </a:pPr>
            <a:r>
              <a:rPr lang="da-DK" sz="1800" dirty="0">
                <a:solidFill>
                  <a:srgbClr val="000000"/>
                </a:solidFill>
                <a:latin typeface="Arial" panose="020B0604020202020204" pitchFamily="34" charset="0"/>
              </a:rPr>
              <a:t>Tyskland accepterede ikke samhandlen mellem Danmark og Storbritannien. </a:t>
            </a:r>
          </a:p>
          <a:p>
            <a:pPr marL="0" indent="0">
              <a:spcBef>
                <a:spcPts val="0"/>
              </a:spcBef>
              <a:buNone/>
            </a:pPr>
            <a:endParaRPr lang="da-DK" sz="1800" dirty="0">
              <a:solidFill>
                <a:srgbClr val="000000"/>
              </a:solidFill>
              <a:latin typeface="Arial" panose="020B0604020202020204" pitchFamily="34" charset="0"/>
            </a:endParaRPr>
          </a:p>
          <a:p>
            <a:pPr>
              <a:spcBef>
                <a:spcPts val="0"/>
              </a:spcBef>
            </a:pPr>
            <a:r>
              <a:rPr lang="da-DK" sz="1800" dirty="0">
                <a:solidFill>
                  <a:srgbClr val="000000"/>
                </a:solidFill>
                <a:latin typeface="Arial" panose="020B0604020202020204" pitchFamily="34" charset="0"/>
              </a:rPr>
              <a:t>Igennem besættelsen kom Tyskland med trusler om, at hvis Danmark ikke accepterede de tyske krav, så ville man afbryde samarbejdspolitikken. Dermed ville Tyskland regerer i Danmark. Denne trussel hang hele tiden over den danske regering. </a:t>
            </a:r>
            <a:br>
              <a:rPr lang="da-DK" dirty="0"/>
            </a:br>
            <a:endParaRPr lang="da-DK" dirty="0"/>
          </a:p>
        </p:txBody>
      </p:sp>
    </p:spTree>
    <p:extLst>
      <p:ext uri="{BB962C8B-B14F-4D97-AF65-F5344CB8AC3E}">
        <p14:creationId xmlns:p14="http://schemas.microsoft.com/office/powerpoint/2010/main" val="796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88D5C-770E-A81A-25C7-57A1882F04D7}"/>
              </a:ext>
            </a:extLst>
          </p:cNvPr>
          <p:cNvSpPr>
            <a:spLocks noGrp="1"/>
          </p:cNvSpPr>
          <p:nvPr>
            <p:ph type="title"/>
          </p:nvPr>
        </p:nvSpPr>
        <p:spPr/>
        <p:txBody>
          <a:bodyPr/>
          <a:lstStyle/>
          <a:p>
            <a:r>
              <a:rPr lang="da-DK" dirty="0"/>
              <a:t>Den nationale samling</a:t>
            </a:r>
          </a:p>
        </p:txBody>
      </p:sp>
      <p:sp>
        <p:nvSpPr>
          <p:cNvPr id="3" name="Pladsholder til indhold 2">
            <a:extLst>
              <a:ext uri="{FF2B5EF4-FFF2-40B4-BE49-F238E27FC236}">
                <a16:creationId xmlns:a16="http://schemas.microsoft.com/office/drawing/2014/main" id="{3509B0C9-41B0-9FC2-294B-0D6C9F509867}"/>
              </a:ext>
            </a:extLst>
          </p:cNvPr>
          <p:cNvSpPr>
            <a:spLocks noGrp="1"/>
          </p:cNvSpPr>
          <p:nvPr>
            <p:ph idx="1"/>
          </p:nvPr>
        </p:nvSpPr>
        <p:spPr>
          <a:xfrm>
            <a:off x="838200" y="1914834"/>
            <a:ext cx="10515600" cy="4351338"/>
          </a:xfrm>
        </p:spPr>
        <p:txBody>
          <a:bodyPr>
            <a:normAutofit lnSpcReduction="10000"/>
          </a:bodyPr>
          <a:lstStyle/>
          <a:p>
            <a:pPr>
              <a:spcBef>
                <a:spcPts val="0"/>
              </a:spcBef>
            </a:pPr>
            <a:r>
              <a:rPr lang="da-DK" sz="1800" b="0" i="0" u="none" strike="noStrike" dirty="0">
                <a:solidFill>
                  <a:srgbClr val="000000"/>
                </a:solidFill>
                <a:effectLst/>
                <a:latin typeface="Arial" panose="020B0604020202020204" pitchFamily="34" charset="0"/>
              </a:rPr>
              <a:t>Der løb en regulær, national vækkelse over landet i sommeren 1940. </a:t>
            </a:r>
          </a:p>
          <a:p>
            <a:pPr marL="0" indent="0">
              <a:spcBef>
                <a:spcPts val="0"/>
              </a:spcBef>
              <a:buNone/>
            </a:pPr>
            <a:endParaRPr lang="da-DK" sz="1800" dirty="0">
              <a:solidFill>
                <a:srgbClr val="000000"/>
              </a:solidFill>
              <a:latin typeface="Arial" panose="020B0604020202020204" pitchFamily="34" charset="0"/>
            </a:endParaRPr>
          </a:p>
          <a:p>
            <a:pPr lvl="1">
              <a:spcBef>
                <a:spcPts val="0"/>
              </a:spcBef>
            </a:pPr>
            <a:r>
              <a:rPr lang="da-DK" sz="1400" b="0" i="0" u="none" strike="noStrike" dirty="0">
                <a:solidFill>
                  <a:srgbClr val="000000"/>
                </a:solidFill>
                <a:effectLst/>
                <a:latin typeface="Arial" panose="020B0604020202020204" pitchFamily="34" charset="0"/>
              </a:rPr>
              <a:t>Folk mødte</a:t>
            </a:r>
            <a:r>
              <a:rPr lang="da-DK" sz="1400" dirty="0">
                <a:solidFill>
                  <a:srgbClr val="000000"/>
                </a:solidFill>
                <a:latin typeface="Arial" panose="020B0604020202020204" pitchFamily="34" charset="0"/>
              </a:rPr>
              <a:t>s i foreninger og forsamlingshuse, sang danske sange og hørte foredrag om dansk vikingetid, dansk guldalder, danske digtere, danske ingeniører, Dannebrog blev luftet ved enhver lejlighed.</a:t>
            </a:r>
          </a:p>
          <a:p>
            <a:pPr marL="457200" lvl="1" indent="0">
              <a:spcBef>
                <a:spcPts val="0"/>
              </a:spcBef>
              <a:buNone/>
            </a:pPr>
            <a:endParaRPr lang="da-DK" sz="1400" dirty="0">
              <a:solidFill>
                <a:srgbClr val="000000"/>
              </a:solidFill>
              <a:latin typeface="Arial" panose="020B0604020202020204" pitchFamily="34" charset="0"/>
            </a:endParaRPr>
          </a:p>
          <a:p>
            <a:pPr>
              <a:spcBef>
                <a:spcPts val="0"/>
              </a:spcBef>
            </a:pPr>
            <a:r>
              <a:rPr lang="da-DK" sz="1800" b="0" i="0" u="none" strike="noStrike" dirty="0">
                <a:solidFill>
                  <a:srgbClr val="000000"/>
                </a:solidFill>
                <a:effectLst/>
                <a:latin typeface="Arial" panose="020B0604020202020204" pitchFamily="34" charset="0"/>
              </a:rPr>
              <a:t>Man samlede sig om danske værdier i en tid, hvor Danmark var underlagt den tyske besættelsesmagt</a:t>
            </a:r>
          </a:p>
          <a:p>
            <a:pPr marL="0" indent="0">
              <a:spcBef>
                <a:spcPts val="0"/>
              </a:spcBef>
              <a:buNone/>
            </a:pPr>
            <a:endParaRPr lang="da-DK" sz="1800" dirty="0">
              <a:solidFill>
                <a:srgbClr val="000000"/>
              </a:solidFill>
              <a:latin typeface="Arial" panose="020B0604020202020204" pitchFamily="34" charset="0"/>
            </a:endParaRPr>
          </a:p>
          <a:p>
            <a:pPr>
              <a:spcBef>
                <a:spcPts val="0"/>
              </a:spcBef>
            </a:pPr>
            <a:r>
              <a:rPr lang="da-DK" sz="1800" b="0" i="0" u="none" strike="noStrike" dirty="0">
                <a:solidFill>
                  <a:srgbClr val="000000"/>
                </a:solidFill>
                <a:effectLst/>
                <a:latin typeface="Arial" panose="020B0604020202020204" pitchFamily="34" charset="0"/>
              </a:rPr>
              <a:t>Kongedyrkelsen i medierne var massiv hen over sommeren 1940 og resten af besættelsen:</a:t>
            </a:r>
          </a:p>
          <a:p>
            <a:pPr marL="0" indent="0">
              <a:spcBef>
                <a:spcPts val="0"/>
              </a:spcBef>
              <a:buNone/>
            </a:pPr>
            <a:endParaRPr lang="da-DK" sz="1800" b="0" i="0" u="none" strike="noStrike" dirty="0">
              <a:solidFill>
                <a:srgbClr val="000000"/>
              </a:solidFill>
              <a:effectLst/>
              <a:latin typeface="Arial" panose="020B0604020202020204" pitchFamily="34" charset="0"/>
            </a:endParaRPr>
          </a:p>
          <a:p>
            <a:pPr lvl="1">
              <a:spcBef>
                <a:spcPts val="0"/>
              </a:spcBef>
            </a:pPr>
            <a:r>
              <a:rPr lang="da-DK" sz="1400" b="0" i="0" u="none" strike="noStrike" dirty="0">
                <a:solidFill>
                  <a:srgbClr val="000000"/>
                </a:solidFill>
                <a:effectLst/>
                <a:latin typeface="Arial" panose="020B0604020202020204" pitchFamily="34" charset="0"/>
              </a:rPr>
              <a:t>Intet kaldte dog mere til national samling end kongen med sin blotte tilstedeværelse. Kun et par dage efter besættelsen genoptog Christian sine daglige rideture i Københavns gader, hvor k</a:t>
            </a:r>
            <a:r>
              <a:rPr lang="da-DK" sz="1400" dirty="0">
                <a:solidFill>
                  <a:srgbClr val="000000"/>
                </a:solidFill>
                <a:latin typeface="Arial" panose="020B0604020202020204" pitchFamily="34" charset="0"/>
              </a:rPr>
              <a:t>ongen</a:t>
            </a:r>
            <a:r>
              <a:rPr lang="da-DK" sz="1400" b="0" i="0" u="none" strike="noStrike" dirty="0">
                <a:solidFill>
                  <a:srgbClr val="000000"/>
                </a:solidFill>
                <a:effectLst/>
                <a:latin typeface="Arial" panose="020B0604020202020204" pitchFamily="34" charset="0"/>
              </a:rPr>
              <a:t> blev selve symbolet på nationens og statens fortsatte eksistens. Christian d. 10. havde egentlig aldrig før været folkelig, men nu blev han det. </a:t>
            </a:r>
          </a:p>
          <a:p>
            <a:pPr marL="0" indent="0">
              <a:spcBef>
                <a:spcPts val="0"/>
              </a:spcBef>
              <a:buNone/>
            </a:pPr>
            <a:endParaRPr lang="da-DK" b="0" dirty="0">
              <a:effectLst/>
            </a:endParaRPr>
          </a:p>
          <a:p>
            <a:pPr rtl="0">
              <a:spcBef>
                <a:spcPts val="0"/>
              </a:spcBef>
              <a:spcAft>
                <a:spcPts val="0"/>
              </a:spcAft>
            </a:pPr>
            <a:r>
              <a:rPr lang="da-DK" sz="1800" b="0" i="0" u="none" strike="noStrike" dirty="0">
                <a:solidFill>
                  <a:srgbClr val="000000"/>
                </a:solidFill>
                <a:effectLst/>
                <a:latin typeface="Arial" panose="020B0604020202020204" pitchFamily="34" charset="0"/>
              </a:rPr>
              <a:t>Den stærke bekendelse til danskheden er naturligvis let at forstå som en konsekvens af besættelsen og det at blive berøvet sin selvstændighed som nation. Den var en krykke til håbet og den nationale livsvilje. </a:t>
            </a:r>
            <a:br>
              <a:rPr lang="da-DK" dirty="0"/>
            </a:br>
            <a:endParaRPr lang="da-DK" dirty="0"/>
          </a:p>
        </p:txBody>
      </p:sp>
    </p:spTree>
    <p:extLst>
      <p:ext uri="{BB962C8B-B14F-4D97-AF65-F5344CB8AC3E}">
        <p14:creationId xmlns:p14="http://schemas.microsoft.com/office/powerpoint/2010/main" val="347608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Arc 2056">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el 1">
            <a:extLst>
              <a:ext uri="{FF2B5EF4-FFF2-40B4-BE49-F238E27FC236}">
                <a16:creationId xmlns:a16="http://schemas.microsoft.com/office/drawing/2014/main" id="{EF731813-EAEB-2066-73F2-6E2AD1D724B9}"/>
              </a:ext>
            </a:extLst>
          </p:cNvPr>
          <p:cNvSpPr>
            <a:spLocks noGrp="1"/>
          </p:cNvSpPr>
          <p:nvPr>
            <p:ph type="title"/>
          </p:nvPr>
        </p:nvSpPr>
        <p:spPr>
          <a:xfrm>
            <a:off x="4184542" y="486184"/>
            <a:ext cx="7363990" cy="1325563"/>
          </a:xfrm>
        </p:spPr>
        <p:txBody>
          <a:bodyPr>
            <a:normAutofit/>
          </a:bodyPr>
          <a:lstStyle/>
          <a:p>
            <a:r>
              <a:rPr lang="da-DK" dirty="0"/>
              <a:t>Illegal presse</a:t>
            </a:r>
          </a:p>
        </p:txBody>
      </p:sp>
      <p:pic>
        <p:nvPicPr>
          <p:cNvPr id="5" name="Billede 4" descr="Et billede, der indeholder tekst&#10;&#10;Automatisk genereret beskrivelse">
            <a:extLst>
              <a:ext uri="{FF2B5EF4-FFF2-40B4-BE49-F238E27FC236}">
                <a16:creationId xmlns:a16="http://schemas.microsoft.com/office/drawing/2014/main" id="{3B49B3E3-4E47-BF67-2059-4C1E2C1553F9}"/>
              </a:ext>
            </a:extLst>
          </p:cNvPr>
          <p:cNvPicPr>
            <a:picLocks noChangeAspect="1"/>
          </p:cNvPicPr>
          <p:nvPr/>
        </p:nvPicPr>
        <p:blipFill rotWithShape="1">
          <a:blip r:embed="rId2"/>
          <a:srcRect r="1" b="10607"/>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2050" name="Picture 2" descr="Blad: Frit Danmark, nr. 10, 1. årg. | Illegal Presse">
            <a:extLst>
              <a:ext uri="{FF2B5EF4-FFF2-40B4-BE49-F238E27FC236}">
                <a16:creationId xmlns:a16="http://schemas.microsoft.com/office/drawing/2014/main" id="{7EDB9A6B-16B1-8439-8FBE-E39E646201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5252"/>
          <a:stretch/>
        </p:blipFill>
        <p:spPr bwMode="auto">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13B57B6B-40D9-BA90-2FE0-B0A013562964}"/>
              </a:ext>
            </a:extLst>
          </p:cNvPr>
          <p:cNvSpPr>
            <a:spLocks noGrp="1"/>
          </p:cNvSpPr>
          <p:nvPr>
            <p:ph idx="1"/>
          </p:nvPr>
        </p:nvSpPr>
        <p:spPr>
          <a:xfrm>
            <a:off x="4184542" y="1946684"/>
            <a:ext cx="7363990" cy="4351338"/>
          </a:xfrm>
        </p:spPr>
        <p:txBody>
          <a:bodyPr>
            <a:normAutofit/>
          </a:bodyPr>
          <a:lstStyle/>
          <a:p>
            <a:pPr rtl="0">
              <a:spcBef>
                <a:spcPts val="0"/>
              </a:spcBef>
              <a:spcAft>
                <a:spcPts val="600"/>
              </a:spcAft>
            </a:pPr>
            <a:r>
              <a:rPr lang="da-DK" sz="2400" b="0" i="0" u="none" strike="noStrike">
                <a:effectLst/>
                <a:latin typeface="Arial" panose="020B0604020202020204" pitchFamily="34" charset="0"/>
              </a:rPr>
              <a:t>Modstanden mod den tyske besættelsesmagt voksede i årenes løb. </a:t>
            </a:r>
          </a:p>
          <a:p>
            <a:pPr rtl="0">
              <a:spcBef>
                <a:spcPts val="0"/>
              </a:spcBef>
              <a:spcAft>
                <a:spcPts val="600"/>
              </a:spcAft>
            </a:pPr>
            <a:r>
              <a:rPr lang="da-DK" sz="2400" b="0" i="0" u="none" strike="noStrike">
                <a:effectLst/>
                <a:latin typeface="Arial" panose="020B0604020202020204" pitchFamily="34" charset="0"/>
              </a:rPr>
              <a:t>Der dukkede stadig flere illegale blade op, som kritiserede Hitler, Det Tredje Rige og samlingsregeringens samarbejde med besættelsesmagten. </a:t>
            </a:r>
          </a:p>
          <a:p>
            <a:pPr rtl="0">
              <a:spcBef>
                <a:spcPts val="0"/>
              </a:spcBef>
              <a:spcAft>
                <a:spcPts val="600"/>
              </a:spcAft>
            </a:pPr>
            <a:r>
              <a:rPr lang="da-DK" sz="2400" b="0" i="0" u="none" strike="noStrike">
                <a:effectLst/>
                <a:latin typeface="Arial" panose="020B0604020202020204" pitchFamily="34" charset="0"/>
              </a:rPr>
              <a:t>Nogle af bladene var udgivet af det illegale DKP og folk omkring det national-konservative Dansk Samling. Der var også blade, som blev udgivet af folk, der ellers lå tæt på partierne i regeringen.</a:t>
            </a:r>
            <a:br>
              <a:rPr lang="da-DK" sz="2400"/>
            </a:br>
            <a:endParaRPr lang="da-DK" sz="2400"/>
          </a:p>
        </p:txBody>
      </p:sp>
    </p:spTree>
    <p:extLst>
      <p:ext uri="{BB962C8B-B14F-4D97-AF65-F5344CB8AC3E}">
        <p14:creationId xmlns:p14="http://schemas.microsoft.com/office/powerpoint/2010/main" val="257662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7" name="Rectangle 309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Rectangle 309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6B4D0F-8B63-BE24-FC51-743CACF3B03F}"/>
              </a:ext>
            </a:extLst>
          </p:cNvPr>
          <p:cNvSpPr>
            <a:spLocks noGrp="1"/>
          </p:cNvSpPr>
          <p:nvPr>
            <p:ph type="title"/>
          </p:nvPr>
        </p:nvSpPr>
        <p:spPr>
          <a:xfrm>
            <a:off x="7320465" y="101661"/>
            <a:ext cx="4140014" cy="1330839"/>
          </a:xfrm>
        </p:spPr>
        <p:txBody>
          <a:bodyPr>
            <a:normAutofit/>
          </a:bodyPr>
          <a:lstStyle/>
          <a:p>
            <a:r>
              <a:rPr lang="da-DK" dirty="0"/>
              <a:t>Sabotage</a:t>
            </a:r>
          </a:p>
        </p:txBody>
      </p:sp>
      <p:pic>
        <p:nvPicPr>
          <p:cNvPr id="6" name="Billede 5" descr="Et billede, der indeholder person, udendørs, posere, gruppe&#10;&#10;Automatisk genereret beskrivelse">
            <a:extLst>
              <a:ext uri="{FF2B5EF4-FFF2-40B4-BE49-F238E27FC236}">
                <a16:creationId xmlns:a16="http://schemas.microsoft.com/office/drawing/2014/main" id="{6683F93C-876B-9CC2-CD6D-12B11394D6B6}"/>
              </a:ext>
            </a:extLst>
          </p:cNvPr>
          <p:cNvPicPr>
            <a:picLocks noChangeAspect="1"/>
          </p:cNvPicPr>
          <p:nvPr/>
        </p:nvPicPr>
        <p:blipFill rotWithShape="1">
          <a:blip r:embed="rId3"/>
          <a:srcRect b="7838"/>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Pladsholder til indhold 2">
            <a:extLst>
              <a:ext uri="{FF2B5EF4-FFF2-40B4-BE49-F238E27FC236}">
                <a16:creationId xmlns:a16="http://schemas.microsoft.com/office/drawing/2014/main" id="{EB65C2C4-BADB-5E81-25D0-65096A02C917}"/>
              </a:ext>
            </a:extLst>
          </p:cNvPr>
          <p:cNvSpPr>
            <a:spLocks noGrp="1"/>
          </p:cNvSpPr>
          <p:nvPr>
            <p:ph idx="1"/>
          </p:nvPr>
        </p:nvSpPr>
        <p:spPr>
          <a:xfrm>
            <a:off x="7320465" y="1534160"/>
            <a:ext cx="4140013" cy="3159760"/>
          </a:xfrm>
        </p:spPr>
        <p:txBody>
          <a:bodyPr>
            <a:normAutofit fontScale="25000" lnSpcReduction="20000"/>
          </a:bodyPr>
          <a:lstStyle/>
          <a:p>
            <a:pPr rtl="0">
              <a:spcBef>
                <a:spcPts val="0"/>
              </a:spcBef>
              <a:spcAft>
                <a:spcPts val="0"/>
              </a:spcAft>
            </a:pPr>
            <a:r>
              <a:rPr lang="da-DK" sz="5600" b="0" i="0" u="none" strike="noStrike" dirty="0">
                <a:effectLst/>
                <a:latin typeface="Arial" panose="020B0604020202020204" pitchFamily="34" charset="0"/>
                <a:cs typeface="Arial" panose="020B0604020202020204" pitchFamily="34" charset="0"/>
              </a:rPr>
              <a:t>De første eksempler på organiseret sabotage viste sig i 1942.</a:t>
            </a:r>
          </a:p>
          <a:p>
            <a:pPr marL="0" indent="0" rtl="0">
              <a:spcBef>
                <a:spcPts val="0"/>
              </a:spcBef>
              <a:spcAft>
                <a:spcPts val="0"/>
              </a:spcAft>
              <a:buNone/>
            </a:pPr>
            <a:r>
              <a:rPr lang="da-DK" sz="5600" b="0" i="0" u="none" strike="noStrike" dirty="0">
                <a:effectLst/>
                <a:latin typeface="Arial" panose="020B0604020202020204" pitchFamily="34" charset="0"/>
                <a:cs typeface="Arial" panose="020B0604020202020204" pitchFamily="34" charset="0"/>
              </a:rPr>
              <a:t> </a:t>
            </a:r>
          </a:p>
          <a:p>
            <a:pPr lvl="1">
              <a:spcBef>
                <a:spcPts val="0"/>
              </a:spcBef>
            </a:pPr>
            <a:r>
              <a:rPr lang="da-DK" sz="5600" b="0" i="0" u="none" strike="noStrike" dirty="0">
                <a:effectLst/>
                <a:latin typeface="Arial" panose="020B0604020202020204" pitchFamily="34" charset="0"/>
                <a:cs typeface="Arial" panose="020B0604020202020204" pitchFamily="34" charset="0"/>
              </a:rPr>
              <a:t>Et brandattentat mod et autoværksted, der reparerede tyske militærkøretøjer, eller blot en smadret rude hos en forretning, der handlede meget med tyske soldater. </a:t>
            </a:r>
          </a:p>
          <a:p>
            <a:pPr marL="457200" lvl="1" indent="0">
              <a:spcBef>
                <a:spcPts val="0"/>
              </a:spcBef>
              <a:buNone/>
            </a:pPr>
            <a:endParaRPr lang="da-DK" sz="5600" b="0" i="0" u="none" strike="noStrike" dirty="0">
              <a:effectLst/>
              <a:latin typeface="Arial" panose="020B0604020202020204" pitchFamily="34" charset="0"/>
              <a:cs typeface="Arial" panose="020B0604020202020204" pitchFamily="34" charset="0"/>
            </a:endParaRPr>
          </a:p>
          <a:p>
            <a:pPr rtl="0">
              <a:spcBef>
                <a:spcPts val="0"/>
              </a:spcBef>
              <a:spcAft>
                <a:spcPts val="0"/>
              </a:spcAft>
            </a:pPr>
            <a:r>
              <a:rPr lang="da-DK" sz="5600" b="0" i="0" u="none" strike="noStrike" dirty="0">
                <a:effectLst/>
                <a:latin typeface="Arial" panose="020B0604020202020204" pitchFamily="34" charset="0"/>
                <a:cs typeface="Arial" panose="020B0604020202020204" pitchFamily="34" charset="0"/>
              </a:rPr>
              <a:t>De første udøvere af virkningsfuld sabotage var de danske kommunister, men i hovedstaden og flere større provinsbyer begyndte også grupper af store drenge at udøve sabotage. </a:t>
            </a:r>
            <a:endParaRPr lang="da-DK" sz="5600" dirty="0">
              <a:latin typeface="Arial" panose="020B0604020202020204" pitchFamily="34" charset="0"/>
              <a:cs typeface="Arial" panose="020B0604020202020204" pitchFamily="34" charset="0"/>
            </a:endParaRPr>
          </a:p>
          <a:p>
            <a:pPr rtl="0">
              <a:spcBef>
                <a:spcPts val="0"/>
              </a:spcBef>
              <a:spcAft>
                <a:spcPts val="0"/>
              </a:spcAft>
            </a:pPr>
            <a:endParaRPr lang="da-DK" sz="5600" dirty="0">
              <a:latin typeface="Arial" panose="020B0604020202020204" pitchFamily="34" charset="0"/>
              <a:cs typeface="Arial" panose="020B0604020202020204" pitchFamily="34" charset="0"/>
            </a:endParaRPr>
          </a:p>
          <a:p>
            <a:pPr rtl="0">
              <a:spcBef>
                <a:spcPts val="0"/>
              </a:spcBef>
              <a:spcAft>
                <a:spcPts val="0"/>
              </a:spcAft>
            </a:pPr>
            <a:r>
              <a:rPr lang="da-DK" sz="5600" dirty="0">
                <a:latin typeface="Arial" panose="020B0604020202020204" pitchFamily="34" charset="0"/>
                <a:cs typeface="Arial" panose="020B0604020202020204" pitchFamily="34" charset="0"/>
              </a:rPr>
              <a:t>I Aalborg var der en sabotagegruppe, der bestod af skoleelever fra blandt andet Aalborg Katedralskole. Sabotagegruppen hed Churchill-klubben, opkaldt efter den britiske premierminister Winston Churchill. (Hitlers modstander nummer 1 under krigen). </a:t>
            </a:r>
          </a:p>
          <a:p>
            <a:pPr rtl="0">
              <a:spcBef>
                <a:spcPts val="0"/>
              </a:spcBef>
              <a:spcAft>
                <a:spcPts val="0"/>
              </a:spcAft>
            </a:pPr>
            <a:endParaRPr lang="da-DK" sz="5600" b="0" i="0" u="none" strike="noStrike" dirty="0">
              <a:effectLst/>
              <a:latin typeface="Arial" panose="020B0604020202020204" pitchFamily="34" charset="0"/>
              <a:cs typeface="Arial" panose="020B0604020202020204" pitchFamily="34" charset="0"/>
            </a:endParaRPr>
          </a:p>
          <a:p>
            <a:pPr lvl="1">
              <a:spcBef>
                <a:spcPts val="0"/>
              </a:spcBef>
            </a:pPr>
            <a:r>
              <a:rPr lang="da-DK" sz="5600" dirty="0">
                <a:latin typeface="Arial" panose="020B0604020202020204" pitchFamily="34" charset="0"/>
                <a:cs typeface="Arial" panose="020B0604020202020204" pitchFamily="34" charset="0"/>
              </a:rPr>
              <a:t>Churchill-klubben lavede sabotage mod tysk materiel og stjal våben fra de tyske soldater.</a:t>
            </a:r>
          </a:p>
          <a:p>
            <a:pPr>
              <a:spcBef>
                <a:spcPts val="0"/>
              </a:spcBef>
            </a:pPr>
            <a:r>
              <a:rPr lang="da-DK" sz="5600" dirty="0">
                <a:latin typeface="Arial" panose="020B0604020202020204" pitchFamily="34" charset="0"/>
                <a:cs typeface="Arial" panose="020B0604020202020204" pitchFamily="34" charset="0"/>
              </a:rPr>
              <a:t>Gruppen var et symbol på modstandskampen, og var med til at inspirere andre borgere i Danmark til at gøre modstand mod den tyske besættelsesmagt.  Fx filmatisering af </a:t>
            </a:r>
            <a:r>
              <a:rPr lang="da-DK" sz="5600" i="1" dirty="0">
                <a:latin typeface="Arial" panose="020B0604020202020204" pitchFamily="34" charset="0"/>
                <a:cs typeface="Arial" panose="020B0604020202020204" pitchFamily="34" charset="0"/>
              </a:rPr>
              <a:t>Drenge fra Sankt. Petri </a:t>
            </a:r>
            <a:r>
              <a:rPr lang="da-DK" sz="5600" dirty="0">
                <a:latin typeface="Arial" panose="020B0604020202020204" pitchFamily="34" charset="0"/>
                <a:cs typeface="Arial" panose="020B0604020202020204" pitchFamily="34" charset="0"/>
              </a:rPr>
              <a:t>(1991).</a:t>
            </a:r>
          </a:p>
          <a:p>
            <a:pPr rtl="0">
              <a:spcBef>
                <a:spcPts val="0"/>
              </a:spcBef>
              <a:spcAft>
                <a:spcPts val="0"/>
              </a:spcAft>
            </a:pPr>
            <a:endParaRPr lang="da-DK" sz="5600" b="0" i="0" u="none" strike="noStrike" dirty="0">
              <a:effectLst/>
              <a:latin typeface="Arial" panose="020B0604020202020204" pitchFamily="34" charset="0"/>
              <a:cs typeface="Arial" panose="020B0604020202020204" pitchFamily="34" charset="0"/>
            </a:endParaRPr>
          </a:p>
          <a:p>
            <a:pPr>
              <a:spcBef>
                <a:spcPts val="0"/>
              </a:spcBef>
            </a:pPr>
            <a:r>
              <a:rPr lang="da-DK" sz="5600" b="0" i="0" u="none" strike="noStrike" dirty="0">
                <a:effectLst/>
                <a:latin typeface="Arial" panose="020B0604020202020204" pitchFamily="34" charset="0"/>
                <a:cs typeface="Arial" panose="020B0604020202020204" pitchFamily="34" charset="0"/>
              </a:rPr>
              <a:t>Sabotagen fortsatte trods statsministerens, andre politikeres, kongens, skolelæreres, spejderlederes og ikke mindst forældrenes </a:t>
            </a:r>
            <a:r>
              <a:rPr lang="da-DK" sz="5600" dirty="0">
                <a:latin typeface="Arial" panose="020B0604020202020204" pitchFamily="34" charset="0"/>
                <a:cs typeface="Arial" panose="020B0604020202020204" pitchFamily="34" charset="0"/>
              </a:rPr>
              <a:t>opfordring</a:t>
            </a:r>
            <a:r>
              <a:rPr lang="da-DK" sz="5600" b="0" i="0" u="none" strike="noStrike" dirty="0">
                <a:effectLst/>
                <a:latin typeface="Arial" panose="020B0604020202020204" pitchFamily="34" charset="0"/>
                <a:cs typeface="Arial" panose="020B0604020202020204" pitchFamily="34" charset="0"/>
              </a:rPr>
              <a:t>.</a:t>
            </a:r>
            <a:endParaRPr lang="da-DK" sz="5600" i="0" u="none" strike="noStrike" dirty="0">
              <a:latin typeface="Arial" panose="020B0604020202020204" pitchFamily="34" charset="0"/>
              <a:cs typeface="Arial" panose="020B0604020202020204" pitchFamily="34" charset="0"/>
            </a:endParaRPr>
          </a:p>
          <a:p>
            <a:pPr marL="0" indent="0">
              <a:buNone/>
            </a:pPr>
            <a:br>
              <a:rPr lang="da-DK" sz="800" dirty="0"/>
            </a:br>
            <a:br>
              <a:rPr lang="da-DK" sz="800" dirty="0"/>
            </a:br>
            <a:endParaRPr lang="da-DK" sz="800" dirty="0"/>
          </a:p>
        </p:txBody>
      </p:sp>
    </p:spTree>
    <p:extLst>
      <p:ext uri="{BB962C8B-B14F-4D97-AF65-F5344CB8AC3E}">
        <p14:creationId xmlns:p14="http://schemas.microsoft.com/office/powerpoint/2010/main" val="70340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846B227-E9A0-9F3A-4DAA-A07CC7204729}"/>
              </a:ext>
            </a:extLst>
          </p:cNvPr>
          <p:cNvSpPr>
            <a:spLocks noGrp="1"/>
          </p:cNvSpPr>
          <p:nvPr>
            <p:ph type="title"/>
          </p:nvPr>
        </p:nvSpPr>
        <p:spPr>
          <a:xfrm>
            <a:off x="1137034" y="609597"/>
            <a:ext cx="9392421" cy="1330841"/>
          </a:xfrm>
        </p:spPr>
        <p:txBody>
          <a:bodyPr>
            <a:normAutofit/>
          </a:bodyPr>
          <a:lstStyle/>
          <a:p>
            <a:r>
              <a:rPr lang="da-DK"/>
              <a:t>Sabotage</a:t>
            </a:r>
          </a:p>
        </p:txBody>
      </p:sp>
      <p:sp>
        <p:nvSpPr>
          <p:cNvPr id="3" name="Pladsholder til indhold 2">
            <a:extLst>
              <a:ext uri="{FF2B5EF4-FFF2-40B4-BE49-F238E27FC236}">
                <a16:creationId xmlns:a16="http://schemas.microsoft.com/office/drawing/2014/main" id="{ACC9A3DA-ABC2-7FF8-4E6A-E971A59E3B4C}"/>
              </a:ext>
            </a:extLst>
          </p:cNvPr>
          <p:cNvSpPr>
            <a:spLocks noGrp="1"/>
          </p:cNvSpPr>
          <p:nvPr>
            <p:ph idx="1"/>
          </p:nvPr>
        </p:nvSpPr>
        <p:spPr>
          <a:xfrm>
            <a:off x="1137034" y="2198362"/>
            <a:ext cx="4958966" cy="3917773"/>
          </a:xfrm>
        </p:spPr>
        <p:txBody>
          <a:bodyPr>
            <a:normAutofit/>
          </a:bodyPr>
          <a:lstStyle/>
          <a:p>
            <a:r>
              <a:rPr lang="da-DK" sz="1100" dirty="0">
                <a:effectLst/>
                <a:latin typeface="Arial" panose="020B0604020202020204" pitchFamily="34" charset="0"/>
                <a:ea typeface="Calibri" panose="020F0502020204030204" pitchFamily="34" charset="0"/>
                <a:cs typeface="Arial" panose="020B0604020202020204" pitchFamily="34" charset="0"/>
              </a:rPr>
              <a:t>I løbet af 1943 steg modstandsbevægelsens kampevne. </a:t>
            </a:r>
          </a:p>
          <a:p>
            <a:pPr marL="742950" lvl="1" indent="-285750">
              <a:spcAft>
                <a:spcPts val="800"/>
              </a:spcAft>
              <a:buFont typeface="Courier New" panose="02070309020205020404" pitchFamily="49" charset="0"/>
              <a:buChar char="o"/>
            </a:pPr>
            <a:r>
              <a:rPr lang="da-DK" sz="1100" dirty="0">
                <a:effectLst/>
                <a:latin typeface="Arial" panose="020B0604020202020204" pitchFamily="34" charset="0"/>
                <a:ea typeface="Calibri" panose="020F0502020204030204" pitchFamily="34" charset="0"/>
                <a:cs typeface="Arial" panose="020B0604020202020204" pitchFamily="34" charset="0"/>
              </a:rPr>
              <a:t>Det skyldtes ikke mindst, at Storbritannien samarbejdede med de danske modstandsgrupper. Royal Air Force nedkastede betydelige mængder våben og sprængstof, som blev samlet op af modstandsgrupper, heriblandt Hvidstengruppen. Materialet blev anvendt til sabotage. </a:t>
            </a:r>
          </a:p>
          <a:p>
            <a:pPr marL="0" indent="0" rtl="0">
              <a:spcBef>
                <a:spcPts val="0"/>
              </a:spcBef>
              <a:spcAft>
                <a:spcPts val="0"/>
              </a:spcAft>
              <a:buNone/>
            </a:pPr>
            <a:endParaRPr lang="da-DK" sz="1100" dirty="0">
              <a:latin typeface="Arial" panose="020B0604020202020204" pitchFamily="34" charset="0"/>
              <a:cs typeface="Arial" panose="020B0604020202020204" pitchFamily="34" charset="0"/>
            </a:endParaRPr>
          </a:p>
          <a:p>
            <a:pPr rtl="0">
              <a:spcBef>
                <a:spcPts val="0"/>
              </a:spcBef>
              <a:spcAft>
                <a:spcPts val="0"/>
              </a:spcAft>
            </a:pPr>
            <a:r>
              <a:rPr lang="da-DK" sz="1100" dirty="0">
                <a:latin typeface="Arial" panose="020B0604020202020204" pitchFamily="34" charset="0"/>
                <a:cs typeface="Arial" panose="020B0604020202020204" pitchFamily="34" charset="0"/>
              </a:rPr>
              <a:t>Sabotage mod den tyske besættelsesmagt blev så stor, at Hitler i slutningen af august 1943 krævede en skærpelse af forholdene i Danmark. Det medførte, at Tyskland overtog magten i Danmark. </a:t>
            </a:r>
            <a:endParaRPr lang="da-DK" sz="1100" b="0" i="0" u="none" strike="noStrike" dirty="0">
              <a:effectLst/>
              <a:latin typeface="Arial" panose="020B0604020202020204" pitchFamily="34" charset="0"/>
              <a:cs typeface="Arial" panose="020B0604020202020204" pitchFamily="34" charset="0"/>
            </a:endParaRPr>
          </a:p>
          <a:p>
            <a:pPr marL="0" indent="0" rtl="0">
              <a:spcBef>
                <a:spcPts val="0"/>
              </a:spcBef>
              <a:spcAft>
                <a:spcPts val="0"/>
              </a:spcAft>
              <a:buNone/>
            </a:pPr>
            <a:endParaRPr lang="da-DK" sz="1100" dirty="0">
              <a:latin typeface="Arial" panose="020B0604020202020204" pitchFamily="34" charset="0"/>
              <a:cs typeface="Arial" panose="020B0604020202020204" pitchFamily="34" charset="0"/>
            </a:endParaRPr>
          </a:p>
          <a:p>
            <a:pPr>
              <a:spcBef>
                <a:spcPts val="0"/>
              </a:spcBef>
            </a:pPr>
            <a:r>
              <a:rPr lang="da-DK" sz="1100" b="0" dirty="0">
                <a:effectLst/>
                <a:latin typeface="Arial" panose="020B0604020202020204" pitchFamily="34" charset="0"/>
                <a:cs typeface="Arial" panose="020B0604020202020204" pitchFamily="34" charset="0"/>
              </a:rPr>
              <a:t>Tyskland indførte nu dødsstraf for sabotage i Danmark.</a:t>
            </a:r>
            <a:br>
              <a:rPr lang="da-DK" sz="1100" b="0" dirty="0">
                <a:effectLst/>
                <a:latin typeface="Arial" panose="020B0604020202020204" pitchFamily="34" charset="0"/>
                <a:cs typeface="Arial" panose="020B0604020202020204" pitchFamily="34" charset="0"/>
              </a:rPr>
            </a:br>
            <a:r>
              <a:rPr lang="da-DK" sz="1100" b="0" i="0" u="none" strike="noStrike" dirty="0">
                <a:effectLst/>
                <a:latin typeface="Arial" panose="020B0604020202020204" pitchFamily="34" charset="0"/>
                <a:cs typeface="Arial" panose="020B0604020202020204" pitchFamily="34" charset="0"/>
              </a:rPr>
              <a:t>Det frygtede tyske sikkerhedspoliti, Gestapo, blev kaldt til Danmark. Der kom tyske krigsretter og henrettelser på danske modstandsfolk. Danmark var nu underlagt forhold, der mindede om resten af det besatte Europa.</a:t>
            </a:r>
            <a:endParaRPr lang="da-DK" sz="1100" b="0" dirty="0">
              <a:effectLst/>
              <a:latin typeface="Arial" panose="020B0604020202020204" pitchFamily="34" charset="0"/>
              <a:cs typeface="Arial" panose="020B0604020202020204" pitchFamily="34" charset="0"/>
            </a:endParaRPr>
          </a:p>
          <a:p>
            <a:pPr marL="0" indent="0">
              <a:buNone/>
            </a:pPr>
            <a:br>
              <a:rPr lang="da-DK" sz="1100" dirty="0"/>
            </a:br>
            <a:endParaRPr lang="da-DK" sz="1100" dirty="0"/>
          </a:p>
        </p:txBody>
      </p:sp>
      <p:pic>
        <p:nvPicPr>
          <p:cNvPr id="6" name="Billede 5">
            <a:extLst>
              <a:ext uri="{FF2B5EF4-FFF2-40B4-BE49-F238E27FC236}">
                <a16:creationId xmlns:a16="http://schemas.microsoft.com/office/drawing/2014/main" id="{396590C7-BE61-946B-EC1C-873CA1FE4C5C}"/>
              </a:ext>
            </a:extLst>
          </p:cNvPr>
          <p:cNvPicPr>
            <a:picLocks noChangeAspect="1"/>
          </p:cNvPicPr>
          <p:nvPr/>
        </p:nvPicPr>
        <p:blipFill>
          <a:blip r:embed="rId3"/>
          <a:stretch>
            <a:fillRect/>
          </a:stretch>
        </p:blipFill>
        <p:spPr>
          <a:xfrm>
            <a:off x="6309361" y="1507967"/>
            <a:ext cx="5198512" cy="4253224"/>
          </a:xfrm>
          <a:prstGeom prst="rect">
            <a:avLst/>
          </a:prstGeom>
        </p:spPr>
      </p:pic>
      <p:sp>
        <p:nvSpPr>
          <p:cNvPr id="21" name="Freeform: Shape 2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707369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1700</Words>
  <Application>Microsoft Office PowerPoint</Application>
  <PresentationFormat>Widescreen</PresentationFormat>
  <Paragraphs>109</Paragraphs>
  <Slides>14</Slides>
  <Notes>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Arial</vt:lpstr>
      <vt:lpstr>Calibri</vt:lpstr>
      <vt:lpstr>Calibri Light</vt:lpstr>
      <vt:lpstr>Courier New</vt:lpstr>
      <vt:lpstr>franklin-gothic-urw</vt:lpstr>
      <vt:lpstr>Publico text</vt:lpstr>
      <vt:lpstr>Office-tema</vt:lpstr>
      <vt:lpstr>DHO-forløb: Besættelsen (1940-1945)</vt:lpstr>
      <vt:lpstr>Hvad er frihed og fred?</vt:lpstr>
      <vt:lpstr>Hvorfor </vt:lpstr>
      <vt:lpstr>Hvad skete der d. 9.april?</vt:lpstr>
      <vt:lpstr>Under besættelsen</vt:lpstr>
      <vt:lpstr>Den nationale samling</vt:lpstr>
      <vt:lpstr>Illegal presse</vt:lpstr>
      <vt:lpstr>Sabotage</vt:lpstr>
      <vt:lpstr>Sabotage</vt:lpstr>
      <vt:lpstr>Jødeforfølgelse i Danmark </vt:lpstr>
      <vt:lpstr>Modstand</vt:lpstr>
      <vt:lpstr>Danmark blev befriet d. 5. maj 1945</vt:lpstr>
      <vt:lpstr>Morten Nielsen (f. 1922-1944)</vt:lpstr>
      <vt:lpstr>Død og kærlighed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Mads Nielsen</dc:creator>
  <cp:lastModifiedBy>Mads Nielsen</cp:lastModifiedBy>
  <cp:revision>10</cp:revision>
  <dcterms:created xsi:type="dcterms:W3CDTF">2023-03-20T15:06:30Z</dcterms:created>
  <dcterms:modified xsi:type="dcterms:W3CDTF">2024-04-05T07:01:50Z</dcterms:modified>
</cp:coreProperties>
</file>