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80" y="-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Krog Larsen" userId="67ea5cd8-519d-4af1-a49a-17e0eb3765b3" providerId="ADAL" clId="{F1EB3EDD-94F8-4582-8A5F-7315AED99643}"/>
    <pc:docChg chg="modSld">
      <pc:chgData name="Kim Krog Larsen" userId="67ea5cd8-519d-4af1-a49a-17e0eb3765b3" providerId="ADAL" clId="{F1EB3EDD-94F8-4582-8A5F-7315AED99643}" dt="2024-04-09T10:09:58.725" v="157" actId="6549"/>
      <pc:docMkLst>
        <pc:docMk/>
      </pc:docMkLst>
      <pc:sldChg chg="modSp mod">
        <pc:chgData name="Kim Krog Larsen" userId="67ea5cd8-519d-4af1-a49a-17e0eb3765b3" providerId="ADAL" clId="{F1EB3EDD-94F8-4582-8A5F-7315AED99643}" dt="2024-04-09T10:08:21.179" v="1" actId="20577"/>
        <pc:sldMkLst>
          <pc:docMk/>
          <pc:sldMk cId="1934589355" sldId="256"/>
        </pc:sldMkLst>
        <pc:spChg chg="mod">
          <ac:chgData name="Kim Krog Larsen" userId="67ea5cd8-519d-4af1-a49a-17e0eb3765b3" providerId="ADAL" clId="{F1EB3EDD-94F8-4582-8A5F-7315AED99643}" dt="2024-04-09T10:08:21.179" v="1" actId="20577"/>
          <ac:spMkLst>
            <pc:docMk/>
            <pc:sldMk cId="1934589355" sldId="256"/>
            <ac:spMk id="3" creationId="{00000000-0000-0000-0000-000000000000}"/>
          </ac:spMkLst>
        </pc:spChg>
      </pc:sldChg>
      <pc:sldChg chg="modSp mod">
        <pc:chgData name="Kim Krog Larsen" userId="67ea5cd8-519d-4af1-a49a-17e0eb3765b3" providerId="ADAL" clId="{F1EB3EDD-94F8-4582-8A5F-7315AED99643}" dt="2024-04-09T10:09:58.725" v="157" actId="6549"/>
        <pc:sldMkLst>
          <pc:docMk/>
          <pc:sldMk cId="4175747742" sldId="260"/>
        </pc:sldMkLst>
        <pc:spChg chg="mod">
          <ac:chgData name="Kim Krog Larsen" userId="67ea5cd8-519d-4af1-a49a-17e0eb3765b3" providerId="ADAL" clId="{F1EB3EDD-94F8-4582-8A5F-7315AED99643}" dt="2024-04-09T10:09:58.725" v="157" actId="6549"/>
          <ac:spMkLst>
            <pc:docMk/>
            <pc:sldMk cId="4175747742" sldId="260"/>
            <ac:spMk id="2" creationId="{467632C5-91E7-4593-9B76-C06642549DF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9F586-890F-41B8-975C-6ED65D69D587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FBF7-96B0-4675-A3A7-221B2BFDCB84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9F586-890F-41B8-975C-6ED65D69D587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FBF7-96B0-4675-A3A7-221B2BFDCB8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9F586-890F-41B8-975C-6ED65D69D587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FBF7-96B0-4675-A3A7-221B2BFDCB8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9F586-890F-41B8-975C-6ED65D69D587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FBF7-96B0-4675-A3A7-221B2BFDCB8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9F586-890F-41B8-975C-6ED65D69D587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FBF7-96B0-4675-A3A7-221B2BFDCB84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9F586-890F-41B8-975C-6ED65D69D587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FBF7-96B0-4675-A3A7-221B2BFDCB8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9F586-890F-41B8-975C-6ED65D69D587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FBF7-96B0-4675-A3A7-221B2BFDCB84}" type="slidenum">
              <a:rPr lang="da-DK" smtClean="0"/>
              <a:t>‹nr.›</a:t>
            </a:fld>
            <a:endParaRPr lang="da-DK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9F586-890F-41B8-975C-6ED65D69D587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FBF7-96B0-4675-A3A7-221B2BFDCB8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9F586-890F-41B8-975C-6ED65D69D587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FBF7-96B0-4675-A3A7-221B2BFDCB8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9F586-890F-41B8-975C-6ED65D69D587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FBF7-96B0-4675-A3A7-221B2BFDCB84}" type="slidenum">
              <a:rPr lang="da-DK" smtClean="0"/>
              <a:t>‹nr.›</a:t>
            </a:fld>
            <a:endParaRPr lang="da-DK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9F586-890F-41B8-975C-6ED65D69D587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FBF7-96B0-4675-A3A7-221B2BFDCB8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E509F586-890F-41B8-975C-6ED65D69D587}" type="datetimeFigureOut">
              <a:rPr lang="da-DK" smtClean="0"/>
              <a:t>09-04-2024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9052FBF7-96B0-4675-A3A7-221B2BFDCB84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7584" y="1556792"/>
            <a:ext cx="7543800" cy="1524000"/>
          </a:xfrm>
        </p:spPr>
        <p:txBody>
          <a:bodyPr/>
          <a:lstStyle/>
          <a:p>
            <a:r>
              <a:rPr lang="da-DK" dirty="0"/>
              <a:t>Velfærdstaten under pres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a-DK" dirty="0">
                <a:latin typeface="Bahnschrift Light" panose="020B0502040204020203" pitchFamily="34" charset="0"/>
              </a:rPr>
              <a:t>1t </a:t>
            </a:r>
            <a:r>
              <a:rPr lang="da-DK" dirty="0" err="1">
                <a:latin typeface="Bahnschrift Light" panose="020B0502040204020203" pitchFamily="34" charset="0"/>
              </a:rPr>
              <a:t>sa</a:t>
            </a:r>
            <a:endParaRPr lang="da-DK" dirty="0"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589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0C19E19-9840-46F6-86E5-0B7BCAA573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altLang="da-DK"/>
              <a:t>Økonomi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881C4FB-85E1-4E2B-AFB3-AB7CC38A82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a-DK" altLang="da-DK"/>
              <a:t>Økonomisk vækst er nødvendigt for at opretholde den levestandard som vi i dag har i vores velfærdssamfund</a:t>
            </a:r>
          </a:p>
          <a:p>
            <a:pPr eaLnBrk="1" hangingPunct="1">
              <a:lnSpc>
                <a:spcPct val="90000"/>
              </a:lnSpc>
            </a:pPr>
            <a:r>
              <a:rPr lang="da-DK" altLang="da-DK"/>
              <a:t>Økonomisk vækst holder arbejdsløsheden nede</a:t>
            </a:r>
          </a:p>
          <a:p>
            <a:pPr eaLnBrk="1" hangingPunct="1">
              <a:lnSpc>
                <a:spcPct val="90000"/>
              </a:lnSpc>
            </a:pPr>
            <a:r>
              <a:rPr lang="da-DK" altLang="da-DK"/>
              <a:t>For stor en økonomisk vækst kan medføre inflation (prisstigninger), negativ betalingsbalance og stigende udlandsgæld</a:t>
            </a:r>
          </a:p>
        </p:txBody>
      </p:sp>
    </p:spTree>
    <p:extLst>
      <p:ext uri="{BB962C8B-B14F-4D97-AF65-F5344CB8AC3E}">
        <p14:creationId xmlns:p14="http://schemas.microsoft.com/office/powerpoint/2010/main" val="3340232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755576" y="980728"/>
            <a:ext cx="777686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Bahnschrift" panose="020B0502040204020203" pitchFamily="34" charset="0"/>
              </a:rPr>
              <a:t>Vi taler om en version 2.0, da:</a:t>
            </a:r>
          </a:p>
          <a:p>
            <a:endParaRPr lang="da-DK" dirty="0">
              <a:latin typeface="Bahnschrift" panose="020B0502040204020203" pitchFamily="34" charset="0"/>
            </a:endParaRPr>
          </a:p>
          <a:p>
            <a:r>
              <a:rPr lang="da-DK" dirty="0">
                <a:latin typeface="Bahnschrift" panose="020B0502040204020203" pitchFamily="34" charset="0"/>
              </a:rPr>
              <a:t>Velfærdsstaten har vundet sit indpas i Danmark</a:t>
            </a:r>
          </a:p>
          <a:p>
            <a:r>
              <a:rPr lang="da-DK" dirty="0">
                <a:latin typeface="Bahnschrift" panose="020B0502040204020203" pitchFamily="34" charset="0"/>
              </a:rPr>
              <a:t>Der har fundet en enorm omfordeling sted</a:t>
            </a:r>
          </a:p>
          <a:p>
            <a:endParaRPr lang="da-DK" dirty="0">
              <a:latin typeface="Bahnschrift" panose="020B0502040204020203" pitchFamily="34" charset="0"/>
            </a:endParaRPr>
          </a:p>
          <a:p>
            <a:r>
              <a:rPr lang="da-DK" dirty="0">
                <a:latin typeface="Bahnschrift" panose="020B0502040204020203" pitchFamily="34" charset="0"/>
              </a:rPr>
              <a:t>Men:</a:t>
            </a:r>
          </a:p>
          <a:p>
            <a:r>
              <a:rPr lang="da-DK" dirty="0">
                <a:latin typeface="Bahnschrift" panose="020B0502040204020203" pitchFamily="34" charset="0"/>
              </a:rPr>
              <a:t>Der er stadigvæk en del der er udenfor</a:t>
            </a:r>
          </a:p>
          <a:p>
            <a:r>
              <a:rPr lang="da-DK" dirty="0">
                <a:latin typeface="Bahnschrift" panose="020B0502040204020203" pitchFamily="34" charset="0"/>
              </a:rPr>
              <a:t>Der er en stigende forsørgerbyrde (og dermed øget udgifter)</a:t>
            </a:r>
          </a:p>
          <a:p>
            <a:r>
              <a:rPr lang="da-DK" dirty="0">
                <a:latin typeface="Bahnschrift" panose="020B0502040204020203" pitchFamily="34" charset="0"/>
              </a:rPr>
              <a:t>Der er et stigende forventningspres fra befolkningen</a:t>
            </a:r>
          </a:p>
          <a:p>
            <a:r>
              <a:rPr lang="da-DK" dirty="0">
                <a:latin typeface="Bahnschrift" panose="020B0502040204020203" pitchFamily="34" charset="0"/>
              </a:rPr>
              <a:t>Der er en øget individualisering</a:t>
            </a:r>
          </a:p>
          <a:p>
            <a:r>
              <a:rPr lang="da-DK" dirty="0">
                <a:latin typeface="Bahnschrift" panose="020B0502040204020203" pitchFamily="34" charset="0"/>
              </a:rPr>
              <a:t>Der er sket ændringer i samfundet som måske har ført til at klassekampen er uddød</a:t>
            </a:r>
          </a:p>
          <a:p>
            <a:endParaRPr lang="da-DK" dirty="0">
              <a:latin typeface="Bahnschrift" panose="020B0502040204020203" pitchFamily="34" charset="0"/>
            </a:endParaRPr>
          </a:p>
          <a:p>
            <a:r>
              <a:rPr lang="da-DK" dirty="0">
                <a:latin typeface="Bahnschrift" panose="020B0502040204020203" pitchFamily="34" charset="0"/>
              </a:rPr>
              <a:t>Som betyder, at vi vil (og skal?) se forandringer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80974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C308A043-FE59-4117-B89D-B0837F1DC84B}"/>
              </a:ext>
            </a:extLst>
          </p:cNvPr>
          <p:cNvSpPr txBox="1"/>
          <p:nvPr/>
        </p:nvSpPr>
        <p:spPr>
          <a:xfrm>
            <a:off x="863588" y="612844"/>
            <a:ext cx="741682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Bahnschrift Light" panose="020B0502040204020203" pitchFamily="34" charset="0"/>
              </a:rPr>
              <a:t>Stat, Marked og civilsamfund</a:t>
            </a:r>
          </a:p>
          <a:p>
            <a:endParaRPr lang="da-DK" dirty="0">
              <a:latin typeface="Bahnschrift Light" panose="020B0502040204020203" pitchFamily="34" charset="0"/>
            </a:endParaRPr>
          </a:p>
          <a:p>
            <a:r>
              <a:rPr lang="da-DK" dirty="0">
                <a:latin typeface="Bahnschrift Light" panose="020B0502040204020203" pitchFamily="34" charset="0"/>
              </a:rPr>
              <a:t>Socialisme (”</a:t>
            </a:r>
            <a:r>
              <a:rPr lang="da-DK" dirty="0" err="1">
                <a:latin typeface="Bahnschrift Light" panose="020B0502040204020203" pitchFamily="34" charset="0"/>
              </a:rPr>
              <a:t>socialdemokratisme</a:t>
            </a:r>
            <a:r>
              <a:rPr lang="da-DK" dirty="0">
                <a:latin typeface="Bahnschrift Light" panose="020B0502040204020203" pitchFamily="34" charset="0"/>
              </a:rPr>
              <a:t>”), liberalisme og konservatisme</a:t>
            </a:r>
          </a:p>
          <a:p>
            <a:endParaRPr lang="da-DK" dirty="0">
              <a:latin typeface="Bahnschrift Light" panose="020B0502040204020203" pitchFamily="34" charset="0"/>
            </a:endParaRPr>
          </a:p>
          <a:p>
            <a:r>
              <a:rPr lang="da-DK" dirty="0">
                <a:latin typeface="Bahnschrift Light" panose="020B0502040204020203" pitchFamily="34" charset="0"/>
              </a:rPr>
              <a:t>Gösta </a:t>
            </a:r>
            <a:r>
              <a:rPr lang="da-DK" dirty="0" err="1">
                <a:latin typeface="Bahnschrift Light" panose="020B0502040204020203" pitchFamily="34" charset="0"/>
              </a:rPr>
              <a:t>Esping</a:t>
            </a:r>
            <a:r>
              <a:rPr lang="da-DK" dirty="0">
                <a:latin typeface="Bahnschrift Light" panose="020B0502040204020203" pitchFamily="34" charset="0"/>
              </a:rPr>
              <a:t>-Andersen typologi; hvori han skelner mellem tre idealtypiske velfærdsstatsmodeller; liberale (fx USA, Australien, Canada) konservative (fx Østrig, Frankrig, Italien, Tyskland) og socialdemokratiske velfærdsstatsmodeller (Skandinavien). </a:t>
            </a:r>
          </a:p>
          <a:p>
            <a:endParaRPr lang="da-DK" dirty="0">
              <a:latin typeface="Bahnschrift Light" panose="020B0502040204020203" pitchFamily="34" charset="0"/>
            </a:endParaRPr>
          </a:p>
          <a:p>
            <a:r>
              <a:rPr lang="da-DK" dirty="0">
                <a:latin typeface="Bahnschrift Light" panose="020B0502040204020203" pitchFamily="34" charset="0"/>
              </a:rPr>
              <a:t>Den liberale model har karakter af beskeden omfordeling, der kun rammer lavindkomstgrupper og en høj grad af social stratifikation. </a:t>
            </a:r>
          </a:p>
          <a:p>
            <a:endParaRPr lang="da-DK" dirty="0">
              <a:latin typeface="Bahnschrift Light" panose="020B0502040204020203" pitchFamily="34" charset="0"/>
            </a:endParaRPr>
          </a:p>
          <a:p>
            <a:r>
              <a:rPr lang="da-DK" dirty="0">
                <a:latin typeface="Bahnschrift Light" panose="020B0502040204020203" pitchFamily="34" charset="0"/>
              </a:rPr>
              <a:t>Den konservative model er kendetegnet ved en middel grad af omfordeling, idet staten først griber ind i sociale forhold, når familien ikke har kapacitet til at yde bistand til dets familiemedlemmer</a:t>
            </a:r>
          </a:p>
          <a:p>
            <a:endParaRPr lang="da-DK" dirty="0">
              <a:latin typeface="Bahnschrift Light" panose="020B0502040204020203" pitchFamily="34" charset="0"/>
            </a:endParaRPr>
          </a:p>
          <a:p>
            <a:r>
              <a:rPr lang="da-DK" dirty="0">
                <a:latin typeface="Bahnschrift Light" panose="020B0502040204020203" pitchFamily="34" charset="0"/>
              </a:rPr>
              <a:t>Den universelle velfærdsmodel kaldes også den ”Socialdemokratiske model” da den i høj grad bygger på de tiltag Socialdemokratiet gennemførte fra 30’erne og frem. Disse reformer omhandlede universelle offentlige ydelser for hele befolkningen</a:t>
            </a:r>
          </a:p>
        </p:txBody>
      </p:sp>
    </p:spTree>
    <p:extLst>
      <p:ext uri="{BB962C8B-B14F-4D97-AF65-F5344CB8AC3E}">
        <p14:creationId xmlns:p14="http://schemas.microsoft.com/office/powerpoint/2010/main" val="4273899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7B2C9F69-8117-4AA4-8F6F-72EA3F1E31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6376" y="1978819"/>
            <a:ext cx="6476814" cy="3014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423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467632C5-91E7-4593-9B76-C06642549DF5}"/>
              </a:ext>
            </a:extLst>
          </p:cNvPr>
          <p:cNvSpPr txBox="1"/>
          <p:nvPr/>
        </p:nvSpPr>
        <p:spPr>
          <a:xfrm>
            <a:off x="1403648" y="1484784"/>
            <a:ext cx="6696744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dirty="0">
                <a:latin typeface="Bahnschrift" panose="020B0502040204020203" pitchFamily="34" charset="0"/>
              </a:rPr>
              <a:t>Diskuter i grupper fremtidens velfærdsstat?</a:t>
            </a:r>
          </a:p>
          <a:p>
            <a:r>
              <a:rPr lang="da-DK" sz="4000" dirty="0">
                <a:latin typeface="Bahnschrift" panose="020B0502040204020203" pitchFamily="34" charset="0"/>
              </a:rPr>
              <a:t>Skal der ske ændringer, hvordan og hvilke betydning får disse?</a:t>
            </a:r>
          </a:p>
          <a:p>
            <a:r>
              <a:rPr lang="da-DK" sz="4000">
                <a:latin typeface="Bahnschrift" panose="020B0502040204020203" pitchFamily="34" charset="0"/>
              </a:rPr>
              <a:t>Inddrag </a:t>
            </a:r>
            <a:r>
              <a:rPr lang="da-DK" sz="4000" dirty="0">
                <a:latin typeface="Bahnschrift" panose="020B0502040204020203" pitchFamily="34" charset="0"/>
              </a:rPr>
              <a:t>begreber og velfærdsmodellererne.</a:t>
            </a:r>
          </a:p>
          <a:p>
            <a:endParaRPr lang="da-DK" sz="4000" dirty="0">
              <a:latin typeface="Bahnschrift" panose="020B0502040204020203" pitchFamily="34" charset="0"/>
            </a:endParaRP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757477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66</TotalTime>
  <Words>289</Words>
  <Application>Microsoft Office PowerPoint</Application>
  <PresentationFormat>Skærmshow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2" baseType="lpstr">
      <vt:lpstr>Arial</vt:lpstr>
      <vt:lpstr>Bahnschrift</vt:lpstr>
      <vt:lpstr>Bahnschrift Light</vt:lpstr>
      <vt:lpstr>Impact</vt:lpstr>
      <vt:lpstr>Times New Roman</vt:lpstr>
      <vt:lpstr>NewsPrint</vt:lpstr>
      <vt:lpstr>Velfærdstaten under pres</vt:lpstr>
      <vt:lpstr>Økonomi</vt:lpstr>
      <vt:lpstr>PowerPoint-præsentation</vt:lpstr>
      <vt:lpstr>PowerPoint-præsentation</vt:lpstr>
      <vt:lpstr>PowerPoint-præsentation</vt:lpstr>
      <vt:lpstr>PowerPoint-præsentation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Velfærdstaten under pres</dc:title>
  <dc:creator>Kim</dc:creator>
  <cp:lastModifiedBy>Kim Krog Larsen</cp:lastModifiedBy>
  <cp:revision>6</cp:revision>
  <dcterms:created xsi:type="dcterms:W3CDTF">2017-01-12T12:17:32Z</dcterms:created>
  <dcterms:modified xsi:type="dcterms:W3CDTF">2024-04-09T10:10:02Z</dcterms:modified>
</cp:coreProperties>
</file>