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3" r:id="rId7"/>
    <p:sldId id="261" r:id="rId8"/>
    <p:sldId id="262" r:id="rId9"/>
    <p:sldId id="264" r:id="rId10"/>
    <p:sldId id="265" r:id="rId11"/>
    <p:sldId id="268"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0" autoAdjust="0"/>
    <p:restoredTop sz="94660"/>
  </p:normalViewPr>
  <p:slideViewPr>
    <p:cSldViewPr snapToGrid="0">
      <p:cViewPr varScale="1">
        <p:scale>
          <a:sx n="63" d="100"/>
          <a:sy n="63" d="100"/>
        </p:scale>
        <p:origin x="804"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stin Godsk" userId="75e39c0b-5185-405b-8958-e7f885f74107" providerId="ADAL" clId="{584AFECE-1045-4B96-831B-40471FB818BE}"/>
    <pc:docChg chg="modSld">
      <pc:chgData name="Kirstin Godsk" userId="75e39c0b-5185-405b-8958-e7f885f74107" providerId="ADAL" clId="{584AFECE-1045-4B96-831B-40471FB818BE}" dt="2024-04-14T08:19:16.935" v="110" actId="20577"/>
      <pc:docMkLst>
        <pc:docMk/>
      </pc:docMkLst>
      <pc:sldChg chg="modSp mod">
        <pc:chgData name="Kirstin Godsk" userId="75e39c0b-5185-405b-8958-e7f885f74107" providerId="ADAL" clId="{584AFECE-1045-4B96-831B-40471FB818BE}" dt="2024-04-14T08:14:05.285" v="51" actId="20577"/>
        <pc:sldMkLst>
          <pc:docMk/>
          <pc:sldMk cId="515974597" sldId="256"/>
        </pc:sldMkLst>
        <pc:spChg chg="mod">
          <ac:chgData name="Kirstin Godsk" userId="75e39c0b-5185-405b-8958-e7f885f74107" providerId="ADAL" clId="{584AFECE-1045-4B96-831B-40471FB818BE}" dt="2024-04-14T08:13:59.146" v="50" actId="20577"/>
          <ac:spMkLst>
            <pc:docMk/>
            <pc:sldMk cId="515974597" sldId="256"/>
            <ac:spMk id="2" creationId="{AB6A5F0D-C961-452B-9455-93C52C63FAB4}"/>
          </ac:spMkLst>
        </pc:spChg>
        <pc:spChg chg="mod">
          <ac:chgData name="Kirstin Godsk" userId="75e39c0b-5185-405b-8958-e7f885f74107" providerId="ADAL" clId="{584AFECE-1045-4B96-831B-40471FB818BE}" dt="2024-04-14T08:14:05.285" v="51" actId="20577"/>
          <ac:spMkLst>
            <pc:docMk/>
            <pc:sldMk cId="515974597" sldId="256"/>
            <ac:spMk id="3" creationId="{340FCD21-2736-419C-A4DA-350EB5A45FFC}"/>
          </ac:spMkLst>
        </pc:spChg>
      </pc:sldChg>
      <pc:sldChg chg="modSp mod">
        <pc:chgData name="Kirstin Godsk" userId="75e39c0b-5185-405b-8958-e7f885f74107" providerId="ADAL" clId="{584AFECE-1045-4B96-831B-40471FB818BE}" dt="2024-04-14T08:14:25.369" v="54" actId="20577"/>
        <pc:sldMkLst>
          <pc:docMk/>
          <pc:sldMk cId="3327170028" sldId="258"/>
        </pc:sldMkLst>
        <pc:spChg chg="mod">
          <ac:chgData name="Kirstin Godsk" userId="75e39c0b-5185-405b-8958-e7f885f74107" providerId="ADAL" clId="{584AFECE-1045-4B96-831B-40471FB818BE}" dt="2024-04-14T08:14:25.369" v="54" actId="20577"/>
          <ac:spMkLst>
            <pc:docMk/>
            <pc:sldMk cId="3327170028" sldId="258"/>
            <ac:spMk id="3" creationId="{BD844782-CF33-404E-9D7C-E0FE514840E4}"/>
          </ac:spMkLst>
        </pc:spChg>
      </pc:sldChg>
      <pc:sldChg chg="modSp mod">
        <pc:chgData name="Kirstin Godsk" userId="75e39c0b-5185-405b-8958-e7f885f74107" providerId="ADAL" clId="{584AFECE-1045-4B96-831B-40471FB818BE}" dt="2024-04-14T08:15:27.707" v="81" actId="6549"/>
        <pc:sldMkLst>
          <pc:docMk/>
          <pc:sldMk cId="3699485333" sldId="259"/>
        </pc:sldMkLst>
        <pc:spChg chg="mod">
          <ac:chgData name="Kirstin Godsk" userId="75e39c0b-5185-405b-8958-e7f885f74107" providerId="ADAL" clId="{584AFECE-1045-4B96-831B-40471FB818BE}" dt="2024-04-14T08:15:27.707" v="81" actId="6549"/>
          <ac:spMkLst>
            <pc:docMk/>
            <pc:sldMk cId="3699485333" sldId="259"/>
            <ac:spMk id="3" creationId="{040219EE-BC0A-4EE5-9438-443E4A0EE500}"/>
          </ac:spMkLst>
        </pc:spChg>
      </pc:sldChg>
      <pc:sldChg chg="modSp mod">
        <pc:chgData name="Kirstin Godsk" userId="75e39c0b-5185-405b-8958-e7f885f74107" providerId="ADAL" clId="{584AFECE-1045-4B96-831B-40471FB818BE}" dt="2024-04-14T08:16:22.679" v="85" actId="20577"/>
        <pc:sldMkLst>
          <pc:docMk/>
          <pc:sldMk cId="1869912433" sldId="260"/>
        </pc:sldMkLst>
        <pc:spChg chg="mod">
          <ac:chgData name="Kirstin Godsk" userId="75e39c0b-5185-405b-8958-e7f885f74107" providerId="ADAL" clId="{584AFECE-1045-4B96-831B-40471FB818BE}" dt="2024-04-14T08:16:22.679" v="85" actId="20577"/>
          <ac:spMkLst>
            <pc:docMk/>
            <pc:sldMk cId="1869912433" sldId="260"/>
            <ac:spMk id="3" creationId="{5CEF2B39-6EA9-4D5F-BC4C-07AEECE4BD3D}"/>
          </ac:spMkLst>
        </pc:spChg>
      </pc:sldChg>
      <pc:sldChg chg="modSp mod">
        <pc:chgData name="Kirstin Godsk" userId="75e39c0b-5185-405b-8958-e7f885f74107" providerId="ADAL" clId="{584AFECE-1045-4B96-831B-40471FB818BE}" dt="2024-04-14T08:19:16.935" v="110" actId="20577"/>
        <pc:sldMkLst>
          <pc:docMk/>
          <pc:sldMk cId="1363956072" sldId="262"/>
        </pc:sldMkLst>
        <pc:spChg chg="mod">
          <ac:chgData name="Kirstin Godsk" userId="75e39c0b-5185-405b-8958-e7f885f74107" providerId="ADAL" clId="{584AFECE-1045-4B96-831B-40471FB818BE}" dt="2024-04-14T08:19:16.935" v="110" actId="20577"/>
          <ac:spMkLst>
            <pc:docMk/>
            <pc:sldMk cId="1363956072" sldId="262"/>
            <ac:spMk id="2" creationId="{F43EFDA9-BB51-4A1B-872C-5F97C45A37E6}"/>
          </ac:spMkLst>
        </pc:spChg>
      </pc:sldChg>
      <pc:sldChg chg="modSp mod">
        <pc:chgData name="Kirstin Godsk" userId="75e39c0b-5185-405b-8958-e7f885f74107" providerId="ADAL" clId="{584AFECE-1045-4B96-831B-40471FB818BE}" dt="2024-04-10T12:49:09.806" v="1" actId="5793"/>
        <pc:sldMkLst>
          <pc:docMk/>
          <pc:sldMk cId="3932337015" sldId="268"/>
        </pc:sldMkLst>
        <pc:spChg chg="mod">
          <ac:chgData name="Kirstin Godsk" userId="75e39c0b-5185-405b-8958-e7f885f74107" providerId="ADAL" clId="{584AFECE-1045-4B96-831B-40471FB818BE}" dt="2024-04-10T12:49:09.806" v="1" actId="5793"/>
          <ac:spMkLst>
            <pc:docMk/>
            <pc:sldMk cId="3932337015" sldId="268"/>
            <ac:spMk id="3" creationId="{3DDA3FB7-767F-46C9-8F37-C784E866551A}"/>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da-DK"/>
              <a:t>Klik for at redigere titeltypografien i masteren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D692E3FF-2E04-4325-8B15-E72D80A330A1}" type="datetimeFigureOut">
              <a:rPr lang="da-DK" smtClean="0"/>
              <a:t>14-04-2024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5D5C1770-F911-4B9C-B1F3-72A662014C39}" type="slidenum">
              <a:rPr lang="da-DK" smtClean="0"/>
              <a:t>‹nr.›</a:t>
            </a:fld>
            <a:endParaRPr lang="da-DK"/>
          </a:p>
        </p:txBody>
      </p:sp>
    </p:spTree>
    <p:extLst>
      <p:ext uri="{BB962C8B-B14F-4D97-AF65-F5344CB8AC3E}">
        <p14:creationId xmlns:p14="http://schemas.microsoft.com/office/powerpoint/2010/main" val="2485818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D692E3FF-2E04-4325-8B15-E72D80A330A1}" type="datetimeFigureOut">
              <a:rPr lang="da-DK" smtClean="0"/>
              <a:t>14-04-2024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5D5C1770-F911-4B9C-B1F3-72A662014C39}" type="slidenum">
              <a:rPr lang="da-DK" smtClean="0"/>
              <a:t>‹nr.›</a:t>
            </a:fld>
            <a:endParaRPr lang="da-DK"/>
          </a:p>
        </p:txBody>
      </p:sp>
    </p:spTree>
    <p:extLst>
      <p:ext uri="{BB962C8B-B14F-4D97-AF65-F5344CB8AC3E}">
        <p14:creationId xmlns:p14="http://schemas.microsoft.com/office/powerpoint/2010/main" val="8672967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D692E3FF-2E04-4325-8B15-E72D80A330A1}" type="datetimeFigureOut">
              <a:rPr lang="da-DK" smtClean="0"/>
              <a:t>14-04-2024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5D5C1770-F911-4B9C-B1F3-72A662014C39}" type="slidenum">
              <a:rPr lang="da-DK" smtClean="0"/>
              <a:t>‹nr.›</a:t>
            </a:fld>
            <a:endParaRPr lang="da-DK"/>
          </a:p>
        </p:txBody>
      </p:sp>
    </p:spTree>
    <p:extLst>
      <p:ext uri="{BB962C8B-B14F-4D97-AF65-F5344CB8AC3E}">
        <p14:creationId xmlns:p14="http://schemas.microsoft.com/office/powerpoint/2010/main" val="90539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D692E3FF-2E04-4325-8B15-E72D80A330A1}" type="datetimeFigureOut">
              <a:rPr lang="da-DK" smtClean="0"/>
              <a:t>14-04-2024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5D5C1770-F911-4B9C-B1F3-72A662014C39}" type="slidenum">
              <a:rPr lang="da-DK" smtClean="0"/>
              <a:t>‹nr.›</a:t>
            </a:fld>
            <a:endParaRPr lang="da-DK"/>
          </a:p>
        </p:txBody>
      </p:sp>
    </p:spTree>
    <p:extLst>
      <p:ext uri="{BB962C8B-B14F-4D97-AF65-F5344CB8AC3E}">
        <p14:creationId xmlns:p14="http://schemas.microsoft.com/office/powerpoint/2010/main" val="26014779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D692E3FF-2E04-4325-8B15-E72D80A330A1}" type="datetimeFigureOut">
              <a:rPr lang="da-DK" smtClean="0"/>
              <a:t>14-04-2024</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5D5C1770-F911-4B9C-B1F3-72A662014C39}" type="slidenum">
              <a:rPr lang="da-DK" smtClean="0"/>
              <a:t>‹nr.›</a:t>
            </a:fld>
            <a:endParaRPr lang="da-DK"/>
          </a:p>
        </p:txBody>
      </p:sp>
    </p:spTree>
    <p:extLst>
      <p:ext uri="{BB962C8B-B14F-4D97-AF65-F5344CB8AC3E}">
        <p14:creationId xmlns:p14="http://schemas.microsoft.com/office/powerpoint/2010/main" val="3296168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D692E3FF-2E04-4325-8B15-E72D80A330A1}" type="datetimeFigureOut">
              <a:rPr lang="da-DK" smtClean="0"/>
              <a:t>14-04-2024</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5D5C1770-F911-4B9C-B1F3-72A662014C39}" type="slidenum">
              <a:rPr lang="da-DK" smtClean="0"/>
              <a:t>‹nr.›</a:t>
            </a:fld>
            <a:endParaRPr lang="da-DK"/>
          </a:p>
        </p:txBody>
      </p:sp>
    </p:spTree>
    <p:extLst>
      <p:ext uri="{BB962C8B-B14F-4D97-AF65-F5344CB8AC3E}">
        <p14:creationId xmlns:p14="http://schemas.microsoft.com/office/powerpoint/2010/main" val="35489515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92E3FF-2E04-4325-8B15-E72D80A330A1}" type="datetimeFigureOut">
              <a:rPr lang="da-DK" smtClean="0"/>
              <a:t>14-04-2024</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5D5C1770-F911-4B9C-B1F3-72A662014C39}" type="slidenum">
              <a:rPr lang="da-DK" smtClean="0"/>
              <a:t>‹nr.›</a:t>
            </a:fld>
            <a:endParaRPr lang="da-DK"/>
          </a:p>
        </p:txBody>
      </p:sp>
    </p:spTree>
    <p:extLst>
      <p:ext uri="{BB962C8B-B14F-4D97-AF65-F5344CB8AC3E}">
        <p14:creationId xmlns:p14="http://schemas.microsoft.com/office/powerpoint/2010/main" val="1892294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da-DK"/>
              <a:t>Klik for at redigere titeltypografien i masteren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D692E3FF-2E04-4325-8B15-E72D80A330A1}" type="datetimeFigureOut">
              <a:rPr lang="da-DK" smtClean="0"/>
              <a:t>14-04-2024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5D5C1770-F911-4B9C-B1F3-72A662014C39}" type="slidenum">
              <a:rPr lang="da-DK" smtClean="0"/>
              <a:t>‹nr.›</a:t>
            </a:fld>
            <a:endParaRPr lang="da-DK"/>
          </a:p>
        </p:txBody>
      </p:sp>
    </p:spTree>
    <p:extLst>
      <p:ext uri="{BB962C8B-B14F-4D97-AF65-F5344CB8AC3E}">
        <p14:creationId xmlns:p14="http://schemas.microsoft.com/office/powerpoint/2010/main" val="1221352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D692E3FF-2E04-4325-8B15-E72D80A330A1}" type="datetimeFigureOut">
              <a:rPr lang="da-DK" smtClean="0"/>
              <a:t>14-04-2024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5D5C1770-F911-4B9C-B1F3-72A662014C39}" type="slidenum">
              <a:rPr lang="da-DK" smtClean="0"/>
              <a:t>‹nr.›</a:t>
            </a:fld>
            <a:endParaRPr lang="da-DK"/>
          </a:p>
        </p:txBody>
      </p:sp>
    </p:spTree>
    <p:extLst>
      <p:ext uri="{BB962C8B-B14F-4D97-AF65-F5344CB8AC3E}">
        <p14:creationId xmlns:p14="http://schemas.microsoft.com/office/powerpoint/2010/main" val="17863540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D692E3FF-2E04-4325-8B15-E72D80A330A1}" type="datetimeFigureOut">
              <a:rPr lang="da-DK" smtClean="0"/>
              <a:t>14-04-2024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5D5C1770-F911-4B9C-B1F3-72A662014C39}" type="slidenum">
              <a:rPr lang="da-DK" smtClean="0"/>
              <a:t>‹nr.›</a:t>
            </a:fld>
            <a:endParaRPr lang="da-DK"/>
          </a:p>
        </p:txBody>
      </p:sp>
    </p:spTree>
    <p:extLst>
      <p:ext uri="{BB962C8B-B14F-4D97-AF65-F5344CB8AC3E}">
        <p14:creationId xmlns:p14="http://schemas.microsoft.com/office/powerpoint/2010/main" val="4934805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da-DK"/>
              <a:t>Klik for at redigere titeltypografien i masteren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D692E3FF-2E04-4325-8B15-E72D80A330A1}" type="datetimeFigureOut">
              <a:rPr lang="da-DK" smtClean="0"/>
              <a:t>14-04-2024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5D5C1770-F911-4B9C-B1F3-72A662014C39}" type="slidenum">
              <a:rPr lang="da-DK" smtClean="0"/>
              <a:t>‹nr.›</a:t>
            </a:fld>
            <a:endParaRPr lang="da-DK"/>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6524240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D692E3FF-2E04-4325-8B15-E72D80A330A1}" type="datetimeFigureOut">
              <a:rPr lang="da-DK" smtClean="0"/>
              <a:t>14-04-2024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5D5C1770-F911-4B9C-B1F3-72A662014C39}" type="slidenum">
              <a:rPr lang="da-DK" smtClean="0"/>
              <a:t>‹nr.›</a:t>
            </a:fld>
            <a:endParaRPr lang="da-DK"/>
          </a:p>
        </p:txBody>
      </p:sp>
    </p:spTree>
    <p:extLst>
      <p:ext uri="{BB962C8B-B14F-4D97-AF65-F5344CB8AC3E}">
        <p14:creationId xmlns:p14="http://schemas.microsoft.com/office/powerpoint/2010/main" val="25732707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ort med citat og nav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da-DK"/>
              <a:t>Klik for at redigere titeltypografien i masteren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D692E3FF-2E04-4325-8B15-E72D80A330A1}" type="datetimeFigureOut">
              <a:rPr lang="da-DK" smtClean="0"/>
              <a:t>14-04-2024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5D5C1770-F911-4B9C-B1F3-72A662014C39}" type="slidenum">
              <a:rPr lang="da-DK" smtClean="0"/>
              <a:t>‹nr.›</a:t>
            </a:fld>
            <a:endParaRPr lang="da-DK"/>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860830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andt eller falsk">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da-DK"/>
              <a:t>Klik for at redigere titeltypografien i masteren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D692E3FF-2E04-4325-8B15-E72D80A330A1}" type="datetimeFigureOut">
              <a:rPr lang="da-DK" smtClean="0"/>
              <a:t>14-04-2024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5D5C1770-F911-4B9C-B1F3-72A662014C39}" type="slidenum">
              <a:rPr lang="da-DK" smtClean="0"/>
              <a:t>‹nr.›</a:t>
            </a:fld>
            <a:endParaRPr lang="da-DK"/>
          </a:p>
        </p:txBody>
      </p:sp>
    </p:spTree>
    <p:extLst>
      <p:ext uri="{BB962C8B-B14F-4D97-AF65-F5344CB8AC3E}">
        <p14:creationId xmlns:p14="http://schemas.microsoft.com/office/powerpoint/2010/main" val="11546117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D692E3FF-2E04-4325-8B15-E72D80A330A1}" type="datetimeFigureOut">
              <a:rPr lang="da-DK" smtClean="0"/>
              <a:t>14-04-2024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5D5C1770-F911-4B9C-B1F3-72A662014C39}" type="slidenum">
              <a:rPr lang="da-DK" smtClean="0"/>
              <a:t>‹nr.›</a:t>
            </a:fld>
            <a:endParaRPr lang="da-DK"/>
          </a:p>
        </p:txBody>
      </p:sp>
    </p:spTree>
    <p:extLst>
      <p:ext uri="{BB962C8B-B14F-4D97-AF65-F5344CB8AC3E}">
        <p14:creationId xmlns:p14="http://schemas.microsoft.com/office/powerpoint/2010/main" val="5391296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D692E3FF-2E04-4325-8B15-E72D80A330A1}" type="datetimeFigureOut">
              <a:rPr lang="da-DK" smtClean="0"/>
              <a:t>14-04-2024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5D5C1770-F911-4B9C-B1F3-72A662014C39}" type="slidenum">
              <a:rPr lang="da-DK" smtClean="0"/>
              <a:t>‹nr.›</a:t>
            </a:fld>
            <a:endParaRPr lang="da-DK"/>
          </a:p>
        </p:txBody>
      </p:sp>
    </p:spTree>
    <p:extLst>
      <p:ext uri="{BB962C8B-B14F-4D97-AF65-F5344CB8AC3E}">
        <p14:creationId xmlns:p14="http://schemas.microsoft.com/office/powerpoint/2010/main" val="3422990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692E3FF-2E04-4325-8B15-E72D80A330A1}" type="datetimeFigureOut">
              <a:rPr lang="da-DK" smtClean="0"/>
              <a:t>14-04-2024</a:t>
            </a:fld>
            <a:endParaRPr lang="da-DK"/>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da-DK"/>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D5C1770-F911-4B9C-B1F3-72A662014C39}" type="slidenum">
              <a:rPr lang="da-DK" smtClean="0"/>
              <a:t>‹nr.›</a:t>
            </a:fld>
            <a:endParaRPr lang="da-DK"/>
          </a:p>
        </p:txBody>
      </p:sp>
    </p:spTree>
    <p:extLst>
      <p:ext uri="{BB962C8B-B14F-4D97-AF65-F5344CB8AC3E}">
        <p14:creationId xmlns:p14="http://schemas.microsoft.com/office/powerpoint/2010/main" val="41932095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6A5F0D-C961-452B-9455-93C52C63FAB4}"/>
              </a:ext>
            </a:extLst>
          </p:cNvPr>
          <p:cNvSpPr>
            <a:spLocks noGrp="1"/>
          </p:cNvSpPr>
          <p:nvPr>
            <p:ph type="ctrTitle"/>
          </p:nvPr>
        </p:nvSpPr>
        <p:spPr/>
        <p:txBody>
          <a:bodyPr/>
          <a:lstStyle/>
          <a:p>
            <a:r>
              <a:rPr lang="da-DK" dirty="0"/>
              <a:t>Immunologiske metoder og antigener og antistoffer	</a:t>
            </a:r>
          </a:p>
        </p:txBody>
      </p:sp>
      <p:sp>
        <p:nvSpPr>
          <p:cNvPr id="3" name="Undertitel 2">
            <a:extLst>
              <a:ext uri="{FF2B5EF4-FFF2-40B4-BE49-F238E27FC236}">
                <a16:creationId xmlns:a16="http://schemas.microsoft.com/office/drawing/2014/main" id="{340FCD21-2736-419C-A4DA-350EB5A45FFC}"/>
              </a:ext>
            </a:extLst>
          </p:cNvPr>
          <p:cNvSpPr>
            <a:spLocks noGrp="1"/>
          </p:cNvSpPr>
          <p:nvPr>
            <p:ph type="subTitle" idx="1"/>
          </p:nvPr>
        </p:nvSpPr>
        <p:spPr/>
        <p:txBody>
          <a:bodyPr/>
          <a:lstStyle/>
          <a:p>
            <a:endParaRPr lang="da-DK" dirty="0"/>
          </a:p>
        </p:txBody>
      </p:sp>
    </p:spTree>
    <p:extLst>
      <p:ext uri="{BB962C8B-B14F-4D97-AF65-F5344CB8AC3E}">
        <p14:creationId xmlns:p14="http://schemas.microsoft.com/office/powerpoint/2010/main" val="5159745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0DB339-C450-4131-A096-3DB0C1876A11}"/>
              </a:ext>
            </a:extLst>
          </p:cNvPr>
          <p:cNvSpPr>
            <a:spLocks noGrp="1"/>
          </p:cNvSpPr>
          <p:nvPr>
            <p:ph type="title"/>
          </p:nvPr>
        </p:nvSpPr>
        <p:spPr>
          <a:xfrm>
            <a:off x="677334" y="609600"/>
            <a:ext cx="8596668" cy="843280"/>
          </a:xfrm>
        </p:spPr>
        <p:txBody>
          <a:bodyPr/>
          <a:lstStyle/>
          <a:p>
            <a:pPr algn="ctr"/>
            <a:r>
              <a:rPr lang="da-DK" dirty="0"/>
              <a:t>Antigen</a:t>
            </a:r>
          </a:p>
        </p:txBody>
      </p:sp>
      <p:sp>
        <p:nvSpPr>
          <p:cNvPr id="5" name="Pladsholder til indhold 4">
            <a:extLst>
              <a:ext uri="{FF2B5EF4-FFF2-40B4-BE49-F238E27FC236}">
                <a16:creationId xmlns:a16="http://schemas.microsoft.com/office/drawing/2014/main" id="{35AB1845-EF29-4236-8BC9-1EC40EAC7BF2}"/>
              </a:ext>
            </a:extLst>
          </p:cNvPr>
          <p:cNvSpPr>
            <a:spLocks noGrp="1"/>
          </p:cNvSpPr>
          <p:nvPr>
            <p:ph idx="1"/>
          </p:nvPr>
        </p:nvSpPr>
        <p:spPr/>
        <p:txBody>
          <a:bodyPr/>
          <a:lstStyle/>
          <a:p>
            <a:r>
              <a:rPr lang="da-DK" dirty="0"/>
              <a:t>Et antigen er typisk et protein, som har stor betydning for immunforsvaret. </a:t>
            </a:r>
          </a:p>
          <a:p>
            <a:r>
              <a:rPr lang="da-DK" dirty="0"/>
              <a:t>I blodtypebestemmelsesforsøget (1.g) udnytter vi netop, at der er forskellige antigener på overfladen af hvert blodlegeme til at bestemme blodtypen.  Det sker ved en antistof – antigen reaktion.</a:t>
            </a:r>
          </a:p>
          <a:p>
            <a:r>
              <a:rPr lang="da-DK" dirty="0"/>
              <a:t>Alle mikroorganismer har overfladeproteiner, som er </a:t>
            </a:r>
            <a:r>
              <a:rPr lang="da-DK" dirty="0" err="1"/>
              <a:t>glykoproteiner</a:t>
            </a:r>
            <a:r>
              <a:rPr lang="da-DK" dirty="0"/>
              <a:t> (en kulhydrat og et protein)</a:t>
            </a:r>
          </a:p>
          <a:p>
            <a:r>
              <a:rPr lang="da-DK" dirty="0"/>
              <a:t>Funktionen af overfladeproteiner kan være receptor</a:t>
            </a:r>
            <a:br>
              <a:rPr lang="da-DK" dirty="0"/>
            </a:br>
            <a:r>
              <a:rPr lang="da-DK" dirty="0"/>
              <a:t>eller proteinkanal.</a:t>
            </a:r>
          </a:p>
          <a:p>
            <a:r>
              <a:rPr lang="da-DK" dirty="0"/>
              <a:t>Antigener er meget vigtige i transplantationer, da kroppen bruger dem</a:t>
            </a:r>
            <a:br>
              <a:rPr lang="da-DK" dirty="0"/>
            </a:br>
            <a:r>
              <a:rPr lang="da-DK" dirty="0"/>
              <a:t>til at genkender egne og fremmede celler og på baggrund af dette lave</a:t>
            </a:r>
            <a:br>
              <a:rPr lang="da-DK" dirty="0"/>
            </a:br>
            <a:r>
              <a:rPr lang="da-DK" dirty="0"/>
              <a:t>et muligt immunforsvarsrespons</a:t>
            </a:r>
          </a:p>
        </p:txBody>
      </p:sp>
      <p:pic>
        <p:nvPicPr>
          <p:cNvPr id="6" name="Pladsholder til indhold 3">
            <a:extLst>
              <a:ext uri="{FF2B5EF4-FFF2-40B4-BE49-F238E27FC236}">
                <a16:creationId xmlns:a16="http://schemas.microsoft.com/office/drawing/2014/main" id="{76F30EFE-7B19-4D24-B692-D3BD0F72D27E}"/>
              </a:ext>
            </a:extLst>
          </p:cNvPr>
          <p:cNvPicPr>
            <a:picLocks noChangeAspect="1"/>
          </p:cNvPicPr>
          <p:nvPr/>
        </p:nvPicPr>
        <p:blipFill rotWithShape="1">
          <a:blip r:embed="rId2"/>
          <a:srcRect l="76304" t="16389" r="4893" b="37343"/>
          <a:stretch/>
        </p:blipFill>
        <p:spPr>
          <a:xfrm>
            <a:off x="9274002" y="66127"/>
            <a:ext cx="2214176" cy="3064655"/>
          </a:xfrm>
          <a:prstGeom prst="rect">
            <a:avLst/>
          </a:prstGeom>
        </p:spPr>
      </p:pic>
      <p:pic>
        <p:nvPicPr>
          <p:cNvPr id="7" name="Billede 6">
            <a:extLst>
              <a:ext uri="{FF2B5EF4-FFF2-40B4-BE49-F238E27FC236}">
                <a16:creationId xmlns:a16="http://schemas.microsoft.com/office/drawing/2014/main" id="{0E9CA080-C6A8-44EB-9C1F-851B180BC530}"/>
              </a:ext>
            </a:extLst>
          </p:cNvPr>
          <p:cNvPicPr>
            <a:picLocks noChangeAspect="1"/>
          </p:cNvPicPr>
          <p:nvPr/>
        </p:nvPicPr>
        <p:blipFill rotWithShape="1">
          <a:blip r:embed="rId3"/>
          <a:srcRect l="50750" t="33037" r="29917" b="32741"/>
          <a:stretch/>
        </p:blipFill>
        <p:spPr>
          <a:xfrm>
            <a:off x="8583121" y="3197981"/>
            <a:ext cx="3264023" cy="3249954"/>
          </a:xfrm>
          <a:prstGeom prst="rect">
            <a:avLst/>
          </a:prstGeom>
        </p:spPr>
      </p:pic>
      <p:sp>
        <p:nvSpPr>
          <p:cNvPr id="9" name="Ellipse 8">
            <a:extLst>
              <a:ext uri="{FF2B5EF4-FFF2-40B4-BE49-F238E27FC236}">
                <a16:creationId xmlns:a16="http://schemas.microsoft.com/office/drawing/2014/main" id="{BD18023F-AF6B-4866-B4F5-D0E0CEA68174}"/>
              </a:ext>
            </a:extLst>
          </p:cNvPr>
          <p:cNvSpPr/>
          <p:nvPr/>
        </p:nvSpPr>
        <p:spPr>
          <a:xfrm>
            <a:off x="8457731" y="5868557"/>
            <a:ext cx="1282239" cy="48000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22265984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9DF167-DB02-44CE-BF27-170995A1874C}"/>
              </a:ext>
            </a:extLst>
          </p:cNvPr>
          <p:cNvSpPr>
            <a:spLocks noGrp="1"/>
          </p:cNvSpPr>
          <p:nvPr>
            <p:ph type="title"/>
          </p:nvPr>
        </p:nvSpPr>
        <p:spPr>
          <a:xfrm>
            <a:off x="676746" y="609600"/>
            <a:ext cx="3729076" cy="527078"/>
          </a:xfrm>
        </p:spPr>
        <p:txBody>
          <a:bodyPr anchor="ctr">
            <a:normAutofit fontScale="90000"/>
          </a:bodyPr>
          <a:lstStyle/>
          <a:p>
            <a:r>
              <a:rPr lang="da-DK"/>
              <a:t>Antistoffer</a:t>
            </a:r>
            <a:endParaRPr lang="da-DK" dirty="0"/>
          </a:p>
        </p:txBody>
      </p:sp>
      <p:sp>
        <p:nvSpPr>
          <p:cNvPr id="3" name="Pladsholder til indhold 2">
            <a:extLst>
              <a:ext uri="{FF2B5EF4-FFF2-40B4-BE49-F238E27FC236}">
                <a16:creationId xmlns:a16="http://schemas.microsoft.com/office/drawing/2014/main" id="{BD844782-CF33-404E-9D7C-E0FE514840E4}"/>
              </a:ext>
            </a:extLst>
          </p:cNvPr>
          <p:cNvSpPr>
            <a:spLocks noGrp="1"/>
          </p:cNvSpPr>
          <p:nvPr>
            <p:ph idx="1"/>
          </p:nvPr>
        </p:nvSpPr>
        <p:spPr>
          <a:xfrm>
            <a:off x="685166" y="1276350"/>
            <a:ext cx="4648833" cy="5089177"/>
          </a:xfrm>
        </p:spPr>
        <p:txBody>
          <a:bodyPr>
            <a:normAutofit fontScale="92500" lnSpcReduction="10000"/>
          </a:bodyPr>
          <a:lstStyle/>
          <a:p>
            <a:r>
              <a:rPr lang="da-DK" dirty="0"/>
              <a:t>B-plasmacellerne i immunforsvaret danner kroppens antistoffer, som også er </a:t>
            </a:r>
            <a:r>
              <a:rPr lang="da-DK" dirty="0" err="1"/>
              <a:t>glykoproteiner</a:t>
            </a:r>
            <a:r>
              <a:rPr lang="da-DK" dirty="0"/>
              <a:t>.</a:t>
            </a:r>
          </a:p>
          <a:p>
            <a:endParaRPr lang="da-DK" dirty="0"/>
          </a:p>
          <a:p>
            <a:r>
              <a:rPr lang="da-DK" dirty="0"/>
              <a:t>De er typisk opbygget i en Y-form, så de kan binde flere antigener.</a:t>
            </a:r>
          </a:p>
          <a:p>
            <a:endParaRPr lang="da-DK" dirty="0"/>
          </a:p>
          <a:p>
            <a:r>
              <a:rPr lang="da-DK" dirty="0"/>
              <a:t>Læg mærke til, at de har variable dele, som kan varieres uendeligt indtil de passer til den indtrængende organismes antigen og opformeres.</a:t>
            </a:r>
          </a:p>
          <a:p>
            <a:r>
              <a:rPr lang="da-DK" dirty="0"/>
              <a:t>Der findes/kan dannes følgende antistoffer (</a:t>
            </a:r>
            <a:r>
              <a:rPr lang="da-DK" dirty="0" err="1"/>
              <a:t>immunoglobiner</a:t>
            </a:r>
            <a:r>
              <a:rPr lang="da-DK" dirty="0"/>
              <a:t>), som er knyttet til immunforsvaret: </a:t>
            </a:r>
            <a:r>
              <a:rPr lang="da-DK" dirty="0" err="1"/>
              <a:t>IgM</a:t>
            </a:r>
            <a:r>
              <a:rPr lang="da-DK" dirty="0"/>
              <a:t>, </a:t>
            </a:r>
            <a:r>
              <a:rPr lang="da-DK" dirty="0" err="1"/>
              <a:t>IgG</a:t>
            </a:r>
            <a:r>
              <a:rPr lang="da-DK" dirty="0"/>
              <a:t>, </a:t>
            </a:r>
            <a:r>
              <a:rPr lang="da-DK" dirty="0" err="1"/>
              <a:t>IgA</a:t>
            </a:r>
            <a:r>
              <a:rPr lang="da-DK" dirty="0"/>
              <a:t>, </a:t>
            </a:r>
            <a:r>
              <a:rPr lang="da-DK" dirty="0" err="1"/>
              <a:t>IgD</a:t>
            </a:r>
            <a:r>
              <a:rPr lang="da-DK" dirty="0"/>
              <a:t>, </a:t>
            </a:r>
            <a:r>
              <a:rPr lang="da-DK" dirty="0" err="1"/>
              <a:t>IgE</a:t>
            </a:r>
            <a:r>
              <a:rPr lang="da-DK" dirty="0"/>
              <a:t>. </a:t>
            </a:r>
          </a:p>
          <a:p>
            <a:r>
              <a:rPr lang="da-DK" dirty="0" err="1"/>
              <a:t>IgM</a:t>
            </a:r>
            <a:r>
              <a:rPr lang="da-DK" dirty="0"/>
              <a:t> adskiller sig ved at kunne binde mange antigener på en gang (vigtig i forhold til immunrespons)</a:t>
            </a:r>
          </a:p>
        </p:txBody>
      </p:sp>
      <p:pic>
        <p:nvPicPr>
          <p:cNvPr id="4" name="Billede 3">
            <a:extLst>
              <a:ext uri="{FF2B5EF4-FFF2-40B4-BE49-F238E27FC236}">
                <a16:creationId xmlns:a16="http://schemas.microsoft.com/office/drawing/2014/main" id="{3A0BC7BA-A970-4FA9-A8BB-44122AA0AEBE}"/>
              </a:ext>
            </a:extLst>
          </p:cNvPr>
          <p:cNvPicPr>
            <a:picLocks noChangeAspect="1"/>
          </p:cNvPicPr>
          <p:nvPr/>
        </p:nvPicPr>
        <p:blipFill>
          <a:blip r:embed="rId2"/>
          <a:stretch>
            <a:fillRect/>
          </a:stretch>
        </p:blipFill>
        <p:spPr>
          <a:xfrm>
            <a:off x="5557633" y="473287"/>
            <a:ext cx="2428127" cy="4295411"/>
          </a:xfrm>
          <a:prstGeom prst="rect">
            <a:avLst/>
          </a:prstGeom>
        </p:spPr>
      </p:pic>
      <p:pic>
        <p:nvPicPr>
          <p:cNvPr id="5" name="Billede 4">
            <a:extLst>
              <a:ext uri="{FF2B5EF4-FFF2-40B4-BE49-F238E27FC236}">
                <a16:creationId xmlns:a16="http://schemas.microsoft.com/office/drawing/2014/main" id="{3C52F35D-0066-48E3-94AA-35D0071BBF1F}"/>
              </a:ext>
            </a:extLst>
          </p:cNvPr>
          <p:cNvPicPr>
            <a:picLocks noChangeAspect="1"/>
          </p:cNvPicPr>
          <p:nvPr/>
        </p:nvPicPr>
        <p:blipFill>
          <a:blip r:embed="rId3"/>
          <a:stretch>
            <a:fillRect/>
          </a:stretch>
        </p:blipFill>
        <p:spPr>
          <a:xfrm>
            <a:off x="5557632" y="4837360"/>
            <a:ext cx="2153807" cy="1731985"/>
          </a:xfrm>
          <a:prstGeom prst="rect">
            <a:avLst/>
          </a:prstGeom>
        </p:spPr>
      </p:pic>
    </p:spTree>
    <p:extLst>
      <p:ext uri="{BB962C8B-B14F-4D97-AF65-F5344CB8AC3E}">
        <p14:creationId xmlns:p14="http://schemas.microsoft.com/office/powerpoint/2010/main" val="3327170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99A8D8-627F-4228-8205-C3035B89191D}"/>
              </a:ext>
            </a:extLst>
          </p:cNvPr>
          <p:cNvSpPr>
            <a:spLocks noGrp="1"/>
          </p:cNvSpPr>
          <p:nvPr>
            <p:ph type="title"/>
          </p:nvPr>
        </p:nvSpPr>
        <p:spPr>
          <a:xfrm>
            <a:off x="677334" y="609600"/>
            <a:ext cx="8596668" cy="843280"/>
          </a:xfrm>
        </p:spPr>
        <p:txBody>
          <a:bodyPr/>
          <a:lstStyle/>
          <a:p>
            <a:r>
              <a:rPr lang="da-DK" dirty="0"/>
              <a:t>Antistoftype</a:t>
            </a:r>
          </a:p>
        </p:txBody>
      </p:sp>
      <p:sp>
        <p:nvSpPr>
          <p:cNvPr id="3" name="Pladsholder til indhold 2">
            <a:extLst>
              <a:ext uri="{FF2B5EF4-FFF2-40B4-BE49-F238E27FC236}">
                <a16:creationId xmlns:a16="http://schemas.microsoft.com/office/drawing/2014/main" id="{040219EE-BC0A-4EE5-9438-443E4A0EE500}"/>
              </a:ext>
            </a:extLst>
          </p:cNvPr>
          <p:cNvSpPr>
            <a:spLocks noGrp="1"/>
          </p:cNvSpPr>
          <p:nvPr>
            <p:ph idx="1"/>
          </p:nvPr>
        </p:nvSpPr>
        <p:spPr>
          <a:xfrm>
            <a:off x="677334" y="1280161"/>
            <a:ext cx="8596668" cy="4761202"/>
          </a:xfrm>
        </p:spPr>
        <p:txBody>
          <a:bodyPr>
            <a:normAutofit fontScale="92500" lnSpcReduction="20000"/>
          </a:bodyPr>
          <a:lstStyle/>
          <a:p>
            <a:r>
              <a:rPr lang="da-DK" dirty="0" err="1"/>
              <a:t>IgM</a:t>
            </a:r>
            <a:endParaRPr lang="da-DK" dirty="0"/>
          </a:p>
          <a:p>
            <a:pPr lvl="1"/>
            <a:r>
              <a:rPr lang="da-DK" dirty="0"/>
              <a:t>Udgør 10% af menneskets </a:t>
            </a:r>
            <a:r>
              <a:rPr lang="da-DK" dirty="0" err="1"/>
              <a:t>immunoglobiner</a:t>
            </a:r>
            <a:r>
              <a:rPr lang="da-DK" dirty="0"/>
              <a:t>, og er det </a:t>
            </a:r>
            <a:r>
              <a:rPr lang="da-DK" b="1" dirty="0"/>
              <a:t>første antistof, som dannes ved nye infektioner.</a:t>
            </a:r>
            <a:r>
              <a:rPr lang="da-DK" dirty="0"/>
              <a:t> Kan binde 10 antigener, men binder dårligt til antigener og er ret uspecifik. Uspecifikt er både positivt og negativt. Pos, da det så kan binde mange forskellige. Neg., da det ikke binder særlig godt. </a:t>
            </a:r>
          </a:p>
          <a:p>
            <a:r>
              <a:rPr lang="da-DK" dirty="0" err="1"/>
              <a:t>IgG</a:t>
            </a:r>
            <a:endParaRPr lang="da-DK" dirty="0"/>
          </a:p>
          <a:p>
            <a:pPr lvl="1"/>
            <a:r>
              <a:rPr lang="da-DK" dirty="0"/>
              <a:t>Udgør 75% af menneskets </a:t>
            </a:r>
            <a:r>
              <a:rPr lang="da-DK" dirty="0" err="1"/>
              <a:t>immunoglobiner</a:t>
            </a:r>
            <a:r>
              <a:rPr lang="da-DK" dirty="0"/>
              <a:t> og er vigtig ved sekundær infektion (2.gang man smittes med den samme infektion). Overføres fra mor til barn ved amning og giver barnet beskyttelse de første 6mdr.</a:t>
            </a:r>
          </a:p>
          <a:p>
            <a:r>
              <a:rPr lang="da-DK" dirty="0" err="1"/>
              <a:t>IgA</a:t>
            </a:r>
            <a:endParaRPr lang="da-DK" dirty="0"/>
          </a:p>
          <a:p>
            <a:pPr lvl="1"/>
            <a:r>
              <a:rPr lang="da-DK" dirty="0"/>
              <a:t>Udgør 15% af menneskets </a:t>
            </a:r>
            <a:r>
              <a:rPr lang="da-DK" dirty="0" err="1"/>
              <a:t>immunoglobiner</a:t>
            </a:r>
            <a:r>
              <a:rPr lang="da-DK" dirty="0"/>
              <a:t> og findes i spyt, modermælk, luftveje, kønsorganer og </a:t>
            </a:r>
            <a:r>
              <a:rPr lang="da-DK" dirty="0" err="1"/>
              <a:t>mave-tarmkanal</a:t>
            </a:r>
            <a:r>
              <a:rPr lang="da-DK" dirty="0"/>
              <a:t>. </a:t>
            </a:r>
            <a:r>
              <a:rPr lang="da-DK" dirty="0" err="1"/>
              <a:t>IgA</a:t>
            </a:r>
            <a:r>
              <a:rPr lang="da-DK" dirty="0"/>
              <a:t> medfører ikke en betændelsesreaktion</a:t>
            </a:r>
          </a:p>
          <a:p>
            <a:r>
              <a:rPr lang="da-DK" dirty="0" err="1"/>
              <a:t>IgE</a:t>
            </a:r>
            <a:r>
              <a:rPr lang="da-DK" dirty="0"/>
              <a:t> </a:t>
            </a:r>
          </a:p>
          <a:p>
            <a:pPr lvl="1"/>
            <a:r>
              <a:rPr lang="da-DK" dirty="0"/>
              <a:t>Udgør meget lille del og findes på celleoverflader i slimhinderne. Beskytter mod parasitter. Kan føre til allergiske reaktioner</a:t>
            </a:r>
          </a:p>
          <a:p>
            <a:r>
              <a:rPr lang="da-DK" dirty="0" err="1"/>
              <a:t>IgD</a:t>
            </a:r>
            <a:endParaRPr lang="da-DK" dirty="0"/>
          </a:p>
          <a:p>
            <a:pPr lvl="1"/>
            <a:r>
              <a:rPr lang="da-DK" dirty="0"/>
              <a:t>&lt;1% af menneskets </a:t>
            </a:r>
            <a:r>
              <a:rPr lang="da-DK" dirty="0" err="1"/>
              <a:t>immunoglobiner</a:t>
            </a:r>
            <a:r>
              <a:rPr lang="da-DK" dirty="0"/>
              <a:t> og findes på B-lymfocytternes overflade. Rolle ukendt.</a:t>
            </a:r>
          </a:p>
          <a:p>
            <a:endParaRPr lang="da-DK" dirty="0"/>
          </a:p>
          <a:p>
            <a:endParaRPr lang="da-DK" dirty="0"/>
          </a:p>
        </p:txBody>
      </p:sp>
    </p:spTree>
    <p:extLst>
      <p:ext uri="{BB962C8B-B14F-4D97-AF65-F5344CB8AC3E}">
        <p14:creationId xmlns:p14="http://schemas.microsoft.com/office/powerpoint/2010/main" val="36994853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CE2399-B1E5-4FCE-85B3-3ED5876B2630}"/>
              </a:ext>
            </a:extLst>
          </p:cNvPr>
          <p:cNvSpPr>
            <a:spLocks noGrp="1"/>
          </p:cNvSpPr>
          <p:nvPr>
            <p:ph type="title"/>
          </p:nvPr>
        </p:nvSpPr>
        <p:spPr>
          <a:xfrm>
            <a:off x="676746" y="609600"/>
            <a:ext cx="4352454" cy="857250"/>
          </a:xfrm>
        </p:spPr>
        <p:txBody>
          <a:bodyPr anchor="ctr">
            <a:normAutofit/>
          </a:bodyPr>
          <a:lstStyle/>
          <a:p>
            <a:pPr algn="ctr"/>
            <a:r>
              <a:rPr lang="da-DK" sz="2400" dirty="0"/>
              <a:t>Opgave:</a:t>
            </a:r>
            <a:br>
              <a:rPr lang="da-DK" sz="2400" dirty="0"/>
            </a:br>
            <a:r>
              <a:rPr lang="da-DK" sz="2400" dirty="0"/>
              <a:t>Forklar figuren med EGNE ord</a:t>
            </a:r>
          </a:p>
        </p:txBody>
      </p:sp>
      <p:sp>
        <p:nvSpPr>
          <p:cNvPr id="3" name="Pladsholder til indhold 2">
            <a:extLst>
              <a:ext uri="{FF2B5EF4-FFF2-40B4-BE49-F238E27FC236}">
                <a16:creationId xmlns:a16="http://schemas.microsoft.com/office/drawing/2014/main" id="{5CEF2B39-6EA9-4D5F-BC4C-07AEECE4BD3D}"/>
              </a:ext>
            </a:extLst>
          </p:cNvPr>
          <p:cNvSpPr>
            <a:spLocks noGrp="1"/>
          </p:cNvSpPr>
          <p:nvPr>
            <p:ph idx="1"/>
          </p:nvPr>
        </p:nvSpPr>
        <p:spPr>
          <a:xfrm>
            <a:off x="685166" y="1466851"/>
            <a:ext cx="5744209" cy="4578350"/>
          </a:xfrm>
        </p:spPr>
        <p:txBody>
          <a:bodyPr>
            <a:normAutofit/>
          </a:bodyPr>
          <a:lstStyle/>
          <a:p>
            <a:endParaRPr lang="da-DK" dirty="0"/>
          </a:p>
          <a:p>
            <a:endParaRPr lang="da-DK" dirty="0"/>
          </a:p>
          <a:p>
            <a:endParaRPr lang="da-DK" dirty="0"/>
          </a:p>
          <a:p>
            <a:endParaRPr lang="da-DK" dirty="0"/>
          </a:p>
          <a:p>
            <a:endParaRPr lang="da-DK" dirty="0"/>
          </a:p>
          <a:p>
            <a:endParaRPr lang="da-DK" dirty="0"/>
          </a:p>
          <a:p>
            <a:endParaRPr lang="da-DK" dirty="0"/>
          </a:p>
          <a:p>
            <a:endParaRPr lang="da-DK" dirty="0"/>
          </a:p>
          <a:p>
            <a:pPr marL="0" indent="0">
              <a:buNone/>
            </a:pPr>
            <a:endParaRPr lang="da-DK" dirty="0"/>
          </a:p>
        </p:txBody>
      </p:sp>
      <p:pic>
        <p:nvPicPr>
          <p:cNvPr id="4" name="Billede 3">
            <a:extLst>
              <a:ext uri="{FF2B5EF4-FFF2-40B4-BE49-F238E27FC236}">
                <a16:creationId xmlns:a16="http://schemas.microsoft.com/office/drawing/2014/main" id="{35E5A794-D56E-4CB3-AC38-BFE92425EF51}"/>
              </a:ext>
            </a:extLst>
          </p:cNvPr>
          <p:cNvPicPr>
            <a:picLocks noChangeAspect="1"/>
          </p:cNvPicPr>
          <p:nvPr/>
        </p:nvPicPr>
        <p:blipFill>
          <a:blip r:embed="rId2"/>
          <a:stretch>
            <a:fillRect/>
          </a:stretch>
        </p:blipFill>
        <p:spPr>
          <a:xfrm>
            <a:off x="6833889" y="276225"/>
            <a:ext cx="3647909" cy="6441440"/>
          </a:xfrm>
          <a:prstGeom prst="rect">
            <a:avLst/>
          </a:prstGeom>
        </p:spPr>
      </p:pic>
    </p:spTree>
    <p:extLst>
      <p:ext uri="{BB962C8B-B14F-4D97-AF65-F5344CB8AC3E}">
        <p14:creationId xmlns:p14="http://schemas.microsoft.com/office/powerpoint/2010/main" val="1869912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B0E79B-8ABB-4D80-A9A4-36AA8D5EFBB2}"/>
              </a:ext>
            </a:extLst>
          </p:cNvPr>
          <p:cNvSpPr>
            <a:spLocks noGrp="1"/>
          </p:cNvSpPr>
          <p:nvPr>
            <p:ph type="title"/>
          </p:nvPr>
        </p:nvSpPr>
        <p:spPr/>
        <p:txBody>
          <a:bodyPr/>
          <a:lstStyle/>
          <a:p>
            <a:r>
              <a:rPr lang="da-DK" dirty="0"/>
              <a:t>Ekstra</a:t>
            </a:r>
          </a:p>
        </p:txBody>
      </p:sp>
      <p:sp>
        <p:nvSpPr>
          <p:cNvPr id="3" name="Pladsholder til indhold 2">
            <a:extLst>
              <a:ext uri="{FF2B5EF4-FFF2-40B4-BE49-F238E27FC236}">
                <a16:creationId xmlns:a16="http://schemas.microsoft.com/office/drawing/2014/main" id="{D4CB4AB6-882D-4829-9B6D-006316FD642E}"/>
              </a:ext>
            </a:extLst>
          </p:cNvPr>
          <p:cNvSpPr>
            <a:spLocks noGrp="1"/>
          </p:cNvSpPr>
          <p:nvPr>
            <p:ph idx="1"/>
          </p:nvPr>
        </p:nvSpPr>
        <p:spPr/>
        <p:txBody>
          <a:bodyPr/>
          <a:lstStyle/>
          <a:p>
            <a:r>
              <a:rPr lang="da-DK" dirty="0"/>
              <a:t>Husk at antigen-antistof-komplekset også aktiverer komplimentsystemet.</a:t>
            </a:r>
          </a:p>
          <a:p>
            <a:pPr lvl="1"/>
            <a:r>
              <a:rPr lang="da-DK" dirty="0"/>
              <a:t>Komplimentsystemet er proteiner i blodet, som perforerer cellemembraner og cellevægge.</a:t>
            </a:r>
          </a:p>
          <a:p>
            <a:pPr lvl="1"/>
            <a:endParaRPr lang="da-DK" dirty="0"/>
          </a:p>
        </p:txBody>
      </p:sp>
    </p:spTree>
    <p:extLst>
      <p:ext uri="{BB962C8B-B14F-4D97-AF65-F5344CB8AC3E}">
        <p14:creationId xmlns:p14="http://schemas.microsoft.com/office/powerpoint/2010/main" val="28932102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41B2A-23CF-4FA5-8DA4-791643C23FAC}"/>
              </a:ext>
            </a:extLst>
          </p:cNvPr>
          <p:cNvSpPr>
            <a:spLocks noGrp="1"/>
          </p:cNvSpPr>
          <p:nvPr>
            <p:ph type="title"/>
          </p:nvPr>
        </p:nvSpPr>
        <p:spPr>
          <a:xfrm>
            <a:off x="677334" y="609600"/>
            <a:ext cx="8596668" cy="771525"/>
          </a:xfrm>
        </p:spPr>
        <p:txBody>
          <a:bodyPr/>
          <a:lstStyle/>
          <a:p>
            <a:r>
              <a:rPr lang="da-DK" dirty="0"/>
              <a:t>Spørgsmål - Corona</a:t>
            </a:r>
          </a:p>
        </p:txBody>
      </p:sp>
      <p:sp>
        <p:nvSpPr>
          <p:cNvPr id="3" name="Pladsholder til indhold 2">
            <a:extLst>
              <a:ext uri="{FF2B5EF4-FFF2-40B4-BE49-F238E27FC236}">
                <a16:creationId xmlns:a16="http://schemas.microsoft.com/office/drawing/2014/main" id="{300C7BB5-7843-489B-9DB1-7BA92CAEAFC6}"/>
              </a:ext>
            </a:extLst>
          </p:cNvPr>
          <p:cNvSpPr>
            <a:spLocks noGrp="1"/>
          </p:cNvSpPr>
          <p:nvPr>
            <p:ph idx="1"/>
          </p:nvPr>
        </p:nvSpPr>
        <p:spPr>
          <a:xfrm>
            <a:off x="677334" y="1381125"/>
            <a:ext cx="8596668" cy="4660237"/>
          </a:xfrm>
        </p:spPr>
        <p:txBody>
          <a:bodyPr/>
          <a:lstStyle/>
          <a:p>
            <a:r>
              <a:rPr lang="da-DK" dirty="0"/>
              <a:t>Hvordan kan man, med jeres viden fra dagens lektie, undersøge om en person har haft Corona ved at tage en prøve (blod eller næse)? Med andre ord, hvordan virker en kviktest?</a:t>
            </a:r>
          </a:p>
          <a:p>
            <a:r>
              <a:rPr lang="da-DK" dirty="0"/>
              <a:t>Svar: https://aktuelnaturvidenskab.dk/find-artikel/nyeste-numre/2-2021/covid-19-tests</a:t>
            </a:r>
          </a:p>
          <a:p>
            <a:endParaRPr lang="da-DK" dirty="0"/>
          </a:p>
          <a:p>
            <a:endParaRPr lang="da-DK" dirty="0"/>
          </a:p>
        </p:txBody>
      </p:sp>
    </p:spTree>
    <p:extLst>
      <p:ext uri="{BB962C8B-B14F-4D97-AF65-F5344CB8AC3E}">
        <p14:creationId xmlns:p14="http://schemas.microsoft.com/office/powerpoint/2010/main" val="1895034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3EFDA9-BB51-4A1B-872C-5F97C45A37E6}"/>
              </a:ext>
            </a:extLst>
          </p:cNvPr>
          <p:cNvSpPr>
            <a:spLocks noGrp="1"/>
          </p:cNvSpPr>
          <p:nvPr>
            <p:ph type="title"/>
          </p:nvPr>
        </p:nvSpPr>
        <p:spPr/>
        <p:txBody>
          <a:bodyPr/>
          <a:lstStyle/>
          <a:p>
            <a:r>
              <a:rPr lang="da-DK" dirty="0"/>
              <a:t>En immunologiske </a:t>
            </a:r>
            <a:r>
              <a:rPr lang="da-DK"/>
              <a:t>metode: ELISA </a:t>
            </a:r>
            <a:r>
              <a:rPr lang="da-DK" dirty="0"/>
              <a:t>(</a:t>
            </a:r>
            <a:r>
              <a:rPr lang="da-DK" dirty="0" err="1"/>
              <a:t>Enzyme</a:t>
            </a:r>
            <a:r>
              <a:rPr lang="da-DK" dirty="0"/>
              <a:t> </a:t>
            </a:r>
            <a:r>
              <a:rPr lang="da-DK" dirty="0" err="1"/>
              <a:t>Linked</a:t>
            </a:r>
            <a:r>
              <a:rPr lang="da-DK" dirty="0"/>
              <a:t> </a:t>
            </a:r>
            <a:r>
              <a:rPr lang="da-DK" dirty="0" err="1"/>
              <a:t>ImmunoSorbent</a:t>
            </a:r>
            <a:r>
              <a:rPr lang="da-DK" dirty="0"/>
              <a:t> </a:t>
            </a:r>
            <a:r>
              <a:rPr lang="da-DK" dirty="0" err="1"/>
              <a:t>Assay</a:t>
            </a:r>
            <a:r>
              <a:rPr lang="da-DK" dirty="0"/>
              <a:t>)</a:t>
            </a:r>
          </a:p>
        </p:txBody>
      </p:sp>
      <p:sp>
        <p:nvSpPr>
          <p:cNvPr id="3" name="Pladsholder til indhold 2">
            <a:extLst>
              <a:ext uri="{FF2B5EF4-FFF2-40B4-BE49-F238E27FC236}">
                <a16:creationId xmlns:a16="http://schemas.microsoft.com/office/drawing/2014/main" id="{4BD5CA7E-B536-4583-9914-512F01734641}"/>
              </a:ext>
            </a:extLst>
          </p:cNvPr>
          <p:cNvSpPr>
            <a:spLocks noGrp="1"/>
          </p:cNvSpPr>
          <p:nvPr>
            <p:ph idx="1"/>
          </p:nvPr>
        </p:nvSpPr>
        <p:spPr/>
        <p:txBody>
          <a:bodyPr/>
          <a:lstStyle/>
          <a:p>
            <a:r>
              <a:rPr lang="da-DK" dirty="0"/>
              <a:t>Ovenstående metode benyttes til at undersøge, om man er blevet smittet med en bestemt sygdom f.eks. HIV, influenza eller noget helt tredje. </a:t>
            </a:r>
          </a:p>
          <a:p>
            <a:endParaRPr lang="da-DK" dirty="0"/>
          </a:p>
          <a:p>
            <a:r>
              <a:rPr lang="da-DK" dirty="0"/>
              <a:t>Man undersøger, om der er antistoffer i blodet (indirekte).</a:t>
            </a:r>
          </a:p>
          <a:p>
            <a:endParaRPr lang="da-DK" dirty="0"/>
          </a:p>
          <a:p>
            <a:r>
              <a:rPr lang="da-DK" dirty="0"/>
              <a:t>Princippet bag er en antistof-antistof reaktion (indirekte ELISA). </a:t>
            </a:r>
          </a:p>
          <a:p>
            <a:endParaRPr lang="da-DK" dirty="0"/>
          </a:p>
          <a:p>
            <a:pPr marL="0" indent="0">
              <a:buNone/>
            </a:pPr>
            <a:endParaRPr lang="da-DK" dirty="0"/>
          </a:p>
        </p:txBody>
      </p:sp>
    </p:spTree>
    <p:extLst>
      <p:ext uri="{BB962C8B-B14F-4D97-AF65-F5344CB8AC3E}">
        <p14:creationId xmlns:p14="http://schemas.microsoft.com/office/powerpoint/2010/main" val="1363956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E34CDF-98FD-45D0-826A-FAA0A2A1A3C4}"/>
              </a:ext>
            </a:extLst>
          </p:cNvPr>
          <p:cNvSpPr>
            <a:spLocks noGrp="1"/>
          </p:cNvSpPr>
          <p:nvPr>
            <p:ph type="title"/>
          </p:nvPr>
        </p:nvSpPr>
        <p:spPr>
          <a:xfrm>
            <a:off x="677334" y="609600"/>
            <a:ext cx="10275146" cy="833120"/>
          </a:xfrm>
        </p:spPr>
        <p:txBody>
          <a:bodyPr/>
          <a:lstStyle/>
          <a:p>
            <a:r>
              <a:rPr lang="da-DK" dirty="0"/>
              <a:t>Opgave:</a:t>
            </a:r>
            <a:r>
              <a:rPr lang="da-DK" sz="2400" dirty="0"/>
              <a:t> </a:t>
            </a:r>
            <a:r>
              <a:rPr lang="da-DK" sz="2000" dirty="0"/>
              <a:t>Forklar kort ELISA med EGNE ord, så godt du kan huske det.</a:t>
            </a:r>
          </a:p>
        </p:txBody>
      </p:sp>
      <p:sp>
        <p:nvSpPr>
          <p:cNvPr id="3" name="Pladsholder til indhold 2">
            <a:extLst>
              <a:ext uri="{FF2B5EF4-FFF2-40B4-BE49-F238E27FC236}">
                <a16:creationId xmlns:a16="http://schemas.microsoft.com/office/drawing/2014/main" id="{96A858F8-92B9-4DA8-9C07-970BCDE0BDC6}"/>
              </a:ext>
            </a:extLst>
          </p:cNvPr>
          <p:cNvSpPr>
            <a:spLocks noGrp="1"/>
          </p:cNvSpPr>
          <p:nvPr>
            <p:ph idx="1"/>
          </p:nvPr>
        </p:nvSpPr>
        <p:spPr/>
        <p:txBody>
          <a:bodyPr/>
          <a:lstStyle/>
          <a:p>
            <a:endParaRPr lang="da-DK" dirty="0"/>
          </a:p>
          <a:p>
            <a:endParaRPr lang="da-DK" dirty="0"/>
          </a:p>
          <a:p>
            <a:endParaRPr lang="da-DK" dirty="0"/>
          </a:p>
          <a:p>
            <a:endParaRPr lang="da-DK" dirty="0"/>
          </a:p>
          <a:p>
            <a:pPr marL="0" indent="0">
              <a:buNone/>
            </a:pPr>
            <a:endParaRPr lang="da-DK" dirty="0"/>
          </a:p>
          <a:p>
            <a:r>
              <a:rPr lang="da-DK" dirty="0"/>
              <a:t>Forklaring: </a:t>
            </a:r>
          </a:p>
        </p:txBody>
      </p:sp>
      <p:pic>
        <p:nvPicPr>
          <p:cNvPr id="4" name="Billede 3">
            <a:extLst>
              <a:ext uri="{FF2B5EF4-FFF2-40B4-BE49-F238E27FC236}">
                <a16:creationId xmlns:a16="http://schemas.microsoft.com/office/drawing/2014/main" id="{33B9C954-DB81-46BF-94D8-B56AD8087893}"/>
              </a:ext>
            </a:extLst>
          </p:cNvPr>
          <p:cNvPicPr>
            <a:picLocks noChangeAspect="1"/>
          </p:cNvPicPr>
          <p:nvPr/>
        </p:nvPicPr>
        <p:blipFill>
          <a:blip r:embed="rId2"/>
          <a:stretch>
            <a:fillRect/>
          </a:stretch>
        </p:blipFill>
        <p:spPr>
          <a:xfrm>
            <a:off x="799857" y="1442720"/>
            <a:ext cx="6232960" cy="2421814"/>
          </a:xfrm>
          <a:prstGeom prst="rect">
            <a:avLst/>
          </a:prstGeom>
        </p:spPr>
      </p:pic>
    </p:spTree>
    <p:extLst>
      <p:ext uri="{BB962C8B-B14F-4D97-AF65-F5344CB8AC3E}">
        <p14:creationId xmlns:p14="http://schemas.microsoft.com/office/powerpoint/2010/main" val="5227306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DDD77E-37CA-4B02-AE51-9BC9CBBF1646}"/>
              </a:ext>
            </a:extLst>
          </p:cNvPr>
          <p:cNvSpPr>
            <a:spLocks noGrp="1"/>
          </p:cNvSpPr>
          <p:nvPr>
            <p:ph type="title"/>
          </p:nvPr>
        </p:nvSpPr>
        <p:spPr>
          <a:xfrm>
            <a:off x="677334" y="609600"/>
            <a:ext cx="8596668" cy="843280"/>
          </a:xfrm>
        </p:spPr>
        <p:txBody>
          <a:bodyPr>
            <a:normAutofit/>
          </a:bodyPr>
          <a:lstStyle/>
          <a:p>
            <a:r>
              <a:rPr lang="da-DK" sz="3200" dirty="0"/>
              <a:t>Demonstrationsforsøg med C-reaktivt protein</a:t>
            </a:r>
          </a:p>
        </p:txBody>
      </p:sp>
      <p:sp>
        <p:nvSpPr>
          <p:cNvPr id="3" name="Pladsholder til indhold 2">
            <a:extLst>
              <a:ext uri="{FF2B5EF4-FFF2-40B4-BE49-F238E27FC236}">
                <a16:creationId xmlns:a16="http://schemas.microsoft.com/office/drawing/2014/main" id="{2C2D5EC7-D41F-4310-B3A2-8416A32E3246}"/>
              </a:ext>
            </a:extLst>
          </p:cNvPr>
          <p:cNvSpPr>
            <a:spLocks noGrp="1"/>
          </p:cNvSpPr>
          <p:nvPr>
            <p:ph idx="1"/>
          </p:nvPr>
        </p:nvSpPr>
        <p:spPr/>
        <p:txBody>
          <a:bodyPr/>
          <a:lstStyle/>
          <a:p>
            <a:r>
              <a:rPr lang="da-DK" dirty="0"/>
              <a:t>CRP (C-reaktivt protein) dannes i leveren ved infektionssygdomme af bakterier eller virus.</a:t>
            </a:r>
          </a:p>
          <a:p>
            <a:r>
              <a:rPr lang="da-DK" dirty="0"/>
              <a:t>Det kan også være en indikator for andet f.eks. Kronisk leddegigt eller kræft. </a:t>
            </a:r>
          </a:p>
          <a:p>
            <a:r>
              <a:rPr lang="da-DK" dirty="0"/>
              <a:t>Normalt er mængden af CRP i blodet mindre end 10mg/l, men såfremt personen er inficeret, så vil dette stige. </a:t>
            </a:r>
          </a:p>
          <a:p>
            <a:r>
              <a:rPr lang="da-DK" dirty="0"/>
              <a:t>Det kan bruges ved mistanke om betændelsestilstande og til monitorering, når der bruges antibiotika.</a:t>
            </a:r>
          </a:p>
        </p:txBody>
      </p:sp>
    </p:spTree>
    <p:extLst>
      <p:ext uri="{BB962C8B-B14F-4D97-AF65-F5344CB8AC3E}">
        <p14:creationId xmlns:p14="http://schemas.microsoft.com/office/powerpoint/2010/main" val="1054330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ABB614-87B1-45A8-83DB-934E9D5DF704}"/>
              </a:ext>
            </a:extLst>
          </p:cNvPr>
          <p:cNvSpPr>
            <a:spLocks noGrp="1"/>
          </p:cNvSpPr>
          <p:nvPr>
            <p:ph type="title"/>
          </p:nvPr>
        </p:nvSpPr>
        <p:spPr>
          <a:xfrm>
            <a:off x="677334" y="609600"/>
            <a:ext cx="8596668" cy="762000"/>
          </a:xfrm>
        </p:spPr>
        <p:txBody>
          <a:bodyPr/>
          <a:lstStyle/>
          <a:p>
            <a:r>
              <a:rPr lang="da-DK" dirty="0"/>
              <a:t>Demonstrationsforsøg CRP</a:t>
            </a:r>
          </a:p>
        </p:txBody>
      </p:sp>
      <p:sp>
        <p:nvSpPr>
          <p:cNvPr id="3" name="Pladsholder til indhold 2">
            <a:extLst>
              <a:ext uri="{FF2B5EF4-FFF2-40B4-BE49-F238E27FC236}">
                <a16:creationId xmlns:a16="http://schemas.microsoft.com/office/drawing/2014/main" id="{3DDA3FB7-767F-46C9-8F37-C784E866551A}"/>
              </a:ext>
            </a:extLst>
          </p:cNvPr>
          <p:cNvSpPr>
            <a:spLocks noGrp="1"/>
          </p:cNvSpPr>
          <p:nvPr>
            <p:ph idx="1"/>
          </p:nvPr>
        </p:nvSpPr>
        <p:spPr/>
        <p:txBody>
          <a:bodyPr/>
          <a:lstStyle/>
          <a:p>
            <a:pPr marL="0" indent="0">
              <a:buNone/>
            </a:pPr>
            <a:endParaRPr lang="da-DK" dirty="0"/>
          </a:p>
        </p:txBody>
      </p:sp>
    </p:spTree>
    <p:extLst>
      <p:ext uri="{BB962C8B-B14F-4D97-AF65-F5344CB8AC3E}">
        <p14:creationId xmlns:p14="http://schemas.microsoft.com/office/powerpoint/2010/main" val="39323370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7861CA-7616-405A-A783-CEEAAFD37E00}"/>
              </a:ext>
            </a:extLst>
          </p:cNvPr>
          <p:cNvSpPr>
            <a:spLocks noGrp="1"/>
          </p:cNvSpPr>
          <p:nvPr>
            <p:ph type="title"/>
          </p:nvPr>
        </p:nvSpPr>
        <p:spPr/>
        <p:txBody>
          <a:bodyPr/>
          <a:lstStyle/>
          <a:p>
            <a:r>
              <a:rPr lang="da-DK" dirty="0"/>
              <a:t>Check</a:t>
            </a:r>
          </a:p>
        </p:txBody>
      </p:sp>
      <p:sp>
        <p:nvSpPr>
          <p:cNvPr id="3" name="Pladsholder til indhold 2">
            <a:extLst>
              <a:ext uri="{FF2B5EF4-FFF2-40B4-BE49-F238E27FC236}">
                <a16:creationId xmlns:a16="http://schemas.microsoft.com/office/drawing/2014/main" id="{A2EBE12B-0A4F-40F8-B45B-0AC0F6D6385A}"/>
              </a:ext>
            </a:extLst>
          </p:cNvPr>
          <p:cNvSpPr>
            <a:spLocks noGrp="1"/>
          </p:cNvSpPr>
          <p:nvPr>
            <p:ph idx="1"/>
          </p:nvPr>
        </p:nvSpPr>
        <p:spPr/>
        <p:txBody>
          <a:bodyPr/>
          <a:lstStyle/>
          <a:p>
            <a:endParaRPr lang="da-DK" dirty="0"/>
          </a:p>
          <a:p>
            <a:endParaRPr lang="da-DK" dirty="0"/>
          </a:p>
        </p:txBody>
      </p:sp>
      <p:pic>
        <p:nvPicPr>
          <p:cNvPr id="4" name="Billede 3">
            <a:extLst>
              <a:ext uri="{FF2B5EF4-FFF2-40B4-BE49-F238E27FC236}">
                <a16:creationId xmlns:a16="http://schemas.microsoft.com/office/drawing/2014/main" id="{24C88105-FB70-49F6-A91D-591DE879BAD2}"/>
              </a:ext>
            </a:extLst>
          </p:cNvPr>
          <p:cNvPicPr>
            <a:picLocks noChangeAspect="1"/>
          </p:cNvPicPr>
          <p:nvPr/>
        </p:nvPicPr>
        <p:blipFill rotWithShape="1">
          <a:blip r:embed="rId2"/>
          <a:srcRect l="22000" t="37333" r="19666" b="29778"/>
          <a:stretch/>
        </p:blipFill>
        <p:spPr>
          <a:xfrm rot="5400000">
            <a:off x="5718002" y="2428240"/>
            <a:ext cx="7112000" cy="2255520"/>
          </a:xfrm>
          <a:prstGeom prst="rect">
            <a:avLst/>
          </a:prstGeom>
        </p:spPr>
      </p:pic>
      <p:pic>
        <p:nvPicPr>
          <p:cNvPr id="1026" name="Picture 2">
            <a:extLst>
              <a:ext uri="{FF2B5EF4-FFF2-40B4-BE49-F238E27FC236}">
                <a16:creationId xmlns:a16="http://schemas.microsoft.com/office/drawing/2014/main" id="{0344EFD4-4A27-40F6-9E44-5C60F22C2F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9606" t="40524" r="8917" b="18968"/>
          <a:stretch>
            <a:fillRect/>
          </a:stretch>
        </p:blipFill>
        <p:spPr bwMode="auto">
          <a:xfrm>
            <a:off x="545254" y="1270000"/>
            <a:ext cx="7185910" cy="4693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kstfelt 4">
            <a:extLst>
              <a:ext uri="{FF2B5EF4-FFF2-40B4-BE49-F238E27FC236}">
                <a16:creationId xmlns:a16="http://schemas.microsoft.com/office/drawing/2014/main" id="{0D04D896-7E85-4DC8-A6CC-54C8BB1C1F38}"/>
              </a:ext>
            </a:extLst>
          </p:cNvPr>
          <p:cNvSpPr txBox="1"/>
          <p:nvPr/>
        </p:nvSpPr>
        <p:spPr>
          <a:xfrm>
            <a:off x="9550400" y="609600"/>
            <a:ext cx="335280" cy="264160"/>
          </a:xfrm>
          <a:prstGeom prst="rect">
            <a:avLst/>
          </a:prstGeom>
          <a:solidFill>
            <a:schemeClr val="bg1"/>
          </a:solidFill>
        </p:spPr>
        <p:txBody>
          <a:bodyPr wrap="square" rtlCol="0">
            <a:spAutoFit/>
          </a:bodyPr>
          <a:lstStyle/>
          <a:p>
            <a:r>
              <a:rPr lang="da-DK" sz="1100" dirty="0"/>
              <a:t>10</a:t>
            </a:r>
          </a:p>
        </p:txBody>
      </p:sp>
      <p:sp>
        <p:nvSpPr>
          <p:cNvPr id="7" name="Tekstfelt 6">
            <a:extLst>
              <a:ext uri="{FF2B5EF4-FFF2-40B4-BE49-F238E27FC236}">
                <a16:creationId xmlns:a16="http://schemas.microsoft.com/office/drawing/2014/main" id="{202AEC2A-F658-4F8F-945F-E9EF24FE2CC5}"/>
              </a:ext>
            </a:extLst>
          </p:cNvPr>
          <p:cNvSpPr txBox="1"/>
          <p:nvPr/>
        </p:nvSpPr>
        <p:spPr>
          <a:xfrm>
            <a:off x="9568642" y="5963920"/>
            <a:ext cx="418638" cy="261610"/>
          </a:xfrm>
          <a:prstGeom prst="rect">
            <a:avLst/>
          </a:prstGeom>
          <a:solidFill>
            <a:schemeClr val="bg1"/>
          </a:solidFill>
        </p:spPr>
        <p:txBody>
          <a:bodyPr wrap="square" rtlCol="0">
            <a:spAutoFit/>
          </a:bodyPr>
          <a:lstStyle/>
          <a:p>
            <a:r>
              <a:rPr lang="da-DK" sz="1100" dirty="0"/>
              <a:t>200</a:t>
            </a:r>
          </a:p>
        </p:txBody>
      </p:sp>
      <p:sp>
        <p:nvSpPr>
          <p:cNvPr id="8" name="Tekstfelt 7">
            <a:extLst>
              <a:ext uri="{FF2B5EF4-FFF2-40B4-BE49-F238E27FC236}">
                <a16:creationId xmlns:a16="http://schemas.microsoft.com/office/drawing/2014/main" id="{C3DD665E-0578-4388-BC6D-C858369D05C1}"/>
              </a:ext>
            </a:extLst>
          </p:cNvPr>
          <p:cNvSpPr txBox="1"/>
          <p:nvPr/>
        </p:nvSpPr>
        <p:spPr>
          <a:xfrm>
            <a:off x="9619442" y="4727891"/>
            <a:ext cx="418638" cy="261610"/>
          </a:xfrm>
          <a:prstGeom prst="rect">
            <a:avLst/>
          </a:prstGeom>
          <a:solidFill>
            <a:schemeClr val="bg1"/>
          </a:solidFill>
        </p:spPr>
        <p:txBody>
          <a:bodyPr wrap="square" rtlCol="0">
            <a:spAutoFit/>
          </a:bodyPr>
          <a:lstStyle/>
          <a:p>
            <a:r>
              <a:rPr lang="da-DK" sz="1100" dirty="0"/>
              <a:t>100</a:t>
            </a:r>
          </a:p>
        </p:txBody>
      </p:sp>
      <p:sp>
        <p:nvSpPr>
          <p:cNvPr id="9" name="Tekstfelt 8">
            <a:extLst>
              <a:ext uri="{FF2B5EF4-FFF2-40B4-BE49-F238E27FC236}">
                <a16:creationId xmlns:a16="http://schemas.microsoft.com/office/drawing/2014/main" id="{1FE8226F-8B02-4861-A78D-939D451B7155}"/>
              </a:ext>
            </a:extLst>
          </p:cNvPr>
          <p:cNvSpPr txBox="1"/>
          <p:nvPr/>
        </p:nvSpPr>
        <p:spPr>
          <a:xfrm>
            <a:off x="9550400" y="3444240"/>
            <a:ext cx="335280" cy="264160"/>
          </a:xfrm>
          <a:prstGeom prst="rect">
            <a:avLst/>
          </a:prstGeom>
          <a:solidFill>
            <a:schemeClr val="bg1"/>
          </a:solidFill>
        </p:spPr>
        <p:txBody>
          <a:bodyPr wrap="square" rtlCol="0">
            <a:spAutoFit/>
          </a:bodyPr>
          <a:lstStyle/>
          <a:p>
            <a:r>
              <a:rPr lang="da-DK" sz="1100" dirty="0"/>
              <a:t>60</a:t>
            </a:r>
          </a:p>
        </p:txBody>
      </p:sp>
      <p:sp>
        <p:nvSpPr>
          <p:cNvPr id="10" name="Tekstfelt 9">
            <a:extLst>
              <a:ext uri="{FF2B5EF4-FFF2-40B4-BE49-F238E27FC236}">
                <a16:creationId xmlns:a16="http://schemas.microsoft.com/office/drawing/2014/main" id="{AE69C1DB-0680-4F3A-8D10-1DCB3096DE09}"/>
              </a:ext>
            </a:extLst>
          </p:cNvPr>
          <p:cNvSpPr txBox="1"/>
          <p:nvPr/>
        </p:nvSpPr>
        <p:spPr>
          <a:xfrm>
            <a:off x="9568642" y="2028509"/>
            <a:ext cx="335280" cy="264160"/>
          </a:xfrm>
          <a:prstGeom prst="rect">
            <a:avLst/>
          </a:prstGeom>
          <a:solidFill>
            <a:schemeClr val="bg1"/>
          </a:solidFill>
        </p:spPr>
        <p:txBody>
          <a:bodyPr wrap="square" rtlCol="0">
            <a:spAutoFit/>
          </a:bodyPr>
          <a:lstStyle/>
          <a:p>
            <a:r>
              <a:rPr lang="da-DK" sz="1100" dirty="0"/>
              <a:t>25</a:t>
            </a:r>
          </a:p>
        </p:txBody>
      </p:sp>
    </p:spTree>
    <p:extLst>
      <p:ext uri="{BB962C8B-B14F-4D97-AF65-F5344CB8AC3E}">
        <p14:creationId xmlns:p14="http://schemas.microsoft.com/office/powerpoint/2010/main" val="123329038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otalTime>208</TotalTime>
  <Words>618</Words>
  <Application>Microsoft Office PowerPoint</Application>
  <PresentationFormat>Widescreen</PresentationFormat>
  <Paragraphs>65</Paragraphs>
  <Slides>12</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12</vt:i4>
      </vt:variant>
    </vt:vector>
  </HeadingPairs>
  <TitlesOfParts>
    <vt:vector size="16" baseType="lpstr">
      <vt:lpstr>Arial</vt:lpstr>
      <vt:lpstr>Trebuchet MS</vt:lpstr>
      <vt:lpstr>Wingdings 3</vt:lpstr>
      <vt:lpstr>Facet</vt:lpstr>
      <vt:lpstr>Immunologiske metoder og antigener og antistoffer </vt:lpstr>
      <vt:lpstr>Antigen</vt:lpstr>
      <vt:lpstr>Antistoffer</vt:lpstr>
      <vt:lpstr>Antistoftype</vt:lpstr>
      <vt:lpstr>Opgave: Forklar figuren med EGNE ord</vt:lpstr>
      <vt:lpstr>Ekstra</vt:lpstr>
      <vt:lpstr>Spørgsmål - Corona</vt:lpstr>
      <vt:lpstr>En immunologiske metode: ELISA (Enzyme Linked ImmunoSorbent Assay)</vt:lpstr>
      <vt:lpstr>Opgave: Forklar kort ELISA med EGNE ord, så godt du kan huske det.</vt:lpstr>
      <vt:lpstr>Demonstrationsforsøg med C-reaktivt protein</vt:lpstr>
      <vt:lpstr>Demonstrationsforsøg CRP</vt:lpstr>
      <vt:lpstr>Check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Antigener og antistoffer</dc:title>
  <dc:creator>Ole Elstr�m</dc:creator>
  <cp:lastModifiedBy>Kirstin Godsk</cp:lastModifiedBy>
  <cp:revision>16</cp:revision>
  <dcterms:created xsi:type="dcterms:W3CDTF">2020-04-14T06:23:33Z</dcterms:created>
  <dcterms:modified xsi:type="dcterms:W3CDTF">2024-04-14T08:19:17Z</dcterms:modified>
</cp:coreProperties>
</file>