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257" r:id="rId3"/>
    <p:sldId id="258" r:id="rId4"/>
    <p:sldId id="268" r:id="rId5"/>
    <p:sldId id="259" r:id="rId6"/>
    <p:sldId id="269" r:id="rId7"/>
    <p:sldId id="270" r:id="rId8"/>
    <p:sldId id="271" r:id="rId9"/>
    <p:sldId id="260" r:id="rId10"/>
    <p:sldId id="262" r:id="rId11"/>
    <p:sldId id="261" r:id="rId12"/>
    <p:sldId id="267" r:id="rId13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944" autoAdjust="0"/>
  </p:normalViewPr>
  <p:slideViewPr>
    <p:cSldViewPr>
      <p:cViewPr varScale="1">
        <p:scale>
          <a:sx n="57" d="100"/>
          <a:sy n="57" d="100"/>
        </p:scale>
        <p:origin x="154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Krog Larsen" userId="67ea5cd8-519d-4af1-a49a-17e0eb3765b3" providerId="ADAL" clId="{D782D950-CFE6-49A8-9566-FB5578EA5A48}"/>
    <pc:docChg chg="undo custSel addSld modSld sldOrd">
      <pc:chgData name="Kim Krog Larsen" userId="67ea5cd8-519d-4af1-a49a-17e0eb3765b3" providerId="ADAL" clId="{D782D950-CFE6-49A8-9566-FB5578EA5A48}" dt="2024-05-01T13:41:25.652" v="37" actId="20577"/>
      <pc:docMkLst>
        <pc:docMk/>
      </pc:docMkLst>
      <pc:sldChg chg="modSp mod">
        <pc:chgData name="Kim Krog Larsen" userId="67ea5cd8-519d-4af1-a49a-17e0eb3765b3" providerId="ADAL" clId="{D782D950-CFE6-49A8-9566-FB5578EA5A48}" dt="2024-05-01T06:52:20.996" v="13" actId="20577"/>
        <pc:sldMkLst>
          <pc:docMk/>
          <pc:sldMk cId="0" sldId="256"/>
        </pc:sldMkLst>
        <pc:spChg chg="mod">
          <ac:chgData name="Kim Krog Larsen" userId="67ea5cd8-519d-4af1-a49a-17e0eb3765b3" providerId="ADAL" clId="{D782D950-CFE6-49A8-9566-FB5578EA5A48}" dt="2024-05-01T06:52:20.996" v="13" actId="20577"/>
          <ac:spMkLst>
            <pc:docMk/>
            <pc:sldMk cId="0" sldId="256"/>
            <ac:spMk id="2051" creationId="{00000000-0000-0000-0000-000000000000}"/>
          </ac:spMkLst>
        </pc:spChg>
      </pc:sldChg>
      <pc:sldChg chg="ord">
        <pc:chgData name="Kim Krog Larsen" userId="67ea5cd8-519d-4af1-a49a-17e0eb3765b3" providerId="ADAL" clId="{D782D950-CFE6-49A8-9566-FB5578EA5A48}" dt="2024-05-01T10:58:16.430" v="15"/>
        <pc:sldMkLst>
          <pc:docMk/>
          <pc:sldMk cId="0" sldId="257"/>
        </pc:sldMkLst>
      </pc:sldChg>
      <pc:sldChg chg="addSp delSp mod">
        <pc:chgData name="Kim Krog Larsen" userId="67ea5cd8-519d-4af1-a49a-17e0eb3765b3" providerId="ADAL" clId="{D782D950-CFE6-49A8-9566-FB5578EA5A48}" dt="2024-05-01T10:59:33.404" v="17" actId="22"/>
        <pc:sldMkLst>
          <pc:docMk/>
          <pc:sldMk cId="0" sldId="270"/>
        </pc:sldMkLst>
        <pc:spChg chg="add del">
          <ac:chgData name="Kim Krog Larsen" userId="67ea5cd8-519d-4af1-a49a-17e0eb3765b3" providerId="ADAL" clId="{D782D950-CFE6-49A8-9566-FB5578EA5A48}" dt="2024-05-01T10:59:33.404" v="17" actId="22"/>
          <ac:spMkLst>
            <pc:docMk/>
            <pc:sldMk cId="0" sldId="270"/>
            <ac:spMk id="3" creationId="{C93D0AEE-AF6B-8D89-C70D-E9A6B542E62C}"/>
          </ac:spMkLst>
        </pc:spChg>
      </pc:sldChg>
      <pc:sldChg chg="modSp new mod">
        <pc:chgData name="Kim Krog Larsen" userId="67ea5cd8-519d-4af1-a49a-17e0eb3765b3" providerId="ADAL" clId="{D782D950-CFE6-49A8-9566-FB5578EA5A48}" dt="2024-05-01T13:41:25.652" v="37" actId="20577"/>
        <pc:sldMkLst>
          <pc:docMk/>
          <pc:sldMk cId="981334784" sldId="271"/>
        </pc:sldMkLst>
        <pc:spChg chg="mod">
          <ac:chgData name="Kim Krog Larsen" userId="67ea5cd8-519d-4af1-a49a-17e0eb3765b3" providerId="ADAL" clId="{D782D950-CFE6-49A8-9566-FB5578EA5A48}" dt="2024-05-01T11:00:22.644" v="32" actId="20577"/>
          <ac:spMkLst>
            <pc:docMk/>
            <pc:sldMk cId="981334784" sldId="271"/>
            <ac:spMk id="2" creationId="{011C4A13-A10A-FF54-0345-97A840ED3232}"/>
          </ac:spMkLst>
        </pc:spChg>
        <pc:spChg chg="mod">
          <ac:chgData name="Kim Krog Larsen" userId="67ea5cd8-519d-4af1-a49a-17e0eb3765b3" providerId="ADAL" clId="{D782D950-CFE6-49A8-9566-FB5578EA5A48}" dt="2024-05-01T13:41:25.652" v="37" actId="20577"/>
          <ac:spMkLst>
            <pc:docMk/>
            <pc:sldMk cId="981334784" sldId="271"/>
            <ac:spMk id="3" creationId="{2A3F0D2D-D99C-B463-FFDF-2A4A749BFE3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44A76-8C1C-40A8-98C1-BB7344C0A7B4}" type="datetimeFigureOut">
              <a:rPr lang="da-DK" smtClean="0"/>
              <a:t>01-05-2024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87E21-C2DC-433A-9324-A7AC1E38C2A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1826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87E21-C2DC-433A-9324-A7AC1E38C2A2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1856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da-DK" sz="2400">
                <a:latin typeface="Times New Roman" charset="0"/>
              </a:endParaRP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da-DK" sz="2400">
                <a:latin typeface="Times New Roman" charset="0"/>
              </a:endParaRPr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a-DK"/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C410230-BFEF-42A5-B139-62E4BAFE2A17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3EBB71-D579-4B40-8E86-80BD8366DF36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17809-D43C-41C7-976C-C2309AC586E4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6C0DE-0687-41DA-B05C-1E1C6B7893BC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F504A-D350-46E2-ABC7-0BBD91A4CF31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04772-7B80-4193-94E0-C0868EF033EF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C6648-CBFB-4A01-931B-9FB7F55F43BF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E76EE3-8856-4BB8-A3F0-317A6351EEE6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B1E6D-2F81-4CD0-B9FA-BCB5C250A09C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1C18D-7A40-4C55-8D2F-2676DB686682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E58EF-FB7B-4B38-BC11-8661A56F50C0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da-DK" sz="2400">
                <a:latin typeface="Times New Roman" charset="0"/>
              </a:endParaRPr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da-DK" sz="2400">
                <a:latin typeface="Times New Roman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 i masteren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da-DK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da-DK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7A786F81-4BF7-43AD-B554-9E2ECA83C929}" type="slidenum">
              <a:rPr lang="da-DK"/>
              <a:pPr/>
              <a:t>‹nr.›</a:t>
            </a:fld>
            <a:endParaRPr lang="da-DK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a.wikipedia.org/wiki/Velf%C3%A6rdsmode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Økonomi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1t </a:t>
            </a:r>
            <a:r>
              <a:rPr lang="da-DK" dirty="0" err="1"/>
              <a:t>sa</a:t>
            </a:r>
            <a:r>
              <a:rPr lang="da-DK" dirty="0"/>
              <a:t> 2023-24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Strategier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00213"/>
            <a:ext cx="8153400" cy="5157787"/>
          </a:xfrm>
        </p:spPr>
        <p:txBody>
          <a:bodyPr/>
          <a:lstStyle/>
          <a:p>
            <a:r>
              <a:rPr lang="da-DK" sz="2700"/>
              <a:t>Opkvalificeringsstrategien</a:t>
            </a:r>
          </a:p>
          <a:p>
            <a:pPr lvl="1"/>
            <a:r>
              <a:rPr lang="da-DK" sz="2200"/>
              <a:t>Få lediges kvalifikationer til at passe til efterspørgslen</a:t>
            </a:r>
          </a:p>
          <a:p>
            <a:pPr lvl="1"/>
            <a:r>
              <a:rPr lang="da-DK" sz="2200"/>
              <a:t>Virksomhederne ansætter</a:t>
            </a:r>
          </a:p>
          <a:p>
            <a:pPr lvl="1"/>
            <a:r>
              <a:rPr lang="da-DK" sz="2200"/>
              <a:t>Kan gøres ved uddannelsesorlov, men det koster</a:t>
            </a:r>
          </a:p>
          <a:p>
            <a:r>
              <a:rPr lang="da-DK" sz="2700"/>
              <a:t>Stramningsstrategien</a:t>
            </a:r>
          </a:p>
          <a:p>
            <a:pPr lvl="1"/>
            <a:r>
              <a:rPr lang="da-DK" sz="2200"/>
              <a:t>Få ledige over i jobs med lavere løn. Hermed ansætter virksomhederne de ledige</a:t>
            </a:r>
          </a:p>
          <a:p>
            <a:pPr lvl="1"/>
            <a:r>
              <a:rPr lang="da-DK" sz="2200"/>
              <a:t>Minimumsløn svært i DK pga. arbejdsmarkeds parter</a:t>
            </a:r>
          </a:p>
          <a:p>
            <a:pPr lvl="1"/>
            <a:r>
              <a:rPr lang="da-DK" sz="2200"/>
              <a:t>Lavere dagpenge. Sætte de fattige under pres. Sænkning af dagpenge på 10 % for at minske arbejdsløsheden med 1 %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Det økonomiske kredsløb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Stat og kommune</a:t>
            </a:r>
          </a:p>
          <a:p>
            <a:r>
              <a:rPr lang="da-DK"/>
              <a:t>Husholdninger</a:t>
            </a:r>
          </a:p>
          <a:p>
            <a:r>
              <a:rPr lang="da-DK"/>
              <a:t>Virksomheder</a:t>
            </a:r>
          </a:p>
          <a:p>
            <a:r>
              <a:rPr lang="da-DK"/>
              <a:t>Pengeinstitutter</a:t>
            </a:r>
          </a:p>
          <a:p>
            <a:r>
              <a:rPr lang="da-DK"/>
              <a:t>Udlandet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Velfærdsstaten i klemme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Stigende udgifter blandt andet fordi der bliver flere ældre</a:t>
            </a:r>
          </a:p>
          <a:p>
            <a:r>
              <a:rPr lang="da-DK"/>
              <a:t>Svære at skaffe nye indtægter blandt andet fordi der er ikke er så mange unge</a:t>
            </a:r>
          </a:p>
          <a:p>
            <a:r>
              <a:rPr lang="da-DK"/>
              <a:t>Derudover større forventninger til velfærdsstaten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Velfærdsstatens historie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a-DK" sz="2700"/>
              <a:t>En velfærdsstat er en stat som yder funktioner ud over landets sikkerhed </a:t>
            </a:r>
          </a:p>
          <a:p>
            <a:pPr>
              <a:lnSpc>
                <a:spcPct val="90000"/>
              </a:lnSpc>
            </a:pPr>
            <a:r>
              <a:rPr lang="da-DK" sz="2700"/>
              <a:t>Alt efter hvilken </a:t>
            </a:r>
            <a:r>
              <a:rPr lang="da-DK" sz="2700">
                <a:hlinkClick r:id="rId2"/>
              </a:rPr>
              <a:t>velfærdsmodel</a:t>
            </a:r>
            <a:r>
              <a:rPr lang="da-DK" sz="2700"/>
              <a:t>, der er tale om, kan disse ydelsers størrelse og målgruppe samt fordelingsprincipper variere </a:t>
            </a:r>
          </a:p>
          <a:p>
            <a:pPr>
              <a:lnSpc>
                <a:spcPct val="90000"/>
              </a:lnSpc>
            </a:pPr>
            <a:r>
              <a:rPr lang="da-DK" sz="2700"/>
              <a:t>Velfærdsstaten er et modstykke ift. minimalstat (liberalistisk tilgang)</a:t>
            </a:r>
          </a:p>
          <a:p>
            <a:pPr>
              <a:lnSpc>
                <a:spcPct val="90000"/>
              </a:lnSpc>
            </a:pPr>
            <a:r>
              <a:rPr lang="da-DK" sz="2700"/>
              <a:t>Grundlagt i 1930’erne (1933 Kanslergadeforliget)</a:t>
            </a:r>
          </a:p>
          <a:p>
            <a:pPr>
              <a:lnSpc>
                <a:spcPct val="90000"/>
              </a:lnSpc>
            </a:pPr>
            <a:r>
              <a:rPr lang="da-DK" sz="2700"/>
              <a:t>Socialdemokratiske idéer har været dominerende</a:t>
            </a:r>
          </a:p>
          <a:p>
            <a:pPr>
              <a:lnSpc>
                <a:spcPct val="90000"/>
              </a:lnSpc>
            </a:pPr>
            <a:endParaRPr lang="da-DK" sz="2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Markedet eller staten som fordeler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Markedsmekanismen</a:t>
            </a:r>
          </a:p>
          <a:p>
            <a:r>
              <a:rPr lang="da-DK"/>
              <a:t>Samspil mellem de beslutninger som forbrugerne tager og de beslutninger som virksomhederne tager</a:t>
            </a:r>
          </a:p>
          <a:p>
            <a:r>
              <a:rPr lang="da-DK"/>
              <a:t>Eksempel: Hvis forbrugerne ikke køber varen, vil virksomheden ikke fortsætte med at producere den.</a:t>
            </a:r>
          </a:p>
          <a:p>
            <a:endParaRPr lang="da-DK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a-DK" sz="2700"/>
              <a:t>Både en socialdemokratisk ledet regering og en borgerlig ledet regering vil gå ind for markedsmekanismen.</a:t>
            </a:r>
          </a:p>
          <a:p>
            <a:pPr>
              <a:lnSpc>
                <a:spcPct val="90000"/>
              </a:lnSpc>
            </a:pPr>
            <a:r>
              <a:rPr lang="da-DK" sz="2700"/>
              <a:t>Modsætning er planøkonomien som fandtes i det tidligere Sovjetunionen</a:t>
            </a:r>
          </a:p>
          <a:p>
            <a:pPr>
              <a:lnSpc>
                <a:spcPct val="90000"/>
              </a:lnSpc>
            </a:pPr>
            <a:r>
              <a:rPr lang="da-DK" sz="2700"/>
              <a:t>Plan for at producere 100 stk. og ikke om der var købere.</a:t>
            </a:r>
          </a:p>
          <a:p>
            <a:pPr>
              <a:lnSpc>
                <a:spcPct val="90000"/>
              </a:lnSpc>
            </a:pPr>
            <a:r>
              <a:rPr lang="da-DK" sz="2700"/>
              <a:t>I Danmark (og mange andre steder) er der blandingsøkonomi.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Finanspolitik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2700"/>
              <a:t>Påvirke udbud og efterspørgsel i samfundet</a:t>
            </a:r>
          </a:p>
          <a:p>
            <a:r>
              <a:rPr lang="da-DK" sz="2700"/>
              <a:t>Lempelig/ekspansiv finanspolitik</a:t>
            </a:r>
          </a:p>
          <a:p>
            <a:pPr lvl="1"/>
            <a:r>
              <a:rPr lang="da-DK" sz="2200"/>
              <a:t>Sænke skatten og/eller øge det offentlige forbrug</a:t>
            </a:r>
          </a:p>
          <a:p>
            <a:pPr lvl="1"/>
            <a:r>
              <a:rPr lang="da-DK" sz="2200"/>
              <a:t>Sætter gang i økonomien</a:t>
            </a:r>
          </a:p>
          <a:p>
            <a:pPr lvl="1"/>
            <a:r>
              <a:rPr lang="da-DK" sz="2200"/>
              <a:t>Undersøg konsekvenserne</a:t>
            </a:r>
          </a:p>
          <a:p>
            <a:r>
              <a:rPr lang="da-DK" sz="2700"/>
              <a:t>Stram/kontraktiv finanspolitik</a:t>
            </a:r>
          </a:p>
          <a:p>
            <a:pPr lvl="1"/>
            <a:r>
              <a:rPr lang="da-DK" sz="2200"/>
              <a:t>Hæve skatten og/eller bremse det offentlige forbrug</a:t>
            </a:r>
          </a:p>
          <a:p>
            <a:pPr lvl="1"/>
            <a:r>
              <a:rPr lang="da-DK" sz="2200"/>
              <a:t>Undersøg hvorfor og konsekvenserne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Lempelig finanspolitik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da-DK"/>
          </a:p>
          <a:p>
            <a:pPr>
              <a:lnSpc>
                <a:spcPct val="90000"/>
              </a:lnSpc>
            </a:pPr>
            <a:r>
              <a:rPr lang="da-DK"/>
              <a:t>Sætter gang i beskæftigelsen</a:t>
            </a:r>
          </a:p>
          <a:p>
            <a:pPr>
              <a:lnSpc>
                <a:spcPct val="90000"/>
              </a:lnSpc>
            </a:pPr>
            <a:r>
              <a:rPr lang="da-DK"/>
              <a:t>Øge statens udgifter </a:t>
            </a:r>
          </a:p>
          <a:p>
            <a:pPr>
              <a:lnSpc>
                <a:spcPct val="90000"/>
              </a:lnSpc>
            </a:pPr>
            <a:r>
              <a:rPr lang="da-DK"/>
              <a:t>Øge renteniveauet og dermed inflation</a:t>
            </a:r>
          </a:p>
          <a:p>
            <a:pPr>
              <a:lnSpc>
                <a:spcPct val="90000"/>
              </a:lnSpc>
            </a:pPr>
            <a:r>
              <a:rPr lang="da-DK"/>
              <a:t>Hvis gælden finansernes i udlandet vil Betalingsbalancen blive forringet</a:t>
            </a:r>
          </a:p>
          <a:p>
            <a:pPr>
              <a:lnSpc>
                <a:spcPct val="90000"/>
              </a:lnSpc>
            </a:pPr>
            <a:r>
              <a:rPr lang="da-DK"/>
              <a:t>På sigt vil det oftest føre til faldende beskæftigelse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Stram finanspolitik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2700"/>
              <a:t>Overskud på statsbudgettet</a:t>
            </a:r>
          </a:p>
          <a:p>
            <a:r>
              <a:rPr lang="da-DK" sz="2700"/>
              <a:t>Bremse den økonomiske vækst</a:t>
            </a:r>
          </a:p>
          <a:p>
            <a:r>
              <a:rPr lang="da-DK" sz="2700"/>
              <a:t>Og dermed bremse inflationen</a:t>
            </a:r>
          </a:p>
          <a:p>
            <a:r>
              <a:rPr lang="da-DK" sz="2700"/>
              <a:t>Bruger forbrugerne deres opsparing i stedet for at bremse forbruget giver det mindre effekt.</a:t>
            </a:r>
          </a:p>
          <a:p>
            <a:r>
              <a:rPr lang="da-DK" sz="2700"/>
              <a:t>Ellers vil det begrænse forbruget og dermed give øget arbejdsløshed</a:t>
            </a:r>
          </a:p>
          <a:p>
            <a:r>
              <a:rPr lang="da-DK" sz="2700"/>
              <a:t>Mulighed for neutral finanspolitik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1C4A13-A10A-FF54-0345-97A840ED3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Pengepolitik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A3F0D2D-D99C-B463-FFDF-2A4A749BF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da-DK" sz="2800" dirty="0"/>
              <a:t>Nationalbanken hæver eller sænker renten</a:t>
            </a:r>
          </a:p>
          <a:p>
            <a:pPr>
              <a:lnSpc>
                <a:spcPct val="80000"/>
              </a:lnSpc>
            </a:pPr>
            <a:r>
              <a:rPr lang="da-DK" sz="2800" dirty="0"/>
              <a:t>Politikerne har umiddelbart ingen indflydelse på den politik</a:t>
            </a:r>
          </a:p>
          <a:p>
            <a:pPr>
              <a:lnSpc>
                <a:spcPct val="80000"/>
              </a:lnSpc>
            </a:pPr>
            <a:r>
              <a:rPr lang="da-DK" sz="2800" dirty="0"/>
              <a:t>Ved at sætte renten ned for aktørerne i det økonomiske kredsløb vil de få flere penge mellem hænderne</a:t>
            </a:r>
          </a:p>
          <a:p>
            <a:pPr>
              <a:lnSpc>
                <a:spcPct val="80000"/>
              </a:lnSpc>
            </a:pPr>
            <a:r>
              <a:rPr lang="da-DK" sz="2800" dirty="0"/>
              <a:t>Omvendt ved at hæve renten</a:t>
            </a:r>
          </a:p>
          <a:p>
            <a:pPr>
              <a:lnSpc>
                <a:spcPct val="80000"/>
              </a:lnSpc>
            </a:pPr>
            <a:r>
              <a:rPr lang="da-DK" sz="2800" dirty="0"/>
              <a:t>Danmark har i dag svært ved at føre en aktiv pengepolitik fordi vi er tæt forbundet med Euroen selvom vi ikke har Euro som møntenhed</a:t>
            </a:r>
          </a:p>
          <a:p>
            <a:pPr>
              <a:lnSpc>
                <a:spcPct val="80000"/>
              </a:lnSpc>
            </a:pPr>
            <a:r>
              <a:rPr lang="da-DK" sz="2800" dirty="0"/>
              <a:t>Vi følger den Europæiske centralbank rentefastsættelse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81334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Arbejdsmarkedspolitik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2700"/>
              <a:t>Bekæmpe arbejdsløshed</a:t>
            </a:r>
          </a:p>
          <a:p>
            <a:r>
              <a:rPr lang="da-DK" sz="2700"/>
              <a:t>Hvorfor er det godt?</a:t>
            </a:r>
          </a:p>
          <a:p>
            <a:r>
              <a:rPr lang="da-DK" sz="2700"/>
              <a:t>Den danske model: </a:t>
            </a:r>
            <a:r>
              <a:rPr lang="da-DK" sz="2700" b="1"/>
              <a:t>Flexicurity (</a:t>
            </a:r>
            <a:r>
              <a:rPr lang="da-DK" sz="2700"/>
              <a:t>Fleksibel og sikkerhed)</a:t>
            </a:r>
          </a:p>
          <a:p>
            <a:pPr lvl="1"/>
            <a:r>
              <a:rPr lang="da-DK" sz="2200"/>
              <a:t>Funktionsarbejdsløshed</a:t>
            </a:r>
          </a:p>
          <a:p>
            <a:pPr lvl="1"/>
            <a:r>
              <a:rPr lang="da-DK" sz="2200"/>
              <a:t>Sæsonarbejdsløshed</a:t>
            </a:r>
          </a:p>
          <a:p>
            <a:pPr lvl="1"/>
            <a:r>
              <a:rPr lang="da-DK" sz="2200"/>
              <a:t>Konjunkturarbejdsløshed</a:t>
            </a:r>
          </a:p>
          <a:p>
            <a:pPr lvl="1"/>
            <a:r>
              <a:rPr lang="da-DK" sz="2200"/>
              <a:t>Strukturarbejdsløshed</a:t>
            </a:r>
          </a:p>
          <a:p>
            <a:pPr lvl="1"/>
            <a:r>
              <a:rPr lang="da-DK" sz="2200"/>
              <a:t>Teknologiskudvikling</a:t>
            </a:r>
          </a:p>
          <a:p>
            <a:pPr lvl="1">
              <a:buFont typeface="Wingdings" pitchFamily="2" charset="2"/>
              <a:buNone/>
            </a:pPr>
            <a:endParaRPr lang="da-DK" sz="2200"/>
          </a:p>
          <a:p>
            <a:pPr lvl="1">
              <a:buFont typeface="Wingdings" pitchFamily="2" charset="2"/>
              <a:buNone/>
            </a:pPr>
            <a:endParaRPr lang="da-DK" sz="2200"/>
          </a:p>
          <a:p>
            <a:pPr lvl="1">
              <a:buFont typeface="Wingdings" pitchFamily="2" charset="2"/>
              <a:buNone/>
            </a:pPr>
            <a:endParaRPr lang="da-DK" sz="2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ffineret">
  <a:themeElements>
    <a:clrScheme name="Raffineret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affineret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ffineret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ffineret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ffineret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ffineret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ffineret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ffineret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ffineret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205</TotalTime>
  <Words>463</Words>
  <Application>Microsoft Office PowerPoint</Application>
  <PresentationFormat>Skærmshow (4:3)</PresentationFormat>
  <Paragraphs>76</Paragraphs>
  <Slides>12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7" baseType="lpstr">
      <vt:lpstr>Aptos</vt:lpstr>
      <vt:lpstr>Arial</vt:lpstr>
      <vt:lpstr>Times New Roman</vt:lpstr>
      <vt:lpstr>Wingdings</vt:lpstr>
      <vt:lpstr>Raffineret</vt:lpstr>
      <vt:lpstr>Økonomi</vt:lpstr>
      <vt:lpstr>Velfærdsstatens historie</vt:lpstr>
      <vt:lpstr>Markedet eller staten som fordeler</vt:lpstr>
      <vt:lpstr>PowerPoint-præsentation</vt:lpstr>
      <vt:lpstr>Finanspolitik</vt:lpstr>
      <vt:lpstr>Lempelig finanspolitik</vt:lpstr>
      <vt:lpstr>Stram finanspolitik</vt:lpstr>
      <vt:lpstr>Pengepolitik</vt:lpstr>
      <vt:lpstr>Arbejdsmarkedspolitik</vt:lpstr>
      <vt:lpstr>Strategier</vt:lpstr>
      <vt:lpstr>Det økonomiske kredsløb</vt:lpstr>
      <vt:lpstr>Velfærdsstaten i klemme</vt:lpstr>
    </vt:vector>
  </TitlesOfParts>
  <Company>Aalborghus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Økonomi</dc:title>
  <dc:creator>Kim</dc:creator>
  <cp:lastModifiedBy>Kim Krog Larsen</cp:lastModifiedBy>
  <cp:revision>13</cp:revision>
  <dcterms:created xsi:type="dcterms:W3CDTF">2011-02-25T17:09:41Z</dcterms:created>
  <dcterms:modified xsi:type="dcterms:W3CDTF">2024-05-01T13:41:33Z</dcterms:modified>
</cp:coreProperties>
</file>