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02E8-E88F-472A-B081-19D5180EFD68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A35ED-22F6-42D3-BA91-FCE14B6D2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4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alborghus.dk/stx/akademisk-skrivning/metod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Metoder - Aalborghus Gymnasium</a:t>
            </a:r>
            <a:r>
              <a:rPr lang="da-DK" dirty="0"/>
              <a:t> - Dansk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A35ED-22F6-42D3-BA91-FCE14B6D2B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47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A35ED-22F6-42D3-BA91-FCE14B6D2B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149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506BC-CB3B-EEF4-8FB1-AB2C2BA4D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C8E97A-64D3-8E97-A1CB-645319523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F5B880-04A3-4120-8DDC-C1483C6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43B396-FC13-20A6-57C8-971C7E82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72797D-A41F-CDFC-BF4F-F78E7E2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16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DC625-D237-A58B-03D8-F8C1542F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8845E2F-0ADC-A739-68C7-6A107C0A0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98CC16-2580-CC3D-6732-66B48BFC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106895-6DAF-B78B-EB39-9D9E4581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3EF6B9-7B94-9F04-9376-E76B315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74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33DF9A1-D605-2939-E020-7709563A3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0CA239E-3311-9C67-60D6-638D515B6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ED3B1F-6C47-A454-8060-87978E7F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7F3A49-6F7A-9B02-9746-5F458D92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DE00DD-58B6-E029-CE84-9FAA6507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0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FACDD-09A9-144F-4352-7CEE700A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B7C848-9729-1DD5-30EC-001D4C82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AE9E59-7293-D226-426B-FF6F1605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A53F65-5651-C96A-9E38-D6FDC551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A5EB11-F4EE-1C78-6113-6C6F390E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58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0A9D5-7725-C4BD-4542-35514637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71893A-A287-32F1-4686-AC9A6ADF7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873C03-6D7E-3C94-605D-B50A199D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F45998-A97C-11A0-85D1-8487F9F7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3B58FC-F3F7-1B4F-B52A-8FF27909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5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98165-245F-CC1B-A791-9CC61F59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DC265-17CD-6DF2-C51A-2BD188B76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73F737-B66F-E7C6-EC11-F9EAA44DB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EAC247-03C5-BDC2-7E22-BFF272DC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02F4FA-80CC-6B1A-F54B-790BD129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E6F98E2-1028-7BB1-2457-2293A674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15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60656-5F21-70C9-2E0F-52CA618E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481D2A-FE8F-6429-BFD0-0BC9B7F7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05ED90-B4D2-CFD7-C07B-762002D3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4DAA57-4BF7-8602-5803-63B3C0145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DDD193A-A61D-23A5-1B03-8F959AFE3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05C2400-157B-9D2C-9260-F91C201F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DBFA531-D171-05A2-704B-55E87A91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FF20872-8996-B12C-5F2A-AECFD185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31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6CB6B-338D-54EF-0001-08DAB9E1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2E3BC1-E0B2-E1CD-4441-100C7DCA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9624B5-58FF-DD78-59FB-38649268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244FD1-60C6-83C5-AD4C-DDCCE04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4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62D217B-0C38-7D34-FA5E-440259A7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13815F-DF81-497C-EA1A-A287D346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669D33-B33F-7DFA-30AC-47DFE294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8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AE9BA-55B5-CAAB-ED67-05B5FFA2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1B5109-841E-E48C-8195-45B115B5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F3C648-453C-34EA-7489-2F947653A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41DED3-1590-3426-9C31-73665152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513A62-CDF9-1FEA-A70F-1497566F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1C4E42-D5E1-E374-6F5E-BF7F49E4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94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CB492-AC48-9BF7-2039-A2547B13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051F647-5275-F5CF-6C22-84788690F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43CD01-3F34-4896-E235-1265FA48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4BF82E-538F-D850-85DB-0FC88636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8643AE9-8C2E-CCB7-3F1B-75A3EF5D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18DD6-9CDE-C0AC-2A2F-141A378A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7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AB2B858-A3A5-F1A2-A87C-8D0BE6A7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0EA1D2-FBB7-962A-8CB6-DB2C776EF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A0A2D1-C5DC-EEF1-BE67-BFE7334D1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C04FD-6D25-434E-AF15-1017EA62A43A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A697B2-0C8E-1F16-453F-728A8D665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9E9398-C35C-8AAD-C976-32383BABF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90DE72-D63C-450E-AB6B-65D2A28CC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13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alborghus.dk/stx/akademisk-skrivning/metod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ruger\Desktop\Danskfagets%20metode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C05E8-E74C-895D-3CE9-72B6FA05F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Metoder i dansk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34A7F8-F56A-A5D5-0C55-520353D06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1z </a:t>
            </a:r>
            <a:r>
              <a:rPr lang="da-DK" dirty="0"/>
              <a:t>- DHO</a:t>
            </a:r>
          </a:p>
        </p:txBody>
      </p:sp>
    </p:spTree>
    <p:extLst>
      <p:ext uri="{BB962C8B-B14F-4D97-AF65-F5344CB8AC3E}">
        <p14:creationId xmlns:p14="http://schemas.microsoft.com/office/powerpoint/2010/main" val="305354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917935-A228-DC06-A8D9-005754D1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Nykritisk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26236B-8BC5-21A4-D3E6-E1B28026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da-DK" sz="2000" dirty="0">
                <a:latin typeface="Perpetua" panose="02020502060401020303" pitchFamily="18" charset="77"/>
              </a:rPr>
              <a:t>Inde i midten af teksttrekanten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Siger egentligt, at ”Der findes kun tekst”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Historisk baggrund: Bryder med den litteraturhistoriske og biografiske tradition. 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Kræver en grundig nærlæsning af teksten.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Egentligt ikke oplagt til samarbejde med andre fag. Kan I regne ud hvorfor?</a:t>
            </a:r>
          </a:p>
          <a:p>
            <a:endParaRPr lang="da-DK" sz="2000" dirty="0">
              <a:latin typeface="Perpetua" panose="02020502060401020303" pitchFamily="18" charset="77"/>
            </a:endParaRPr>
          </a:p>
          <a:p>
            <a:r>
              <a:rPr lang="da-DK" sz="2000" dirty="0">
                <a:latin typeface="Perpetua" panose="02020502060401020303" pitchFamily="18" charset="77"/>
              </a:rPr>
              <a:t>Fx arbejdet med Martin A. Hansen: ”Agerhønen” (1947)</a:t>
            </a:r>
          </a:p>
          <a:p>
            <a:endParaRPr lang="da-DK" sz="2000" dirty="0"/>
          </a:p>
        </p:txBody>
      </p:sp>
      <p:pic>
        <p:nvPicPr>
          <p:cNvPr id="8" name="Billede 7" descr="Forstørrelsesglas på gul baggrund">
            <a:extLst>
              <a:ext uri="{FF2B5EF4-FFF2-40B4-BE49-F238E27FC236}">
                <a16:creationId xmlns:a16="http://schemas.microsoft.com/office/drawing/2014/main" id="{23703AE7-5B36-813D-F299-4B9577B92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7" r="8689" b="1"/>
          <a:stretch/>
        </p:blipFill>
        <p:spPr>
          <a:xfrm>
            <a:off x="8109502" y="1702940"/>
            <a:ext cx="3615776" cy="34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1C2A6-36EE-1039-2120-35E31E0C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 – et humanistisk fag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C47BF0-54E1-4E13-1849-EF75C84E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Fagets ”genstandsfelt” (= det vi arbejder med) er det menneskeskabte.</a:t>
            </a:r>
          </a:p>
          <a:p>
            <a:r>
              <a:rPr lang="da-DK" dirty="0"/>
              <a:t>Fagets overordnede metode er </a:t>
            </a:r>
            <a:r>
              <a:rPr lang="da-DK" i="1" dirty="0"/>
              <a:t>hermeneutisk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Vi arbejder med </a:t>
            </a:r>
            <a:r>
              <a:rPr lang="da-DK" b="1" dirty="0"/>
              <a:t>analyse og fortolkning</a:t>
            </a:r>
            <a:r>
              <a:rPr lang="da-DK" dirty="0"/>
              <a:t> i en gentagen proces, hvor detaljer og overblik/helhed sættes i relation til hinanden.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 kan læse mere om metode på </a:t>
            </a:r>
            <a:r>
              <a:rPr lang="da-DK" sz="2800" dirty="0">
                <a:solidFill>
                  <a:schemeClr val="bg1">
                    <a:alpha val="80000"/>
                  </a:schemeClr>
                </a:solidFill>
                <a:latin typeface="Perpetua" panose="02020502060401020303" pitchFamily="18" charset="77"/>
                <a:hlinkClick r:id="rId2"/>
              </a:rPr>
              <a:t>https://aalborghus.dk/stx/akademisk-skrivning/metoder/</a:t>
            </a:r>
            <a:endParaRPr lang="da-DK" sz="2800" dirty="0">
              <a:solidFill>
                <a:schemeClr val="bg1">
                  <a:alpha val="80000"/>
                </a:schemeClr>
              </a:solidFill>
              <a:latin typeface="Perpetua" panose="02020502060401020303" pitchFamily="18" charset="77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426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A81AD-8A7E-409A-4A56-C907AAFE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Danskfaglige perspektiver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59C9F5-7234-8203-315A-A85AD3AD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I faget kan man arbejde på forskellige måder (med forskellige metoder), alt efter hvilket materiale det er. Det er </a:t>
            </a:r>
            <a:r>
              <a:rPr lang="da-DK" u="sng" dirty="0"/>
              <a:t>altid</a:t>
            </a:r>
            <a:r>
              <a:rPr lang="da-DK" dirty="0"/>
              <a:t> analyseteksten, der afgør metoden!:</a:t>
            </a:r>
          </a:p>
          <a:p>
            <a:r>
              <a:rPr lang="da-DK" dirty="0"/>
              <a:t>Der er tre faglige perspektiver i dansk:</a:t>
            </a:r>
          </a:p>
          <a:p>
            <a:pPr lvl="1"/>
            <a:r>
              <a:rPr lang="da-DK" dirty="0"/>
              <a:t>Litteratur</a:t>
            </a:r>
          </a:p>
          <a:p>
            <a:pPr lvl="1"/>
            <a:r>
              <a:rPr lang="da-DK" dirty="0"/>
              <a:t>Sprog</a:t>
            </a:r>
          </a:p>
          <a:p>
            <a:pPr lvl="1"/>
            <a:r>
              <a:rPr lang="da-DK" dirty="0"/>
              <a:t>Medier</a:t>
            </a:r>
          </a:p>
          <a:p>
            <a:r>
              <a:rPr lang="da-DK" dirty="0"/>
              <a:t>Der knytter sig bestemte metoder til de tre perspektiver, men der er også metoder, der kan bruges på tværs.</a:t>
            </a:r>
          </a:p>
          <a:p>
            <a:r>
              <a:rPr lang="da-DK" dirty="0"/>
              <a:t>Der er virkeligt mange forskellige metoder i dansk, men I skal </a:t>
            </a:r>
            <a:r>
              <a:rPr lang="da-DK" b="1" u="sng" dirty="0"/>
              <a:t>KUN</a:t>
            </a:r>
            <a:r>
              <a:rPr lang="da-DK" dirty="0"/>
              <a:t> forholde jer til metode på et introducerende plan i forbindelse med DHO.</a:t>
            </a:r>
          </a:p>
        </p:txBody>
      </p:sp>
    </p:spTree>
    <p:extLst>
      <p:ext uri="{BB962C8B-B14F-4D97-AF65-F5344CB8AC3E}">
        <p14:creationId xmlns:p14="http://schemas.microsoft.com/office/powerpoint/2010/main" val="32941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 descr="Et billede, der indeholder tekst, diagram, linje/række, skærmbillede&#10;&#10;Automatisk genereret beskrivelse">
            <a:extLst>
              <a:ext uri="{FF2B5EF4-FFF2-40B4-BE49-F238E27FC236}">
                <a16:creationId xmlns:a16="http://schemas.microsoft.com/office/drawing/2014/main" id="{9C0A85FE-0A21-63C9-B886-DFF97BBE6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2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5C1E2-6E6F-18F6-06B5-3C4DE78E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Metoder, I skal have et kendskab til nu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682E6-25CD-79FB-CC85-36441382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Næranalyse (filmanalyse)</a:t>
            </a:r>
          </a:p>
          <a:p>
            <a:r>
              <a:rPr lang="da-DK" dirty="0"/>
              <a:t>Socialhistorisk </a:t>
            </a:r>
          </a:p>
          <a:p>
            <a:r>
              <a:rPr lang="da-DK" dirty="0"/>
              <a:t>Biografisk</a:t>
            </a:r>
          </a:p>
          <a:p>
            <a:r>
              <a:rPr lang="da-DK" dirty="0"/>
              <a:t>Strukturalistisk</a:t>
            </a:r>
          </a:p>
          <a:p>
            <a:r>
              <a:rPr lang="da-DK" dirty="0"/>
              <a:t>Nykritisk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3"/>
              </a:rPr>
              <a:t>Danskfagets metoder.pdf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94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meralinse">
            <a:extLst>
              <a:ext uri="{FF2B5EF4-FFF2-40B4-BE49-F238E27FC236}">
                <a16:creationId xmlns:a16="http://schemas.microsoft.com/office/drawing/2014/main" id="{B2FB7ABA-4896-57D3-0615-2E6B3566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5" r="36226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617878-0983-4863-821F-F57ABB1E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da-DK" sz="3400"/>
              <a:t>Næranalyse (Hermeneutikken) – Mediemæssigt perspektiv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0E6BCF-F1C6-DB8C-6897-38A6264E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 Blik for detaljen og helheden – fortolkning af filmen.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At fortolke en film handler ligesom al anden fortolkning om at sammenfatte sine analytiske iagttagelser til et samlet hele.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Ideelt set skal alle enkeltstående analytiske iagttagelser kunne understøtte fortolkningen. Derfor er det vigtigt, at man holder sig for øje, hvilken funktion forskellige motiver, filmiske virkemidler m.m. har i den konkrete tekst, man arbejder med.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1300"/>
              <a:t>NB!: Af samme grund bør man være varsom med at kigge i skemaer, som fastlægger bestemte symbolske betydninger,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300"/>
              <a:t>fx farvesymbolik, for nok betyder rød nogle gange kærlighed, men andre gange kan det også betyde død. Ligeså kan de samme beskæringer og perspektiver fortolkes på forskellige måder.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300"/>
              <a:t>Det vil sige, at I skal have blik for, hvordan en detalje får betydning i helheden, og hvordan helheden giver betydning til detaljerne, når du fortolker. </a:t>
            </a:r>
          </a:p>
          <a:p>
            <a:endParaRPr lang="da-DK" sz="1300"/>
          </a:p>
        </p:txBody>
      </p:sp>
    </p:spTree>
    <p:extLst>
      <p:ext uri="{BB962C8B-B14F-4D97-AF65-F5344CB8AC3E}">
        <p14:creationId xmlns:p14="http://schemas.microsoft.com/office/powerpoint/2010/main" val="256790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FFFF95-F32A-23B5-EB44-C9ABB930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Socialhistorisk metode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97C46F4-7925-05AF-E8C6-6D902E5DBBBF}"/>
              </a:ext>
            </a:extLst>
          </p:cNvPr>
          <p:cNvSpPr txBox="1"/>
          <p:nvPr/>
        </p:nvSpPr>
        <p:spPr>
          <a:xfrm>
            <a:off x="4649245" y="669363"/>
            <a:ext cx="3290579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I teksttrekantens øverste hjørne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Forholder teksten til den omverden, den er blevet til 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Kræver viden om periodens historiske og politiske forhold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Også det, vi har gjort i vores litteraturhistoriske forløb.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Oplagt til et samarbejde med historie og/eller samfundsfag.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20403E4-9BC4-75CD-14FD-2A62FC7C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59" y="1332344"/>
            <a:ext cx="3601476" cy="1935793"/>
          </a:xfrm>
          <a:prstGeom prst="rect">
            <a:avLst/>
          </a:prstGeom>
        </p:spPr>
      </p:pic>
      <p:pic>
        <p:nvPicPr>
          <p:cNvPr id="4" name="Picture 2" descr="Ro og orden: Danmark i 1940erne (bog, hæftet, dansk) af Niels Erik Hansen">
            <a:extLst>
              <a:ext uri="{FF2B5EF4-FFF2-40B4-BE49-F238E27FC236}">
                <a16:creationId xmlns:a16="http://schemas.microsoft.com/office/drawing/2014/main" id="{47381897-8A75-7CCB-2B4E-4C531B8447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2034" y="3589863"/>
            <a:ext cx="2395235" cy="23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2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orten blev kun 22 år – og mysteriet om hans død lever stadig | Bøger | DR">
            <a:extLst>
              <a:ext uri="{FF2B5EF4-FFF2-40B4-BE49-F238E27FC236}">
                <a16:creationId xmlns:a16="http://schemas.microsoft.com/office/drawing/2014/main" id="{82266C07-7909-903C-8767-06C7E2562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 r="2" b="18883"/>
          <a:stretch/>
        </p:blipFill>
        <p:spPr bwMode="auto">
          <a:xfrm>
            <a:off x="8072917" y="-20910"/>
            <a:ext cx="4119083" cy="36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697D5-5650-0373-2AFB-1AD2167C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Biografisk metode: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89956B-CF15-FCCD-CC16-5D569827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da-DK" sz="2000" dirty="0">
                <a:latin typeface="Perpetua" panose="02020502060401020303" pitchFamily="18" charset="77"/>
              </a:rPr>
              <a:t>I teksttrekantens nederste venstre hjørne.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Forholder teksten til den forfatter, der har skrevet den.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Kræver viden om forfatterens liv og levned.</a:t>
            </a:r>
          </a:p>
          <a:p>
            <a:r>
              <a:rPr lang="da-DK" sz="2000" dirty="0">
                <a:latin typeface="Perpetua" panose="02020502060401020303" pitchFamily="18" charset="77"/>
              </a:rPr>
              <a:t>Det er det, vi har gjort i miniformat med Morten Nielsen-digtene. Helt klassisk er H.C. Andersens ”Den grimme ælling” også. Hvordan?</a:t>
            </a:r>
          </a:p>
          <a:p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B62250-01B8-591F-F725-09603009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90" y="4378650"/>
            <a:ext cx="3603048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2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0729A-7E27-7795-F1F0-B9F38F63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da-DK" sz="3400">
                <a:solidFill>
                  <a:srgbClr val="FFFFFF"/>
                </a:solidFill>
              </a:rPr>
              <a:t>Strukturalistisk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81DC58-769D-5F32-94A8-6555AA9C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r>
              <a:rPr lang="da-DK" sz="2000">
                <a:latin typeface="Perpetua" panose="02020502060401020303" pitchFamily="18" charset="77"/>
              </a:rPr>
              <a:t>Også i midten af teksten, men på et mere generelt plan med fokus på, hvordan tekster fungerer i al almindelighed. </a:t>
            </a:r>
          </a:p>
          <a:p>
            <a:r>
              <a:rPr lang="da-DK" sz="2000">
                <a:latin typeface="Perpetua" panose="02020502060401020303" pitchFamily="18" charset="77"/>
              </a:rPr>
              <a:t>På den måde kan man sige, den forholder sig både til teksten selv, men også de strukturer, der er både i denne tekst og andre tekster.</a:t>
            </a:r>
          </a:p>
          <a:p>
            <a:r>
              <a:rPr lang="da-DK" sz="2000">
                <a:latin typeface="Perpetua" panose="02020502060401020303" pitchFamily="18" charset="77"/>
              </a:rPr>
              <a:t>Kræver viden om tekstteori, fx aktantmodellen, berettermodellen, semantiske skemaer, modsætninger el. lign.. </a:t>
            </a:r>
          </a:p>
          <a:p>
            <a:endParaRPr lang="da-DK" sz="2000"/>
          </a:p>
        </p:txBody>
      </p:sp>
      <p:pic>
        <p:nvPicPr>
          <p:cNvPr id="6" name="Billede 5" descr="Et billede, der indeholder tekst, diagram, linje/række, skærmbillede&#10;&#10;Automatisk genereret beskrivelse">
            <a:extLst>
              <a:ext uri="{FF2B5EF4-FFF2-40B4-BE49-F238E27FC236}">
                <a16:creationId xmlns:a16="http://schemas.microsoft.com/office/drawing/2014/main" id="{3554BCF3-5F45-F1F9-A637-5CEED275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59" y="1332344"/>
            <a:ext cx="2823586" cy="1517677"/>
          </a:xfrm>
          <a:prstGeom prst="rect">
            <a:avLst/>
          </a:prstGeom>
        </p:spPr>
      </p:pic>
      <p:pic>
        <p:nvPicPr>
          <p:cNvPr id="7" name="Picture 2" descr="Berettermodellen - Indidansk">
            <a:extLst>
              <a:ext uri="{FF2B5EF4-FFF2-40B4-BE49-F238E27FC236}">
                <a16:creationId xmlns:a16="http://schemas.microsoft.com/office/drawing/2014/main" id="{A55381CD-64CE-E6FE-C8C4-42F0D14E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859" y="3994232"/>
            <a:ext cx="2823586" cy="15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9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600</Words>
  <Application>Microsoft Office PowerPoint</Application>
  <PresentationFormat>Widescreen</PresentationFormat>
  <Paragraphs>58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Perpetua</vt:lpstr>
      <vt:lpstr>Wingdings</vt:lpstr>
      <vt:lpstr>Office-tema</vt:lpstr>
      <vt:lpstr>Metoder i dansk</vt:lpstr>
      <vt:lpstr>Dansk – et humanistisk fag</vt:lpstr>
      <vt:lpstr>Danskfaglige perspektiver</vt:lpstr>
      <vt:lpstr>PowerPoint-præsentation</vt:lpstr>
      <vt:lpstr>Metoder, I skal have et kendskab til nu</vt:lpstr>
      <vt:lpstr>Næranalyse (Hermeneutikken) – Mediemæssigt perspektiv</vt:lpstr>
      <vt:lpstr>Socialhistorisk metode</vt:lpstr>
      <vt:lpstr>Biografisk metode:</vt:lpstr>
      <vt:lpstr>Strukturalistisk metode</vt:lpstr>
      <vt:lpstr>Nykritisk metode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Metoder i dansk</dc:title>
  <dc:creator>Mads Nielsen</dc:creator>
  <cp:lastModifiedBy>Mads Nielsen</cp:lastModifiedBy>
  <cp:revision>5</cp:revision>
  <dcterms:created xsi:type="dcterms:W3CDTF">2024-05-02T15:37:19Z</dcterms:created>
  <dcterms:modified xsi:type="dcterms:W3CDTF">2024-05-03T11:05:00Z</dcterms:modified>
</cp:coreProperties>
</file>