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3"/>
  </p:notesMasterIdLst>
  <p:sldIdLst>
    <p:sldId id="256" r:id="rId2"/>
    <p:sldId id="257" r:id="rId3"/>
    <p:sldId id="325" r:id="rId4"/>
    <p:sldId id="326" r:id="rId5"/>
    <p:sldId id="327" r:id="rId6"/>
    <p:sldId id="328" r:id="rId7"/>
    <p:sldId id="329" r:id="rId8"/>
    <p:sldId id="330" r:id="rId9"/>
    <p:sldId id="332" r:id="rId10"/>
    <p:sldId id="264" r:id="rId11"/>
    <p:sldId id="266"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4787C-2015-4B5C-9A52-55061696EE53}" v="215" dt="2023-08-31T11:11:05.429"/>
    <p1510:client id="{E67D2284-F3AF-4E09-80A2-98A49BAAAFA1}" v="164" dt="2023-08-31T10:55:11.66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7"/>
  </p:normalViewPr>
  <p:slideViewPr>
    <p:cSldViewPr snapToGrid="0">
      <p:cViewPr varScale="1">
        <p:scale>
          <a:sx n="110" d="100"/>
          <a:sy n="110"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76FA8-4568-4A07-B0AB-069217707EEC}" type="datetimeFigureOut">
              <a:rPr lang="da-DK" smtClean="0"/>
              <a:t>11.05.2024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4F102-0372-4B2D-9C5A-22600E23093B}" type="slidenum">
              <a:rPr lang="da-DK" smtClean="0"/>
              <a:t>‹nr.›</a:t>
            </a:fld>
            <a:endParaRPr lang="da-DK"/>
          </a:p>
        </p:txBody>
      </p:sp>
    </p:spTree>
    <p:extLst>
      <p:ext uri="{BB962C8B-B14F-4D97-AF65-F5344CB8AC3E}">
        <p14:creationId xmlns:p14="http://schemas.microsoft.com/office/powerpoint/2010/main" val="388567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92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5/11/24</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67459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13153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5/11/24</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01758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5/11/24</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01747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5/11/24</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39506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5/11/24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54113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5/11/24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85402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5/11/24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43840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5751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5/11/24</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a:p>
        </p:txBody>
      </p:sp>
    </p:spTree>
    <p:extLst>
      <p:ext uri="{BB962C8B-B14F-4D97-AF65-F5344CB8AC3E}">
        <p14:creationId xmlns:p14="http://schemas.microsoft.com/office/powerpoint/2010/main" val="111300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5/11/24</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3617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5/11/24</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3410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ekantet abstrakt baggrund">
            <a:extLst>
              <a:ext uri="{FF2B5EF4-FFF2-40B4-BE49-F238E27FC236}">
                <a16:creationId xmlns:a16="http://schemas.microsoft.com/office/drawing/2014/main" id="{459FA487-5A11-3556-49BD-1CD8D75C6D0C}"/>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22501031-CA28-701B-B3A2-26F8B47249C5}"/>
              </a:ext>
            </a:extLst>
          </p:cNvPr>
          <p:cNvSpPr>
            <a:spLocks noGrp="1"/>
          </p:cNvSpPr>
          <p:nvPr>
            <p:ph type="ctrTitle"/>
          </p:nvPr>
        </p:nvSpPr>
        <p:spPr>
          <a:xfrm>
            <a:off x="7889065" y="2324906"/>
            <a:ext cx="3403426" cy="1588698"/>
          </a:xfrm>
        </p:spPr>
        <p:txBody>
          <a:bodyPr>
            <a:normAutofit/>
          </a:bodyPr>
          <a:lstStyle/>
          <a:p>
            <a:r>
              <a:rPr lang="da-DK" dirty="0">
                <a:solidFill>
                  <a:schemeClr val="tx1"/>
                </a:solidFill>
              </a:rPr>
              <a:t>Life skills 2</a:t>
            </a:r>
            <a:br>
              <a:rPr lang="da-DK" dirty="0">
                <a:solidFill>
                  <a:schemeClr val="tx1"/>
                </a:solidFill>
              </a:rPr>
            </a:br>
            <a:r>
              <a:rPr lang="da-DK" dirty="0">
                <a:solidFill>
                  <a:schemeClr val="tx1"/>
                </a:solidFill>
              </a:rPr>
              <a:t>mindset</a:t>
            </a:r>
          </a:p>
        </p:txBody>
      </p:sp>
      <p:sp>
        <p:nvSpPr>
          <p:cNvPr id="3" name="Undertitel 2">
            <a:extLst>
              <a:ext uri="{FF2B5EF4-FFF2-40B4-BE49-F238E27FC236}">
                <a16:creationId xmlns:a16="http://schemas.microsoft.com/office/drawing/2014/main" id="{831FD2F0-0712-6545-33EF-1AAB3C4A2C33}"/>
              </a:ext>
            </a:extLst>
          </p:cNvPr>
          <p:cNvSpPr>
            <a:spLocks noGrp="1"/>
          </p:cNvSpPr>
          <p:nvPr>
            <p:ph type="subTitle" idx="1"/>
          </p:nvPr>
        </p:nvSpPr>
        <p:spPr>
          <a:xfrm>
            <a:off x="7889065" y="3945249"/>
            <a:ext cx="3403426" cy="738820"/>
          </a:xfrm>
        </p:spPr>
        <p:txBody>
          <a:bodyPr>
            <a:normAutofit/>
          </a:bodyPr>
          <a:lstStyle/>
          <a:p>
            <a:endParaRPr lang="da-DK"/>
          </a:p>
        </p:txBody>
      </p:sp>
    </p:spTree>
    <p:extLst>
      <p:ext uri="{BB962C8B-B14F-4D97-AF65-F5344CB8AC3E}">
        <p14:creationId xmlns:p14="http://schemas.microsoft.com/office/powerpoint/2010/main" val="238798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DA1D5-F8B4-00E2-C354-088CF21FC53A}"/>
              </a:ext>
            </a:extLst>
          </p:cNvPr>
          <p:cNvSpPr>
            <a:spLocks noGrp="1"/>
          </p:cNvSpPr>
          <p:nvPr>
            <p:ph type="title"/>
          </p:nvPr>
        </p:nvSpPr>
        <p:spPr>
          <a:xfrm>
            <a:off x="1066799" y="936841"/>
            <a:ext cx="5305187" cy="953669"/>
          </a:xfrm>
        </p:spPr>
        <p:txBody>
          <a:bodyPr>
            <a:normAutofit/>
          </a:bodyPr>
          <a:lstStyle/>
          <a:p>
            <a:r>
              <a:rPr lang="da-DK" dirty="0"/>
              <a:t>Øvelse 4 </a:t>
            </a:r>
            <a:r>
              <a:rPr lang="da-DK" sz="2400" dirty="0">
                <a:solidFill>
                  <a:srgbClr val="FFC000"/>
                </a:solidFill>
              </a:rPr>
              <a:t>(25 min)</a:t>
            </a:r>
            <a:br>
              <a:rPr lang="da-DK" dirty="0"/>
            </a:br>
            <a:r>
              <a:rPr lang="da-DK" dirty="0"/>
              <a:t>Mindset-kort til hverdag</a:t>
            </a:r>
          </a:p>
        </p:txBody>
      </p:sp>
      <p:sp>
        <p:nvSpPr>
          <p:cNvPr id="3" name="Pladsholder til indhold 2">
            <a:extLst>
              <a:ext uri="{FF2B5EF4-FFF2-40B4-BE49-F238E27FC236}">
                <a16:creationId xmlns:a16="http://schemas.microsoft.com/office/drawing/2014/main" id="{47A5D848-9B6A-9571-945D-418325E5B273}"/>
              </a:ext>
            </a:extLst>
          </p:cNvPr>
          <p:cNvSpPr>
            <a:spLocks noGrp="1"/>
          </p:cNvSpPr>
          <p:nvPr>
            <p:ph idx="1"/>
          </p:nvPr>
        </p:nvSpPr>
        <p:spPr>
          <a:xfrm>
            <a:off x="1066799" y="2133397"/>
            <a:ext cx="5388429" cy="1086706"/>
          </a:xfrm>
        </p:spPr>
        <p:txBody>
          <a:bodyPr>
            <a:normAutofit/>
          </a:bodyPr>
          <a:lstStyle/>
          <a:p>
            <a:pPr marL="0" indent="0">
              <a:buNone/>
            </a:pPr>
            <a:r>
              <a:rPr lang="da-DK" dirty="0"/>
              <a:t>Øvelsen har til sigte, at I forbedrer jeres evne til at blive mere bevidste om jeres mindset og </a:t>
            </a:r>
            <a:r>
              <a:rPr lang="da-DK" dirty="0">
                <a:solidFill>
                  <a:srgbClr val="00B050"/>
                </a:solidFill>
              </a:rPr>
              <a:t>på sigt at få et mere udviklende mindset</a:t>
            </a:r>
            <a:r>
              <a:rPr lang="da-DK" dirty="0"/>
              <a:t>.</a:t>
            </a:r>
          </a:p>
          <a:p>
            <a:endParaRPr lang="da-DK" dirty="0"/>
          </a:p>
        </p:txBody>
      </p:sp>
      <p:pic>
        <p:nvPicPr>
          <p:cNvPr id="4" name="Picture 11" descr="A picture containing text, outdoor&#10;&#10;Description automatically generated">
            <a:extLst>
              <a:ext uri="{FF2B5EF4-FFF2-40B4-BE49-F238E27FC236}">
                <a16:creationId xmlns:a16="http://schemas.microsoft.com/office/drawing/2014/main" id="{AB5C794A-50CF-7A65-6276-C4C97CFB246C}"/>
              </a:ext>
            </a:extLst>
          </p:cNvPr>
          <p:cNvPicPr>
            <a:picLocks noChangeAspect="1"/>
          </p:cNvPicPr>
          <p:nvPr/>
        </p:nvPicPr>
        <p:blipFill>
          <a:blip r:embed="rId2"/>
          <a:stretch>
            <a:fillRect/>
          </a:stretch>
        </p:blipFill>
        <p:spPr>
          <a:xfrm>
            <a:off x="905538" y="3220103"/>
            <a:ext cx="5471558" cy="2701056"/>
          </a:xfrm>
          <a:prstGeom prst="rect">
            <a:avLst/>
          </a:prstGeom>
        </p:spPr>
      </p:pic>
      <p:sp>
        <p:nvSpPr>
          <p:cNvPr id="5" name="TextBox 14">
            <a:extLst>
              <a:ext uri="{FF2B5EF4-FFF2-40B4-BE49-F238E27FC236}">
                <a16:creationId xmlns:a16="http://schemas.microsoft.com/office/drawing/2014/main" id="{35553AAC-BFC0-5DB7-CCEA-B8CD31CFA24B}"/>
              </a:ext>
            </a:extLst>
          </p:cNvPr>
          <p:cNvSpPr txBox="1"/>
          <p:nvPr/>
        </p:nvSpPr>
        <p:spPr>
          <a:xfrm>
            <a:off x="6745146" y="1119845"/>
            <a:ext cx="530518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latin typeface="+mj-lt"/>
                <a:ea typeface="+mn-lt"/>
                <a:cs typeface="Arial" panose="020B0604020202020204" pitchFamily="34" charset="0"/>
              </a:rPr>
              <a:t>Øvelse 4 og 4 – hjælp hinanden undervejs og saml op i plenum:</a:t>
            </a:r>
          </a:p>
          <a:p>
            <a:pPr marL="342900" indent="-342900">
              <a:buAutoNum type="arabicPeriod"/>
            </a:pPr>
            <a:endParaRPr lang="da-DK" dirty="0">
              <a:latin typeface="Arial" panose="020B0604020202020204" pitchFamily="34" charset="0"/>
              <a:ea typeface="+mn-lt"/>
              <a:cs typeface="Arial" panose="020B0604020202020204" pitchFamily="34" charset="0"/>
            </a:endParaRPr>
          </a:p>
          <a:p>
            <a:pPr marL="342900" indent="-342900">
              <a:buAutoNum type="arabicPeriod"/>
            </a:pPr>
            <a:r>
              <a:rPr lang="da-DK" sz="1600" dirty="0">
                <a:ea typeface="+mn-lt"/>
                <a:cs typeface="Arial" panose="020B0604020202020204" pitchFamily="34" charset="0"/>
              </a:rPr>
              <a:t>Gå hver især på opdagelse i den primære tanke, der fastlåser dig.</a:t>
            </a:r>
          </a:p>
          <a:p>
            <a:pPr marL="342900" indent="-342900">
              <a:buAutoNum type="arabicPeriod"/>
            </a:pPr>
            <a:endParaRPr lang="da-DK" sz="1600" dirty="0">
              <a:ea typeface="+mn-lt"/>
              <a:cs typeface="Arial" panose="020B0604020202020204" pitchFamily="34" charset="0"/>
            </a:endParaRPr>
          </a:p>
          <a:p>
            <a:pPr marL="342900" indent="-342900">
              <a:buAutoNum type="arabicPeriod"/>
            </a:pPr>
            <a:r>
              <a:rPr lang="da-DK" sz="1600" dirty="0">
                <a:ea typeface="+mn-lt"/>
                <a:cs typeface="Arial" panose="020B0604020202020204" pitchFamily="34" charset="0"/>
              </a:rPr>
              <a:t>Skriv den fastlåste tankegang ned på et stykke papir: Fx. </a:t>
            </a:r>
            <a:r>
              <a:rPr lang="da-DK" sz="1600" i="1" dirty="0">
                <a:ea typeface="+mn-lt"/>
                <a:cs typeface="Arial" panose="020B0604020202020204" pitchFamily="34" charset="0"/>
              </a:rPr>
              <a:t>Jeg er så dårlig til at løse en andengradsligning.</a:t>
            </a:r>
          </a:p>
          <a:p>
            <a:pPr marL="342900" indent="-342900">
              <a:buAutoNum type="arabicPeriod"/>
            </a:pPr>
            <a:endParaRPr lang="da-DK" sz="1600" i="1" dirty="0">
              <a:ea typeface="+mn-lt"/>
              <a:cs typeface="Arial" panose="020B0604020202020204" pitchFamily="34" charset="0"/>
            </a:endParaRPr>
          </a:p>
          <a:p>
            <a:pPr marL="342900" indent="-342900">
              <a:buAutoNum type="arabicPeriod"/>
            </a:pPr>
            <a:r>
              <a:rPr lang="da-DK" sz="1600" dirty="0">
                <a:ea typeface="+mn-lt"/>
                <a:cs typeface="Arial" panose="020B0604020202020204" pitchFamily="34" charset="0"/>
              </a:rPr>
              <a:t>Overvej hvilke(n) af de fem grundsyn som fastlåser dit mindset.</a:t>
            </a:r>
          </a:p>
          <a:p>
            <a:pPr marL="342900" indent="-342900">
              <a:buAutoNum type="arabicPeriod"/>
            </a:pPr>
            <a:endParaRPr lang="da-DK" sz="1600" dirty="0">
              <a:ea typeface="+mn-lt"/>
              <a:cs typeface="Arial" panose="020B0604020202020204" pitchFamily="34" charset="0"/>
            </a:endParaRPr>
          </a:p>
          <a:p>
            <a:pPr marL="342900" indent="-342900">
              <a:buAutoNum type="arabicPeriod"/>
            </a:pPr>
            <a:r>
              <a:rPr lang="da-DK" sz="1600" dirty="0">
                <a:ea typeface="+mn-lt"/>
                <a:cs typeface="Arial" panose="020B0604020202020204" pitchFamily="34" charset="0"/>
              </a:rPr>
              <a:t>Vend sætningen til et ‘udviklings-/udvidede mindset’ og skriv det ned på den anden side af papiret: Fx. </a:t>
            </a:r>
            <a:r>
              <a:rPr lang="da-DK" sz="1600" i="1" dirty="0">
                <a:ea typeface="+mn-lt"/>
                <a:cs typeface="Arial" panose="020B0604020202020204" pitchFamily="34" charset="0"/>
              </a:rPr>
              <a:t>Jeg er ikke god lige nu, men jeg bliver bedre, når jeg husker matematiklærerens løsningsprocedure og arbejder selvstændigt med opgaven.</a:t>
            </a:r>
          </a:p>
          <a:p>
            <a:pPr marL="342900" indent="-342900">
              <a:buAutoNum type="arabicPeriod"/>
            </a:pPr>
            <a:endParaRPr lang="da-DK" sz="1600" dirty="0">
              <a:ea typeface="+mn-lt"/>
              <a:cs typeface="Arial" panose="020B0604020202020204" pitchFamily="34" charset="0"/>
            </a:endParaRPr>
          </a:p>
          <a:p>
            <a:pPr marL="342900" indent="-342900">
              <a:buAutoNum type="arabicPeriod"/>
            </a:pPr>
            <a:r>
              <a:rPr lang="da-DK" sz="1600" dirty="0">
                <a:ea typeface="+mn-lt"/>
                <a:cs typeface="Arial" panose="020B0604020202020204" pitchFamily="34" charset="0"/>
              </a:rPr>
              <a:t>Tag papiret med dig i skole, så den minder dig om at skifte mindset.</a:t>
            </a:r>
            <a:endParaRPr lang="da-DK" sz="1600" dirty="0">
              <a:cs typeface="Arial" panose="020B0604020202020204" pitchFamily="34" charset="0"/>
            </a:endParaRPr>
          </a:p>
        </p:txBody>
      </p:sp>
    </p:spTree>
    <p:extLst>
      <p:ext uri="{BB962C8B-B14F-4D97-AF65-F5344CB8AC3E}">
        <p14:creationId xmlns:p14="http://schemas.microsoft.com/office/powerpoint/2010/main" val="5568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fade">
                                      <p:cBhvr>
                                        <p:cTn id="3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0B002-2228-93F2-76D1-15BF7B4D96A1}"/>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a:solidFill>
                  <a:schemeClr val="tx1"/>
                </a:solidFill>
              </a:rPr>
              <a:t>Tak for i dag</a:t>
            </a:r>
          </a:p>
        </p:txBody>
      </p:sp>
      <p:pic>
        <p:nvPicPr>
          <p:cNvPr id="5122" name="Picture 2" descr="Kan være et billede af en eller flere personer og menneskemængde">
            <a:extLst>
              <a:ext uri="{FF2B5EF4-FFF2-40B4-BE49-F238E27FC236}">
                <a16:creationId xmlns:a16="http://schemas.microsoft.com/office/drawing/2014/main" id="{44F123E3-32B7-6B09-349A-3825EE50F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9" r="20924" b="-1"/>
          <a:stretch/>
        </p:blipFill>
        <p:spPr bwMode="auto">
          <a:xfrm>
            <a:off x="4654296" y="945222"/>
            <a:ext cx="7020348" cy="550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4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0FCD42FE-8599-A39B-EF18-470309096665}"/>
              </a:ext>
            </a:extLst>
          </p:cNvPr>
          <p:cNvSpPr>
            <a:spLocks noGrp="1"/>
          </p:cNvSpPr>
          <p:nvPr>
            <p:ph type="title"/>
          </p:nvPr>
        </p:nvSpPr>
        <p:spPr>
          <a:xfrm>
            <a:off x="672280" y="944752"/>
            <a:ext cx="3259016" cy="1462692"/>
          </a:xfrm>
        </p:spPr>
        <p:txBody>
          <a:bodyPr>
            <a:normAutofit/>
          </a:bodyPr>
          <a:lstStyle/>
          <a:p>
            <a:r>
              <a:rPr lang="da-DK" b="1" cap="none" dirty="0">
                <a:solidFill>
                  <a:srgbClr val="FFFFFF"/>
                </a:solidFill>
                <a:ea typeface="+mn-ea"/>
                <a:cs typeface="Arial" panose="020B0604020202020204" pitchFamily="34" charset="0"/>
              </a:rPr>
              <a:t>FORMÅL</a:t>
            </a:r>
            <a:br>
              <a:rPr lang="da-DK" b="1" cap="none" dirty="0">
                <a:solidFill>
                  <a:srgbClr val="FFFFFF"/>
                </a:solidFill>
                <a:latin typeface="Arial" panose="020B0604020202020204" pitchFamily="34" charset="0"/>
                <a:ea typeface="+mn-ea"/>
                <a:cs typeface="Arial" panose="020B0604020202020204" pitchFamily="34" charset="0"/>
              </a:rPr>
            </a:br>
            <a:endParaRPr lang="da-DK" dirty="0">
              <a:solidFill>
                <a:srgbClr val="FFFFFF"/>
              </a:solidFill>
            </a:endParaRPr>
          </a:p>
        </p:txBody>
      </p:sp>
      <p:sp>
        <p:nvSpPr>
          <p:cNvPr id="1035" name="Rectangle 103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037" name="Rectangle 103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39" name="Rectangle 103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 name="Pladsholder til indhold 2">
            <a:extLst>
              <a:ext uri="{FF2B5EF4-FFF2-40B4-BE49-F238E27FC236}">
                <a16:creationId xmlns:a16="http://schemas.microsoft.com/office/drawing/2014/main" id="{C6D7203C-C71E-F719-67BD-6DC59C4B2837}"/>
              </a:ext>
            </a:extLst>
          </p:cNvPr>
          <p:cNvSpPr>
            <a:spLocks noGrp="1"/>
          </p:cNvSpPr>
          <p:nvPr>
            <p:ph idx="1"/>
          </p:nvPr>
        </p:nvSpPr>
        <p:spPr>
          <a:xfrm>
            <a:off x="672280" y="2346008"/>
            <a:ext cx="3123783" cy="3671936"/>
          </a:xfrm>
        </p:spPr>
        <p:txBody>
          <a:bodyPr anchor="t">
            <a:normAutofit/>
          </a:bodyPr>
          <a:lstStyle/>
          <a:p>
            <a:pPr marL="0" marR="0" lvl="0" indent="0" defTabSz="914400" rtl="0" eaLnBrk="1" fontAlgn="auto" latinLnBrk="0" hangingPunct="1">
              <a:spcBef>
                <a:spcPts val="0"/>
              </a:spcBef>
              <a:spcAft>
                <a:spcPts val="0"/>
              </a:spcAft>
              <a:buClrTx/>
              <a:buSzTx/>
              <a:buFontTx/>
              <a:buNone/>
              <a:tabLst/>
              <a:defRPr/>
            </a:pPr>
            <a:r>
              <a:rPr kumimoji="0" lang="da-DK" b="0" i="0" u="none" strike="noStrike" kern="1200" cap="none" spc="0" normalizeH="0" baseline="0" noProof="0" dirty="0">
                <a:ln>
                  <a:noFill/>
                </a:ln>
                <a:solidFill>
                  <a:srgbClr val="FFFFFF"/>
                </a:solidFill>
                <a:effectLst/>
                <a:uLnTx/>
                <a:uFillTx/>
                <a:ea typeface="+mn-lt"/>
                <a:cs typeface="Arial" panose="020B0604020202020204" pitchFamily="34" charset="0"/>
              </a:rPr>
              <a:t>Formålet med dette tema er at støtte jer i at kunne evaluere til hverdag, da det vil kunne øge jeres trivsel, læring og fremtidige præstationer.</a:t>
            </a:r>
            <a:endParaRPr kumimoji="0" lang="en-US" b="0" i="0" u="none" strike="noStrike" kern="1200" cap="none" spc="0" normalizeH="0" baseline="0" noProof="0" dirty="0">
              <a:ln>
                <a:noFill/>
              </a:ln>
              <a:solidFill>
                <a:srgbClr val="FFFFFF"/>
              </a:solidFill>
              <a:effectLst/>
              <a:uLnTx/>
              <a:uFillTx/>
              <a:ea typeface="+mn-lt"/>
              <a:cs typeface="Arial" panose="020B0604020202020204" pitchFamily="34" charset="0"/>
            </a:endParaRPr>
          </a:p>
          <a:p>
            <a:endParaRPr lang="da-DK" dirty="0">
              <a:solidFill>
                <a:srgbClr val="FFFFFF"/>
              </a:solidFill>
            </a:endParaRPr>
          </a:p>
        </p:txBody>
      </p:sp>
      <p:pic>
        <p:nvPicPr>
          <p:cNvPr id="1026" name="Picture 2" descr="En god studiestart på Aalborghus Gymnasium">
            <a:extLst>
              <a:ext uri="{FF2B5EF4-FFF2-40B4-BE49-F238E27FC236}">
                <a16:creationId xmlns:a16="http://schemas.microsoft.com/office/drawing/2014/main" id="{33856FF4-71DB-A327-974D-EA92A3FA94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6" r="7557" b="-2"/>
          <a:stretch/>
        </p:blipFill>
        <p:spPr bwMode="auto">
          <a:xfrm>
            <a:off x="4241830" y="601200"/>
            <a:ext cx="7503636" cy="578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159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593C2CE6-94E4-44D8-AA22-721059974BF3}"/>
              </a:ext>
            </a:extLst>
          </p:cNvPr>
          <p:cNvSpPr txBox="1"/>
          <p:nvPr/>
        </p:nvSpPr>
        <p:spPr>
          <a:xfrm>
            <a:off x="878883" y="612628"/>
            <a:ext cx="9067374" cy="1000274"/>
          </a:xfrm>
          <a:prstGeom prst="rect">
            <a:avLst/>
          </a:prstGeom>
          <a:noFill/>
        </p:spPr>
        <p:txBody>
          <a:bodyPr wrap="square">
            <a:spAutoFit/>
          </a:bodyPr>
          <a:lstStyle/>
          <a:p>
            <a:r>
              <a:rPr lang="en-US" sz="3200" b="1" dirty="0">
                <a:latin typeface="+mj-lt"/>
                <a:cs typeface="Arial" panose="020B0604020202020204" pitchFamily="34" charset="0"/>
              </a:rPr>
              <a:t>ØVELSE 1 </a:t>
            </a:r>
            <a:r>
              <a:rPr lang="en-US" sz="2400" b="1" dirty="0">
                <a:solidFill>
                  <a:srgbClr val="FFC000"/>
                </a:solidFill>
                <a:latin typeface="+mj-lt"/>
                <a:cs typeface="Arial" panose="020B0604020202020204" pitchFamily="34" charset="0"/>
              </a:rPr>
              <a:t>(10 min)</a:t>
            </a:r>
          </a:p>
          <a:p>
            <a:r>
              <a:rPr lang="en-US" sz="2700" b="1" dirty="0" err="1">
                <a:cs typeface="Arial" panose="020B0604020202020204" pitchFamily="34" charset="0"/>
              </a:rPr>
              <a:t>Stil</a:t>
            </a:r>
            <a:r>
              <a:rPr lang="en-US" sz="2700" b="1" dirty="0">
                <a:cs typeface="Arial" panose="020B0604020202020204" pitchFamily="34" charset="0"/>
              </a:rPr>
              <a:t> dig der </a:t>
            </a:r>
            <a:r>
              <a:rPr lang="en-US" sz="2700" b="1" dirty="0" err="1">
                <a:cs typeface="Arial" panose="020B0604020202020204" pitchFamily="34" charset="0"/>
              </a:rPr>
              <a:t>i</a:t>
            </a:r>
            <a:r>
              <a:rPr lang="en-US" sz="2700" b="1" dirty="0">
                <a:cs typeface="Arial" panose="020B0604020202020204" pitchFamily="34" charset="0"/>
              </a:rPr>
              <a:t> lokalet, </a:t>
            </a:r>
            <a:r>
              <a:rPr lang="en-US" sz="2700" b="1" dirty="0" err="1">
                <a:cs typeface="Arial" panose="020B0604020202020204" pitchFamily="34" charset="0"/>
              </a:rPr>
              <a:t>hvor</a:t>
            </a:r>
            <a:r>
              <a:rPr lang="en-US" sz="2700" b="1" dirty="0">
                <a:cs typeface="Arial" panose="020B0604020202020204" pitchFamily="34" charset="0"/>
              </a:rPr>
              <a:t> du </a:t>
            </a:r>
            <a:r>
              <a:rPr lang="en-US" sz="2700" b="1" dirty="0" err="1">
                <a:cs typeface="Arial" panose="020B0604020202020204" pitchFamily="34" charset="0"/>
              </a:rPr>
              <a:t>mener</a:t>
            </a:r>
            <a:r>
              <a:rPr lang="en-US" sz="2700" b="1" dirty="0">
                <a:cs typeface="Arial" panose="020B0604020202020204" pitchFamily="34" charset="0"/>
              </a:rPr>
              <a:t> </a:t>
            </a:r>
            <a:r>
              <a:rPr lang="en-US" sz="2700" b="1" dirty="0" err="1">
                <a:cs typeface="Arial" panose="020B0604020202020204" pitchFamily="34" charset="0"/>
              </a:rPr>
              <a:t>dit</a:t>
            </a:r>
            <a:r>
              <a:rPr lang="en-US" sz="2700" b="1" dirty="0">
                <a:cs typeface="Arial" panose="020B0604020202020204" pitchFamily="34" charset="0"/>
              </a:rPr>
              <a:t> </a:t>
            </a:r>
            <a:r>
              <a:rPr lang="en-US" sz="2700" b="1" dirty="0" err="1">
                <a:cs typeface="Arial" panose="020B0604020202020204" pitchFamily="34" charset="0"/>
              </a:rPr>
              <a:t>fokus</a:t>
            </a:r>
            <a:r>
              <a:rPr lang="en-US" sz="2700" b="1" dirty="0">
                <a:cs typeface="Arial" panose="020B0604020202020204" pitchFamily="34" charset="0"/>
              </a:rPr>
              <a:t> </a:t>
            </a:r>
            <a:r>
              <a:rPr lang="en-US" sz="2700" b="1" dirty="0" err="1">
                <a:cs typeface="Arial" panose="020B0604020202020204" pitchFamily="34" charset="0"/>
              </a:rPr>
              <a:t>i</a:t>
            </a:r>
            <a:r>
              <a:rPr lang="en-US" sz="2700" b="1" dirty="0">
                <a:cs typeface="Arial" panose="020B0604020202020204" pitchFamily="34" charset="0"/>
              </a:rPr>
              <a:t> </a:t>
            </a:r>
            <a:r>
              <a:rPr lang="en-US" sz="2700" b="1" dirty="0" err="1">
                <a:cs typeface="Arial" panose="020B0604020202020204" pitchFamily="34" charset="0"/>
              </a:rPr>
              <a:t>skolen</a:t>
            </a:r>
            <a:r>
              <a:rPr lang="en-US" sz="2700" b="1" dirty="0">
                <a:cs typeface="Arial" panose="020B0604020202020204" pitchFamily="34" charset="0"/>
              </a:rPr>
              <a:t> er</a:t>
            </a:r>
            <a:endParaRPr lang="da-DK" sz="2700" dirty="0">
              <a:cs typeface="Arial" panose="020B0604020202020204" pitchFamily="34" charset="0"/>
            </a:endParaRPr>
          </a:p>
        </p:txBody>
      </p:sp>
      <p:sp>
        <p:nvSpPr>
          <p:cNvPr id="9" name="Oval 3">
            <a:extLst>
              <a:ext uri="{FF2B5EF4-FFF2-40B4-BE49-F238E27FC236}">
                <a16:creationId xmlns:a16="http://schemas.microsoft.com/office/drawing/2014/main" id="{92C7571E-C6DD-436D-9C69-2CDD837B3142}"/>
              </a:ext>
            </a:extLst>
          </p:cNvPr>
          <p:cNvSpPr/>
          <p:nvPr/>
        </p:nvSpPr>
        <p:spPr>
          <a:xfrm>
            <a:off x="5494135" y="3370632"/>
            <a:ext cx="1203730" cy="1225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MIG</a:t>
            </a:r>
            <a:endParaRPr lang="en-US"/>
          </a:p>
        </p:txBody>
      </p:sp>
      <p:sp>
        <p:nvSpPr>
          <p:cNvPr id="10" name="Rectangle 4">
            <a:extLst>
              <a:ext uri="{FF2B5EF4-FFF2-40B4-BE49-F238E27FC236}">
                <a16:creationId xmlns:a16="http://schemas.microsoft.com/office/drawing/2014/main" id="{E21E4E09-97F0-4838-9CE3-4E364D0B1679}"/>
              </a:ext>
            </a:extLst>
          </p:cNvPr>
          <p:cNvSpPr/>
          <p:nvPr/>
        </p:nvSpPr>
        <p:spPr>
          <a:xfrm>
            <a:off x="878883" y="5016814"/>
            <a:ext cx="2037737" cy="122855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UDVIKLING</a:t>
            </a:r>
            <a:endParaRPr lang="en-US" dirty="0"/>
          </a:p>
        </p:txBody>
      </p:sp>
      <p:sp>
        <p:nvSpPr>
          <p:cNvPr id="11" name="Rectangle 5">
            <a:extLst>
              <a:ext uri="{FF2B5EF4-FFF2-40B4-BE49-F238E27FC236}">
                <a16:creationId xmlns:a16="http://schemas.microsoft.com/office/drawing/2014/main" id="{971E256F-91C4-4CE9-9C64-CF3118EC2D0F}"/>
              </a:ext>
            </a:extLst>
          </p:cNvPr>
          <p:cNvSpPr/>
          <p:nvPr/>
        </p:nvSpPr>
        <p:spPr>
          <a:xfrm>
            <a:off x="878884" y="1798421"/>
            <a:ext cx="2242688" cy="122855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TRIVSEL</a:t>
            </a:r>
            <a:endParaRPr lang="en-US"/>
          </a:p>
        </p:txBody>
      </p:sp>
      <p:sp>
        <p:nvSpPr>
          <p:cNvPr id="12" name="Rectangle 7">
            <a:extLst>
              <a:ext uri="{FF2B5EF4-FFF2-40B4-BE49-F238E27FC236}">
                <a16:creationId xmlns:a16="http://schemas.microsoft.com/office/drawing/2014/main" id="{887CA06B-DD16-45B4-B16C-88C675E82EF1}"/>
              </a:ext>
            </a:extLst>
          </p:cNvPr>
          <p:cNvSpPr/>
          <p:nvPr/>
        </p:nvSpPr>
        <p:spPr>
          <a:xfrm>
            <a:off x="9380483" y="1794108"/>
            <a:ext cx="1930119" cy="12285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PRÆSTATION</a:t>
            </a:r>
            <a:endParaRPr lang="en-US"/>
          </a:p>
        </p:txBody>
      </p:sp>
      <p:sp>
        <p:nvSpPr>
          <p:cNvPr id="13" name="Rectangle 8">
            <a:extLst>
              <a:ext uri="{FF2B5EF4-FFF2-40B4-BE49-F238E27FC236}">
                <a16:creationId xmlns:a16="http://schemas.microsoft.com/office/drawing/2014/main" id="{4559AB36-9A00-4396-9450-C9AF08C4585E}"/>
              </a:ext>
            </a:extLst>
          </p:cNvPr>
          <p:cNvSpPr/>
          <p:nvPr/>
        </p:nvSpPr>
        <p:spPr>
          <a:xfrm>
            <a:off x="9272866" y="5016815"/>
            <a:ext cx="2037737" cy="12292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FOKUS PÅ FEJL</a:t>
            </a:r>
          </a:p>
        </p:txBody>
      </p:sp>
      <p:sp>
        <p:nvSpPr>
          <p:cNvPr id="2" name="Tekstfelt 1">
            <a:extLst>
              <a:ext uri="{FF2B5EF4-FFF2-40B4-BE49-F238E27FC236}">
                <a16:creationId xmlns:a16="http://schemas.microsoft.com/office/drawing/2014/main" id="{C7A1F15D-B626-428D-8EB7-D661C72D93DF}"/>
              </a:ext>
            </a:extLst>
          </p:cNvPr>
          <p:cNvSpPr txBox="1"/>
          <p:nvPr/>
        </p:nvSpPr>
        <p:spPr>
          <a:xfrm>
            <a:off x="5731260" y="6227967"/>
            <a:ext cx="1708922" cy="461665"/>
          </a:xfrm>
          <a:prstGeom prst="rect">
            <a:avLst/>
          </a:prstGeom>
          <a:noFill/>
        </p:spPr>
        <p:txBody>
          <a:bodyPr wrap="square" rtlCol="0">
            <a:spAutoFit/>
          </a:bodyPr>
          <a:lstStyle/>
          <a:p>
            <a:r>
              <a:rPr lang="da-DK" sz="2400" dirty="0"/>
              <a:t>Tavle</a:t>
            </a:r>
          </a:p>
        </p:txBody>
      </p:sp>
    </p:spTree>
    <p:extLst>
      <p:ext uri="{BB962C8B-B14F-4D97-AF65-F5344CB8AC3E}">
        <p14:creationId xmlns:p14="http://schemas.microsoft.com/office/powerpoint/2010/main" val="188574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B605C-02EA-1316-9526-D43693C5DC4D}"/>
              </a:ext>
            </a:extLst>
          </p:cNvPr>
          <p:cNvSpPr>
            <a:spLocks noGrp="1"/>
          </p:cNvSpPr>
          <p:nvPr>
            <p:ph type="title"/>
          </p:nvPr>
        </p:nvSpPr>
        <p:spPr>
          <a:xfrm>
            <a:off x="581192" y="702156"/>
            <a:ext cx="11029616" cy="548674"/>
          </a:xfrm>
        </p:spPr>
        <p:txBody>
          <a:bodyPr/>
          <a:lstStyle/>
          <a:p>
            <a:r>
              <a:rPr lang="da-DK" dirty="0">
                <a:solidFill>
                  <a:srgbClr val="FFC000"/>
                </a:solidFill>
              </a:rPr>
              <a:t>(5 min)</a:t>
            </a:r>
          </a:p>
        </p:txBody>
      </p:sp>
      <p:pic>
        <p:nvPicPr>
          <p:cNvPr id="4" name="Picture 2" descr="Mindset model crop - Uniavisen">
            <a:extLst>
              <a:ext uri="{FF2B5EF4-FFF2-40B4-BE49-F238E27FC236}">
                <a16:creationId xmlns:a16="http://schemas.microsoft.com/office/drawing/2014/main" id="{ACF18170-6817-7459-7710-40370D429A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6751" y="903502"/>
            <a:ext cx="7697738" cy="573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3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12C01-71F4-AAF0-169A-872DF2A903C6}"/>
              </a:ext>
            </a:extLst>
          </p:cNvPr>
          <p:cNvSpPr>
            <a:spLocks noGrp="1"/>
          </p:cNvSpPr>
          <p:nvPr>
            <p:ph type="title"/>
          </p:nvPr>
        </p:nvSpPr>
        <p:spPr>
          <a:xfrm>
            <a:off x="581192" y="702156"/>
            <a:ext cx="11029616" cy="705404"/>
          </a:xfrm>
        </p:spPr>
        <p:txBody>
          <a:bodyPr/>
          <a:lstStyle/>
          <a:p>
            <a:r>
              <a:rPr lang="en-US" b="1" dirty="0">
                <a:solidFill>
                  <a:schemeClr val="tx1"/>
                </a:solidFill>
                <a:cs typeface="Arial" panose="020B0604020202020204" pitchFamily="34" charset="0"/>
              </a:rPr>
              <a:t>FEM GRUNDSYN ETABLERER DIT MINDSET </a:t>
            </a:r>
            <a:r>
              <a:rPr lang="en-US" sz="2400" b="1" dirty="0">
                <a:solidFill>
                  <a:srgbClr val="FFC000"/>
                </a:solidFill>
                <a:cs typeface="Arial" panose="020B0604020202020204" pitchFamily="34" charset="0"/>
              </a:rPr>
              <a:t>(5 min)</a:t>
            </a:r>
            <a:endParaRPr lang="da-DK" sz="2400" dirty="0">
              <a:solidFill>
                <a:schemeClr val="tx1"/>
              </a:solidFill>
            </a:endParaRPr>
          </a:p>
        </p:txBody>
      </p:sp>
      <p:graphicFrame>
        <p:nvGraphicFramePr>
          <p:cNvPr id="4" name="Tabel 3">
            <a:extLst>
              <a:ext uri="{FF2B5EF4-FFF2-40B4-BE49-F238E27FC236}">
                <a16:creationId xmlns:a16="http://schemas.microsoft.com/office/drawing/2014/main" id="{BA5A81E8-B577-6CC9-0713-F6E8DBD63680}"/>
              </a:ext>
            </a:extLst>
          </p:cNvPr>
          <p:cNvGraphicFramePr>
            <a:graphicFrameLocks noGrp="1"/>
          </p:cNvGraphicFramePr>
          <p:nvPr>
            <p:extLst>
              <p:ext uri="{D42A27DB-BD31-4B8C-83A1-F6EECF244321}">
                <p14:modId xmlns:p14="http://schemas.microsoft.com/office/powerpoint/2010/main" val="4122197930"/>
              </p:ext>
            </p:extLst>
          </p:nvPr>
        </p:nvGraphicFramePr>
        <p:xfrm>
          <a:off x="617573" y="1804612"/>
          <a:ext cx="10956854" cy="4684903"/>
        </p:xfrm>
        <a:graphic>
          <a:graphicData uri="http://schemas.openxmlformats.org/drawingml/2006/table">
            <a:tbl>
              <a:tblPr firstRow="1" bandRow="1"/>
              <a:tblGrid>
                <a:gridCol w="1718896">
                  <a:extLst>
                    <a:ext uri="{9D8B030D-6E8A-4147-A177-3AD203B41FA5}">
                      <a16:colId xmlns:a16="http://schemas.microsoft.com/office/drawing/2014/main" val="3694838908"/>
                    </a:ext>
                  </a:extLst>
                </a:gridCol>
                <a:gridCol w="2663845">
                  <a:extLst>
                    <a:ext uri="{9D8B030D-6E8A-4147-A177-3AD203B41FA5}">
                      <a16:colId xmlns:a16="http://schemas.microsoft.com/office/drawing/2014/main" val="3470850028"/>
                    </a:ext>
                  </a:extLst>
                </a:gridCol>
                <a:gridCol w="2191371">
                  <a:extLst>
                    <a:ext uri="{9D8B030D-6E8A-4147-A177-3AD203B41FA5}">
                      <a16:colId xmlns:a16="http://schemas.microsoft.com/office/drawing/2014/main" val="2873333830"/>
                    </a:ext>
                  </a:extLst>
                </a:gridCol>
                <a:gridCol w="2191371">
                  <a:extLst>
                    <a:ext uri="{9D8B030D-6E8A-4147-A177-3AD203B41FA5}">
                      <a16:colId xmlns:a16="http://schemas.microsoft.com/office/drawing/2014/main" val="24056294"/>
                    </a:ext>
                  </a:extLst>
                </a:gridCol>
                <a:gridCol w="2191371">
                  <a:extLst>
                    <a:ext uri="{9D8B030D-6E8A-4147-A177-3AD203B41FA5}">
                      <a16:colId xmlns:a16="http://schemas.microsoft.com/office/drawing/2014/main" val="2474572265"/>
                    </a:ext>
                  </a:extLst>
                </a:gridCol>
              </a:tblGrid>
              <a:tr h="464099">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400" dirty="0">
                          <a:solidFill>
                            <a:schemeClr val="tx1"/>
                          </a:solidFill>
                        </a:rPr>
                        <a:t>SYN PÅ</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400" dirty="0"/>
                        <a:t>FASTLÅST - eksempel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lvl="0">
                        <a:buNone/>
                      </a:pPr>
                      <a:r>
                        <a:rPr lang="en-US" sz="1400" b="1" i="0" u="none" strike="noStrike" noProof="0" dirty="0">
                          <a:latin typeface="Calibri"/>
                        </a:rPr>
                        <a:t>FASTLÅST </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lvl="0">
                        <a:buNone/>
                      </a:pPr>
                      <a:r>
                        <a:rPr lang="en-US" sz="1400" b="1" i="0" u="none" strike="noStrike" noProof="0" dirty="0">
                          <a:latin typeface="Calibri"/>
                        </a:rPr>
                        <a:t>UDVIDEDE</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400" dirty="0"/>
                        <a:t>UDVIDEDE - eksempel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296976797"/>
                  </a:ext>
                </a:extLst>
              </a:tr>
              <a:tr h="67248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a:t>UDFORDRING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NYE UDFORDRINGER OPLEVES SOM EN TRUSSEL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lvl="0">
                        <a:buNone/>
                      </a:pPr>
                      <a:r>
                        <a:rPr lang="en-US" sz="1400" dirty="0"/>
                        <a:t>JEG ER BANGE FOR AT SE DUM UD HVIS JEG SIGER NOGET FORKERT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SER FREM TIL NYE UDFORDRINGER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JEG GLÆDER MIG TIL AT AFPRØVE OM JEG HAR LÆRT DET NYE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802116252"/>
                  </a:ext>
                </a:extLst>
              </a:tr>
              <a:tr h="85503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INDSATS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JEG YDEDE IKKE FULDT INDSATS IDAG. DERFOR VAR MIN PRÆSTATION DÅRLIG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lvl="0">
                        <a:buNone/>
                      </a:pPr>
                      <a:r>
                        <a:rPr lang="en-US" sz="1400" dirty="0"/>
                        <a:t>DET HELE SKAL HELST KOMME LET TIL 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ARBEJDSINDSATS OG VEDHOLDENHED ER NATURLIG FOR AT LÆRE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JEG GAV MIG FULDT UD IDAG – OG MISLYKKEDES. NU VED JEG HVAD JEG SKAL ARBEJDE MED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896233412"/>
                  </a:ext>
                </a:extLst>
              </a:tr>
              <a:tr h="108136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FORHINDRING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lvl="0">
                        <a:buNone/>
                      </a:pPr>
                      <a:r>
                        <a:rPr lang="en-US" sz="1400" b="0" i="0" u="none" strike="noStrike" noProof="0" dirty="0">
                          <a:latin typeface="Calibri"/>
                        </a:rPr>
                        <a:t>DET VAR SVÆRT IDAG, OG (INDSÆT SELV UNDSKYLDNINGER HER) GJORDE PRÆSTATIONEN DÅRLIG.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lvl="0">
                        <a:buNone/>
                      </a:pPr>
                      <a:r>
                        <a:rPr lang="en-US" sz="1400" dirty="0"/>
                        <a:t>JEG GIVER HURTIGT OMGIVELSERNE SKYLDEN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FRUSTATION ER EN DEL AF ENS LÆRINGSPROCES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DET VAR GODT NOK SVÆRT IDAG, MEN DET VAR FEDT AT BLIVE MAX UDFORDRET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245261273"/>
                  </a:ext>
                </a:extLst>
              </a:tr>
              <a:tr h="66278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a:t>KRITIK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JEG UNDGIK LIGE MIN LÆRER IDAG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lvl="0">
                        <a:buNone/>
                      </a:pPr>
                      <a:r>
                        <a:rPr lang="en-US" sz="1400"/>
                        <a:t>UNDGÅR NEGATIV FEEDBACK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OPSØGER ENHVER FEEDBACK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JEG SPURGTE EFTER TIMEN HVAD JEG GJORDE GODT OG MINDRE GODT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885470018"/>
                  </a:ext>
                </a:extLst>
              </a:tr>
              <a:tr h="638035">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a:t>ANDRES SUCCES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PETERS SUCCES FÅR MIN PRÆSTATION TIL AT SE DÅRLIGERE UD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lvl="0">
                        <a:buNone/>
                      </a:pPr>
                      <a:r>
                        <a:rPr lang="en-US" sz="1400"/>
                        <a:t>ANDRES SUCCES ER EN TRUSSEL MOD EN SELV</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ANDRES SUCCES ER EN KILDE TIL INSPIRATION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400" dirty="0"/>
                        <a:t>JEG VIL SE OM IKKE JEG KAN LÆRE AF PETER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6679917"/>
                  </a:ext>
                </a:extLst>
              </a:tr>
            </a:tbl>
          </a:graphicData>
        </a:graphic>
      </p:graphicFrame>
    </p:spTree>
    <p:extLst>
      <p:ext uri="{BB962C8B-B14F-4D97-AF65-F5344CB8AC3E}">
        <p14:creationId xmlns:p14="http://schemas.microsoft.com/office/powerpoint/2010/main" val="82052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42" name="Rectangle 4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44" name="Rectangle 4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46" name="Rectangle 4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E28B5A-3299-2FCF-62FE-E8D47A8524FD}"/>
              </a:ext>
            </a:extLst>
          </p:cNvPr>
          <p:cNvSpPr>
            <a:spLocks noGrp="1"/>
          </p:cNvSpPr>
          <p:nvPr>
            <p:ph type="title"/>
          </p:nvPr>
        </p:nvSpPr>
        <p:spPr>
          <a:xfrm>
            <a:off x="672280" y="944752"/>
            <a:ext cx="3259016" cy="1168720"/>
          </a:xfrm>
        </p:spPr>
        <p:txBody>
          <a:bodyPr vert="horz" lIns="91440" tIns="45720" rIns="91440" bIns="45720" rtlCol="0" anchor="b">
            <a:normAutofit fontScale="90000"/>
          </a:bodyPr>
          <a:lstStyle/>
          <a:p>
            <a:pPr marL="0" marR="0" lvl="0" indent="0" fontAlgn="auto">
              <a:lnSpc>
                <a:spcPct val="90000"/>
              </a:lnSpc>
              <a:spcAft>
                <a:spcPts val="0"/>
              </a:spcAft>
              <a:tabLst/>
              <a:defRPr/>
            </a:pPr>
            <a:r>
              <a:rPr kumimoji="0" lang="da-DK" b="1" i="0" u="none" strike="noStrike" kern="1200" cap="all" spc="300" normalizeH="0" baseline="0" noProof="0" dirty="0">
                <a:ln>
                  <a:noFill/>
                </a:ln>
                <a:solidFill>
                  <a:schemeClr val="bg1">
                    <a:lumMod val="75000"/>
                    <a:lumOff val="25000"/>
                  </a:schemeClr>
                </a:solidFill>
                <a:effectLst/>
                <a:uLnTx/>
                <a:uFillTx/>
                <a:ea typeface="+mj-ea"/>
                <a:cs typeface="+mj-cs"/>
              </a:rPr>
              <a:t>ØVELSE 2 </a:t>
            </a:r>
            <a:r>
              <a:rPr lang="da-DK" b="1" spc="300" dirty="0">
                <a:solidFill>
                  <a:srgbClr val="FFC000"/>
                </a:solidFill>
              </a:rPr>
              <a:t>(20 min)</a:t>
            </a:r>
            <a:br>
              <a:rPr kumimoji="0" lang="da-DK" b="1" i="0" u="none" strike="noStrike" kern="1200" cap="all" spc="300" normalizeH="0" baseline="0" noProof="0" dirty="0">
                <a:ln>
                  <a:noFill/>
                </a:ln>
                <a:solidFill>
                  <a:schemeClr val="bg1">
                    <a:lumMod val="75000"/>
                    <a:lumOff val="25000"/>
                  </a:schemeClr>
                </a:solidFill>
                <a:effectLst/>
                <a:uLnTx/>
                <a:uFillTx/>
                <a:ea typeface="+mj-ea"/>
                <a:cs typeface="+mj-cs"/>
              </a:rPr>
            </a:br>
            <a:br>
              <a:rPr kumimoji="0" lang="da-DK" sz="1800" i="0" u="none" strike="noStrike" kern="1200" cap="all" spc="300" normalizeH="0" baseline="0" noProof="0" dirty="0">
                <a:ln>
                  <a:noFill/>
                </a:ln>
                <a:solidFill>
                  <a:schemeClr val="bg1">
                    <a:lumMod val="75000"/>
                    <a:lumOff val="25000"/>
                  </a:schemeClr>
                </a:solidFill>
                <a:effectLst/>
                <a:uLnTx/>
                <a:uFillTx/>
                <a:ea typeface="+mj-ea"/>
                <a:cs typeface="+mj-cs"/>
              </a:rPr>
            </a:br>
            <a:r>
              <a:rPr lang="da-DK" sz="1800" kern="1200" cap="all" spc="300" dirty="0">
                <a:solidFill>
                  <a:schemeClr val="bg1">
                    <a:lumMod val="75000"/>
                    <a:lumOff val="25000"/>
                  </a:schemeClr>
                </a:solidFill>
                <a:ea typeface="+mj-ea"/>
                <a:cs typeface="+mj-cs"/>
              </a:rPr>
              <a:t>Tag temperaturen på dit læringsmiljø</a:t>
            </a:r>
            <a:endParaRPr lang="da-DK" sz="1800" kern="1200" cap="all" dirty="0">
              <a:solidFill>
                <a:schemeClr val="bg1">
                  <a:lumMod val="75000"/>
                  <a:lumOff val="25000"/>
                </a:schemeClr>
              </a:solidFill>
              <a:ea typeface="+mj-ea"/>
              <a:cs typeface="+mj-cs"/>
            </a:endParaRPr>
          </a:p>
        </p:txBody>
      </p:sp>
      <p:sp>
        <p:nvSpPr>
          <p:cNvPr id="48" name="Rectangle 47">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50" name="Rectangle 4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2" name="Rectangle 51">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4" name="Pladsholder til tekst 3">
            <a:extLst>
              <a:ext uri="{FF2B5EF4-FFF2-40B4-BE49-F238E27FC236}">
                <a16:creationId xmlns:a16="http://schemas.microsoft.com/office/drawing/2014/main" id="{5172217C-78C9-D0C9-6532-B8FF2187B263}"/>
              </a:ext>
            </a:extLst>
          </p:cNvPr>
          <p:cNvSpPr>
            <a:spLocks noGrp="1"/>
          </p:cNvSpPr>
          <p:nvPr>
            <p:ph type="body" sz="half" idx="2"/>
          </p:nvPr>
        </p:nvSpPr>
        <p:spPr>
          <a:xfrm>
            <a:off x="671513" y="2536031"/>
            <a:ext cx="3123783" cy="3671936"/>
          </a:xfrm>
        </p:spPr>
        <p:txBody>
          <a:bodyPr vert="horz" lIns="91440" tIns="45720" rIns="91440" bIns="45720" rtlCol="0" anchor="t">
            <a:normAutofit/>
          </a:bodyPr>
          <a:lstStyle/>
          <a:p>
            <a:pPr marR="0" lvl="0" fontAlgn="auto">
              <a:tabLst/>
              <a:defRPr/>
            </a:pPr>
            <a:r>
              <a:rPr kumimoji="0" lang="da-DK" sz="1800" b="1" i="0" u="none" strike="noStrike" cap="none" spc="0" normalizeH="0" baseline="0" noProof="0" dirty="0">
                <a:ln>
                  <a:noFill/>
                </a:ln>
                <a:solidFill>
                  <a:schemeClr val="bg1">
                    <a:lumMod val="75000"/>
                    <a:lumOff val="25000"/>
                  </a:schemeClr>
                </a:solidFill>
                <a:effectLst/>
                <a:uLnTx/>
                <a:uFillTx/>
              </a:rPr>
              <a:t>Formål</a:t>
            </a:r>
          </a:p>
          <a:p>
            <a:pPr marR="0" lvl="0" fontAlgn="auto">
              <a:buFont typeface="Wingdings 2" panose="05020102010507070707" pitchFamily="18" charset="2"/>
              <a:buChar char=""/>
              <a:tabLst/>
              <a:defRPr/>
            </a:pPr>
            <a:r>
              <a:rPr lang="da-DK" sz="1800" dirty="0">
                <a:solidFill>
                  <a:schemeClr val="bg1">
                    <a:lumMod val="75000"/>
                    <a:lumOff val="25000"/>
                  </a:schemeClr>
                </a:solidFill>
              </a:rPr>
              <a:t> At I bliver bevidste om jeres læringsmiljø.</a:t>
            </a:r>
          </a:p>
          <a:p>
            <a:pPr marR="0" lvl="0" fontAlgn="auto">
              <a:buFont typeface="Wingdings 2" panose="05020102010507070707" pitchFamily="18" charset="2"/>
              <a:buChar char=""/>
              <a:tabLst/>
              <a:defRPr/>
            </a:pPr>
            <a:endParaRPr lang="da-DK" sz="1800" dirty="0">
              <a:solidFill>
                <a:schemeClr val="bg1">
                  <a:lumMod val="75000"/>
                  <a:lumOff val="25000"/>
                </a:schemeClr>
              </a:solidFill>
            </a:endParaRPr>
          </a:p>
          <a:p>
            <a:pPr marR="0" lvl="0" fontAlgn="auto">
              <a:buFont typeface="Wingdings 2" panose="05020102010507070707" pitchFamily="18" charset="2"/>
              <a:buChar char=""/>
              <a:tabLst/>
              <a:defRPr/>
            </a:pPr>
            <a:r>
              <a:rPr lang="da-DK" sz="1800" dirty="0">
                <a:solidFill>
                  <a:schemeClr val="bg1">
                    <a:lumMod val="75000"/>
                    <a:lumOff val="25000"/>
                  </a:schemeClr>
                </a:solidFill>
              </a:rPr>
              <a:t> Ræk et </a:t>
            </a:r>
            <a:r>
              <a:rPr lang="da-DK" sz="1800" b="1" dirty="0">
                <a:solidFill>
                  <a:srgbClr val="FF0000"/>
                </a:solidFill>
              </a:rPr>
              <a:t>rødt</a:t>
            </a:r>
            <a:r>
              <a:rPr lang="da-DK" sz="1800" dirty="0">
                <a:solidFill>
                  <a:schemeClr val="bg1">
                    <a:lumMod val="75000"/>
                    <a:lumOff val="25000"/>
                  </a:schemeClr>
                </a:solidFill>
              </a:rPr>
              <a:t> eller </a:t>
            </a:r>
            <a:r>
              <a:rPr lang="da-DK" sz="1800" b="1" dirty="0">
                <a:solidFill>
                  <a:srgbClr val="00B050"/>
                </a:solidFill>
              </a:rPr>
              <a:t>grønt</a:t>
            </a:r>
            <a:r>
              <a:rPr lang="da-DK" sz="1800" dirty="0">
                <a:solidFill>
                  <a:schemeClr val="bg1">
                    <a:lumMod val="75000"/>
                    <a:lumOff val="25000"/>
                  </a:schemeClr>
                </a:solidFill>
              </a:rPr>
              <a:t> kort op (se spørgsmålene på næste slide).</a:t>
            </a:r>
            <a:endParaRPr kumimoji="0" lang="da-DK" sz="1800" b="0" i="0" u="none" strike="noStrike" cap="none" spc="0" normalizeH="0" baseline="0" noProof="0" dirty="0">
              <a:ln>
                <a:noFill/>
              </a:ln>
              <a:solidFill>
                <a:schemeClr val="bg1">
                  <a:lumMod val="75000"/>
                  <a:lumOff val="25000"/>
                </a:schemeClr>
              </a:solidFill>
              <a:effectLst/>
              <a:uLnTx/>
              <a:uFillTx/>
            </a:endParaRPr>
          </a:p>
        </p:txBody>
      </p:sp>
      <p:pic>
        <p:nvPicPr>
          <p:cNvPr id="8" name="Pladsholder til indhold 7">
            <a:extLst>
              <a:ext uri="{FF2B5EF4-FFF2-40B4-BE49-F238E27FC236}">
                <a16:creationId xmlns:a16="http://schemas.microsoft.com/office/drawing/2014/main" id="{87E342F8-E622-10F4-E6E1-A53F2EA1E57F}"/>
              </a:ext>
            </a:extLst>
          </p:cNvPr>
          <p:cNvPicPr>
            <a:picLocks noGrp="1" noChangeAspect="1"/>
          </p:cNvPicPr>
          <p:nvPr>
            <p:ph idx="1"/>
          </p:nvPr>
        </p:nvPicPr>
        <p:blipFill rotWithShape="1">
          <a:blip r:embed="rId2"/>
          <a:srcRect r="13485"/>
          <a:stretch/>
        </p:blipFill>
        <p:spPr>
          <a:xfrm>
            <a:off x="4241830" y="601200"/>
            <a:ext cx="7503636" cy="5789365"/>
          </a:xfrm>
          <a:prstGeom prst="rect">
            <a:avLst/>
          </a:prstGeom>
        </p:spPr>
      </p:pic>
    </p:spTree>
    <p:extLst>
      <p:ext uri="{BB962C8B-B14F-4D97-AF65-F5344CB8AC3E}">
        <p14:creationId xmlns:p14="http://schemas.microsoft.com/office/powerpoint/2010/main" val="3674657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F61A8-794F-E0A4-1AEF-08380882BDBF}"/>
              </a:ext>
            </a:extLst>
          </p:cNvPr>
          <p:cNvSpPr>
            <a:spLocks noGrp="1"/>
          </p:cNvSpPr>
          <p:nvPr>
            <p:ph type="title"/>
          </p:nvPr>
        </p:nvSpPr>
        <p:spPr/>
        <p:txBody>
          <a:bodyPr/>
          <a:lstStyle/>
          <a:p>
            <a:r>
              <a:rPr lang="da-DK" dirty="0"/>
              <a:t>Spørgsmål til øvelse 2</a:t>
            </a:r>
          </a:p>
        </p:txBody>
      </p:sp>
      <p:sp>
        <p:nvSpPr>
          <p:cNvPr id="3" name="Pladsholder til indhold 2">
            <a:extLst>
              <a:ext uri="{FF2B5EF4-FFF2-40B4-BE49-F238E27FC236}">
                <a16:creationId xmlns:a16="http://schemas.microsoft.com/office/drawing/2014/main" id="{2D8EF200-CD09-3072-898F-FEA94805E3B8}"/>
              </a:ext>
            </a:extLst>
          </p:cNvPr>
          <p:cNvSpPr>
            <a:spLocks noGrp="1"/>
          </p:cNvSpPr>
          <p:nvPr>
            <p:ph idx="1"/>
          </p:nvPr>
        </p:nvSpPr>
        <p:spPr>
          <a:xfrm>
            <a:off x="4674176" y="767750"/>
            <a:ext cx="7092253" cy="5667555"/>
          </a:xfrm>
        </p:spPr>
        <p:txBody>
          <a:bodyPr>
            <a:normAutofit/>
          </a:bodyPr>
          <a:lstStyle/>
          <a:p>
            <a:pPr marL="0" algn="l" rtl="0" eaLnBrk="1" fontAlgn="t" latinLnBrk="0" hangingPunct="1">
              <a:spcBef>
                <a:spcPts val="0"/>
              </a:spcBef>
              <a:spcAft>
                <a:spcPts val="0"/>
              </a:spcAft>
            </a:pPr>
            <a:r>
              <a:rPr lang="da-DK" sz="2400" b="0" i="0" u="none" strike="noStrike" kern="1200" dirty="0">
                <a:solidFill>
                  <a:srgbClr val="000000"/>
                </a:solidFill>
                <a:effectLst/>
              </a:rPr>
              <a:t>I min undervisning får man primært gode karakterer ved ikke at lave fejl.</a:t>
            </a:r>
            <a:r>
              <a:rPr lang="en-US" sz="2400" b="0" i="0" u="none" strike="noStrike" kern="1200" dirty="0">
                <a:solidFill>
                  <a:srgbClr val="000000"/>
                </a:solidFill>
                <a:effectLst/>
              </a:rPr>
              <a:t> </a:t>
            </a:r>
            <a:endParaRPr lang="da-DK" sz="2400" b="0" i="0" u="none" strike="noStrike" dirty="0">
              <a:effectLst/>
            </a:endParaRPr>
          </a:p>
          <a:p>
            <a:pPr marL="0" algn="l" rtl="0" eaLnBrk="1" fontAlgn="t" latinLnBrk="0" hangingPunct="1">
              <a:spcBef>
                <a:spcPts val="0"/>
              </a:spcBef>
              <a:spcAft>
                <a:spcPts val="0"/>
              </a:spcAft>
            </a:pPr>
            <a:endParaRPr lang="da-DK" sz="2400" b="0" i="0" u="none" strike="noStrike" kern="1200" dirty="0">
              <a:solidFill>
                <a:srgbClr val="000000"/>
              </a:solidFill>
              <a:effectLst/>
            </a:endParaRPr>
          </a:p>
          <a:p>
            <a:pPr marL="0" algn="l" rtl="0" eaLnBrk="1" fontAlgn="t" latinLnBrk="0" hangingPunct="1">
              <a:spcBef>
                <a:spcPts val="0"/>
              </a:spcBef>
              <a:spcAft>
                <a:spcPts val="0"/>
              </a:spcAft>
            </a:pPr>
            <a:r>
              <a:rPr lang="da-DK" sz="2400" b="0" i="0" u="none" strike="noStrike" kern="1200" dirty="0">
                <a:solidFill>
                  <a:srgbClr val="000000"/>
                </a:solidFill>
                <a:effectLst/>
              </a:rPr>
              <a:t>I min undervisning hyldes dem der tør gøre det uventede og ikke kun dem der svarer 100% korrekt. </a:t>
            </a:r>
            <a:r>
              <a:rPr lang="en-US" sz="2400" b="0" i="0" u="none" strike="noStrike" kern="1200" dirty="0">
                <a:solidFill>
                  <a:srgbClr val="000000"/>
                </a:solidFill>
                <a:effectLst/>
              </a:rPr>
              <a:t> </a:t>
            </a:r>
            <a:endParaRPr lang="da-DK" sz="2400" b="0" i="0" u="none" strike="noStrike" dirty="0">
              <a:effectLst/>
            </a:endParaRPr>
          </a:p>
          <a:p>
            <a:pPr marL="0" algn="l" rtl="0" eaLnBrk="1" fontAlgn="t" latinLnBrk="0" hangingPunct="1">
              <a:spcBef>
                <a:spcPts val="0"/>
              </a:spcBef>
              <a:spcAft>
                <a:spcPts val="0"/>
              </a:spcAft>
            </a:pPr>
            <a:endParaRPr lang="da-DK" sz="2400" b="0" i="0" u="none" strike="noStrike" kern="1200" dirty="0">
              <a:solidFill>
                <a:srgbClr val="000000"/>
              </a:solidFill>
              <a:effectLst/>
            </a:endParaRPr>
          </a:p>
          <a:p>
            <a:pPr marL="0" algn="l" rtl="0" eaLnBrk="1" fontAlgn="t" latinLnBrk="0" hangingPunct="1">
              <a:spcBef>
                <a:spcPts val="0"/>
              </a:spcBef>
              <a:spcAft>
                <a:spcPts val="0"/>
              </a:spcAft>
            </a:pPr>
            <a:r>
              <a:rPr lang="da-DK" sz="2400" b="0" i="0" u="none" strike="noStrike" kern="1200" dirty="0">
                <a:solidFill>
                  <a:srgbClr val="000000"/>
                </a:solidFill>
                <a:effectLst/>
              </a:rPr>
              <a:t>Min lærer giver mig mulighed for at jeg kan få feedback i undervisningen.</a:t>
            </a:r>
            <a:r>
              <a:rPr lang="en-US" sz="2400" b="0" i="0" u="none" strike="noStrike" kern="1200" dirty="0">
                <a:solidFill>
                  <a:srgbClr val="000000"/>
                </a:solidFill>
                <a:effectLst/>
              </a:rPr>
              <a:t> </a:t>
            </a:r>
            <a:endParaRPr lang="da-DK" sz="2400" b="0" i="0" u="none" strike="noStrike" dirty="0">
              <a:effectLst/>
            </a:endParaRPr>
          </a:p>
          <a:p>
            <a:pPr marL="0" algn="l" rtl="0" eaLnBrk="1" fontAlgn="t" latinLnBrk="0" hangingPunct="1">
              <a:spcBef>
                <a:spcPts val="0"/>
              </a:spcBef>
              <a:spcAft>
                <a:spcPts val="0"/>
              </a:spcAft>
            </a:pPr>
            <a:endParaRPr lang="da-DK" sz="2400" b="0" i="0" u="none" strike="noStrike" kern="1200" dirty="0">
              <a:solidFill>
                <a:srgbClr val="000000"/>
              </a:solidFill>
              <a:effectLst/>
            </a:endParaRPr>
          </a:p>
          <a:p>
            <a:pPr marL="0" algn="l" rtl="0" eaLnBrk="1" fontAlgn="t" latinLnBrk="0" hangingPunct="1">
              <a:spcBef>
                <a:spcPts val="0"/>
              </a:spcBef>
              <a:spcAft>
                <a:spcPts val="0"/>
              </a:spcAft>
            </a:pPr>
            <a:r>
              <a:rPr lang="da-DK" sz="2400" b="0" i="0" u="none" strike="noStrike" kern="1200" dirty="0">
                <a:solidFill>
                  <a:srgbClr val="000000"/>
                </a:solidFill>
                <a:effectLst/>
              </a:rPr>
              <a:t>Jeg er mest fokuseret på ikke at lave fejl.</a:t>
            </a:r>
            <a:r>
              <a:rPr lang="en-US" sz="2400" b="0" i="0" u="none" strike="noStrike" kern="1200" dirty="0">
                <a:solidFill>
                  <a:srgbClr val="000000"/>
                </a:solidFill>
                <a:effectLst/>
              </a:rPr>
              <a:t> </a:t>
            </a:r>
            <a:endParaRPr lang="da-DK" sz="2400" b="0" i="0" u="none" strike="noStrike" dirty="0">
              <a:effectLst/>
            </a:endParaRPr>
          </a:p>
          <a:p>
            <a:pPr marL="0" algn="l" rtl="0" eaLnBrk="1" fontAlgn="t" latinLnBrk="0" hangingPunct="1">
              <a:spcBef>
                <a:spcPts val="0"/>
              </a:spcBef>
              <a:spcAft>
                <a:spcPts val="0"/>
              </a:spcAft>
            </a:pPr>
            <a:endParaRPr lang="da-DK" sz="2400" b="0" i="0" u="none" strike="noStrike" kern="1200" dirty="0">
              <a:solidFill>
                <a:srgbClr val="000000"/>
              </a:solidFill>
              <a:effectLst/>
            </a:endParaRPr>
          </a:p>
          <a:p>
            <a:pPr marL="0" algn="l" rtl="0" eaLnBrk="1" fontAlgn="t" latinLnBrk="0" hangingPunct="1">
              <a:spcBef>
                <a:spcPts val="0"/>
              </a:spcBef>
              <a:spcAft>
                <a:spcPts val="0"/>
              </a:spcAft>
            </a:pPr>
            <a:r>
              <a:rPr lang="da-DK" sz="2400" b="0" i="0" u="none" strike="noStrike" kern="1200" dirty="0">
                <a:solidFill>
                  <a:srgbClr val="000000"/>
                </a:solidFill>
                <a:effectLst/>
              </a:rPr>
              <a:t>Jeg evaluerer min præstation efter hver skoledag.</a:t>
            </a:r>
            <a:endParaRPr lang="da-DK" sz="2400" b="0" i="0" u="none" strike="noStrike" dirty="0">
              <a:effectLst/>
            </a:endParaRPr>
          </a:p>
        </p:txBody>
      </p:sp>
      <p:sp>
        <p:nvSpPr>
          <p:cNvPr id="4" name="Pladsholder til tekst 3">
            <a:extLst>
              <a:ext uri="{FF2B5EF4-FFF2-40B4-BE49-F238E27FC236}">
                <a16:creationId xmlns:a16="http://schemas.microsoft.com/office/drawing/2014/main" id="{4AEBFB70-50FB-258C-3593-6E905850DDF6}"/>
              </a:ext>
            </a:extLst>
          </p:cNvPr>
          <p:cNvSpPr>
            <a:spLocks noGrp="1"/>
          </p:cNvSpPr>
          <p:nvPr>
            <p:ph type="body" sz="half" idx="2"/>
          </p:nvPr>
        </p:nvSpPr>
        <p:spPr>
          <a:xfrm>
            <a:off x="767857" y="2825298"/>
            <a:ext cx="3031852" cy="2272913"/>
          </a:xfrm>
        </p:spPr>
        <p:txBody>
          <a:bodyPr/>
          <a:lstStyle/>
          <a:p>
            <a:r>
              <a:rPr lang="da-DK" dirty="0"/>
              <a:t>SNAK OM HVERT SVAR I PLENUM</a:t>
            </a:r>
          </a:p>
        </p:txBody>
      </p:sp>
    </p:spTree>
    <p:extLst>
      <p:ext uri="{BB962C8B-B14F-4D97-AF65-F5344CB8AC3E}">
        <p14:creationId xmlns:p14="http://schemas.microsoft.com/office/powerpoint/2010/main" val="1897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D1A3B3D5-70A4-81FA-D635-2A88A0ABB4F6}"/>
              </a:ext>
            </a:extLst>
          </p:cNvPr>
          <p:cNvSpPr txBox="1"/>
          <p:nvPr/>
        </p:nvSpPr>
        <p:spPr>
          <a:xfrm>
            <a:off x="6480425" y="1079727"/>
            <a:ext cx="6097712"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1800" b="0" i="0" u="none" strike="noStrike" kern="1200" cap="none" spc="0" normalizeH="0" baseline="0" noProof="0" dirty="0">
                <a:ln>
                  <a:noFill/>
                </a:ln>
                <a:solidFill>
                  <a:prstClr val="black"/>
                </a:solidFill>
                <a:effectLst/>
                <a:uLnTx/>
                <a:uFillTx/>
                <a:ea typeface="+mn-ea"/>
                <a:cs typeface="Arial" panose="020B0604020202020204" pitchFamily="34" charset="0"/>
              </a:rPr>
              <a:t>Formål: at I bliver bevidste om jeres eget mindset.</a:t>
            </a:r>
          </a:p>
        </p:txBody>
      </p:sp>
      <p:sp>
        <p:nvSpPr>
          <p:cNvPr id="5" name="Tekstfelt 4">
            <a:extLst>
              <a:ext uri="{FF2B5EF4-FFF2-40B4-BE49-F238E27FC236}">
                <a16:creationId xmlns:a16="http://schemas.microsoft.com/office/drawing/2014/main" id="{6FCDB9D7-9677-AABC-7949-3542C8EB4187}"/>
              </a:ext>
            </a:extLst>
          </p:cNvPr>
          <p:cNvSpPr txBox="1"/>
          <p:nvPr/>
        </p:nvSpPr>
        <p:spPr>
          <a:xfrm>
            <a:off x="470043" y="802728"/>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300" normalizeH="0" baseline="0" noProof="0" dirty="0">
                <a:ln>
                  <a:noFill/>
                </a:ln>
                <a:effectLst/>
                <a:uLnTx/>
                <a:uFillTx/>
                <a:latin typeface="Arial Black" panose="020B0604020202020204" pitchFamily="34" charset="0"/>
                <a:ea typeface="+mn-ea"/>
                <a:cs typeface="Arial Black" panose="020B0604020202020204" pitchFamily="34" charset="0"/>
              </a:rPr>
              <a:t>ØVELSE 3</a:t>
            </a:r>
            <a:r>
              <a:rPr lang="da-DK" b="1" spc="300" dirty="0">
                <a:latin typeface="Arial Black" panose="020B0604020202020204" pitchFamily="34" charset="0"/>
                <a:cs typeface="Arial Black" panose="020B0604020202020204" pitchFamily="34" charset="0"/>
              </a:rPr>
              <a:t> </a:t>
            </a:r>
            <a:r>
              <a:rPr lang="da-DK" b="1" spc="300" dirty="0">
                <a:solidFill>
                  <a:srgbClr val="FFC000"/>
                </a:solidFill>
                <a:latin typeface="Arial Black" panose="020B0604020202020204" pitchFamily="34" charset="0"/>
                <a:cs typeface="Arial Black" panose="020B0604020202020204" pitchFamily="34" charset="0"/>
              </a:rPr>
              <a:t>(30 min)</a:t>
            </a:r>
            <a:br>
              <a:rPr kumimoji="0" lang="da-DK" sz="1800" b="1" i="0" u="none" strike="noStrike" kern="1200" cap="none" spc="300" normalizeH="0" baseline="0" noProof="0" dirty="0">
                <a:ln>
                  <a:noFill/>
                </a:ln>
                <a:effectLst/>
                <a:uLnTx/>
                <a:uFillTx/>
                <a:latin typeface="Arial Black" panose="020B0604020202020204" pitchFamily="34" charset="0"/>
                <a:ea typeface="+mn-ea"/>
                <a:cs typeface="Arial Black" panose="020B0604020202020204" pitchFamily="34" charset="0"/>
              </a:rPr>
            </a:br>
            <a:r>
              <a:rPr kumimoji="0" lang="da-DK" sz="1800" b="1" i="0" u="none" strike="noStrike" kern="1200" cap="none" spc="300" normalizeH="0" baseline="0" noProof="0" dirty="0">
                <a:ln>
                  <a:noFill/>
                </a:ln>
                <a:effectLst/>
                <a:uLnTx/>
                <a:uFillTx/>
                <a:latin typeface="Arial Black" panose="020B0604020202020204" pitchFamily="34" charset="0"/>
                <a:ea typeface="+mn-ea"/>
                <a:cs typeface="Arial Black" panose="020B0604020202020204" pitchFamily="34" charset="0"/>
              </a:rPr>
              <a:t>TAG MINDSET-TEMPERATUREN PÅ DIG SELV</a:t>
            </a:r>
          </a:p>
        </p:txBody>
      </p:sp>
      <p:graphicFrame>
        <p:nvGraphicFramePr>
          <p:cNvPr id="2" name="Tabel 1">
            <a:extLst>
              <a:ext uri="{FF2B5EF4-FFF2-40B4-BE49-F238E27FC236}">
                <a16:creationId xmlns:a16="http://schemas.microsoft.com/office/drawing/2014/main" id="{11A70794-ABF2-608E-D330-FD0D7CF9AC0F}"/>
              </a:ext>
            </a:extLst>
          </p:cNvPr>
          <p:cNvGraphicFramePr>
            <a:graphicFrameLocks noGrp="1"/>
          </p:cNvGraphicFramePr>
          <p:nvPr>
            <p:extLst>
              <p:ext uri="{D42A27DB-BD31-4B8C-83A1-F6EECF244321}">
                <p14:modId xmlns:p14="http://schemas.microsoft.com/office/powerpoint/2010/main" val="2880370492"/>
              </p:ext>
            </p:extLst>
          </p:nvPr>
        </p:nvGraphicFramePr>
        <p:xfrm>
          <a:off x="544530" y="1921267"/>
          <a:ext cx="11106366" cy="4798030"/>
        </p:xfrm>
        <a:graphic>
          <a:graphicData uri="http://schemas.openxmlformats.org/drawingml/2006/table">
            <a:tbl>
              <a:tblPr firstRow="1" bandRow="1">
                <a:tableStyleId>{5C22544A-7EE6-4342-B048-85BDC9FD1C3A}</a:tableStyleId>
              </a:tblPr>
              <a:tblGrid>
                <a:gridCol w="4875660">
                  <a:extLst>
                    <a:ext uri="{9D8B030D-6E8A-4147-A177-3AD203B41FA5}">
                      <a16:colId xmlns:a16="http://schemas.microsoft.com/office/drawing/2014/main" val="3675299597"/>
                    </a:ext>
                  </a:extLst>
                </a:gridCol>
                <a:gridCol w="1038451">
                  <a:extLst>
                    <a:ext uri="{9D8B030D-6E8A-4147-A177-3AD203B41FA5}">
                      <a16:colId xmlns:a16="http://schemas.microsoft.com/office/drawing/2014/main" val="3864502760"/>
                    </a:ext>
                  </a:extLst>
                </a:gridCol>
                <a:gridCol w="1038451">
                  <a:extLst>
                    <a:ext uri="{9D8B030D-6E8A-4147-A177-3AD203B41FA5}">
                      <a16:colId xmlns:a16="http://schemas.microsoft.com/office/drawing/2014/main" val="739994122"/>
                    </a:ext>
                  </a:extLst>
                </a:gridCol>
                <a:gridCol w="1038451">
                  <a:extLst>
                    <a:ext uri="{9D8B030D-6E8A-4147-A177-3AD203B41FA5}">
                      <a16:colId xmlns:a16="http://schemas.microsoft.com/office/drawing/2014/main" val="2990475644"/>
                    </a:ext>
                  </a:extLst>
                </a:gridCol>
                <a:gridCol w="1038451">
                  <a:extLst>
                    <a:ext uri="{9D8B030D-6E8A-4147-A177-3AD203B41FA5}">
                      <a16:colId xmlns:a16="http://schemas.microsoft.com/office/drawing/2014/main" val="1881445198"/>
                    </a:ext>
                  </a:extLst>
                </a:gridCol>
                <a:gridCol w="1038451">
                  <a:extLst>
                    <a:ext uri="{9D8B030D-6E8A-4147-A177-3AD203B41FA5}">
                      <a16:colId xmlns:a16="http://schemas.microsoft.com/office/drawing/2014/main" val="2525640283"/>
                    </a:ext>
                  </a:extLst>
                </a:gridCol>
                <a:gridCol w="1038451">
                  <a:extLst>
                    <a:ext uri="{9D8B030D-6E8A-4147-A177-3AD203B41FA5}">
                      <a16:colId xmlns:a16="http://schemas.microsoft.com/office/drawing/2014/main" val="3222531874"/>
                    </a:ext>
                  </a:extLst>
                </a:gridCol>
              </a:tblGrid>
              <a:tr h="468221">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gn="ctr">
                        <a:lnSpc>
                          <a:spcPct val="107000"/>
                        </a:lnSpc>
                        <a:spcAft>
                          <a:spcPts val="800"/>
                        </a:spcAft>
                      </a:pPr>
                      <a:r>
                        <a:rPr lang="da-DK" sz="900" kern="100">
                          <a:effectLst/>
                        </a:rPr>
                        <a:t>Meget enig</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gn="ctr">
                        <a:lnSpc>
                          <a:spcPct val="107000"/>
                        </a:lnSpc>
                        <a:spcAft>
                          <a:spcPts val="800"/>
                        </a:spcAft>
                      </a:pPr>
                      <a:r>
                        <a:rPr lang="da-DK" sz="900" kern="100">
                          <a:effectLst/>
                        </a:rPr>
                        <a:t>Enig</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gn="ctr">
                        <a:lnSpc>
                          <a:spcPct val="107000"/>
                        </a:lnSpc>
                        <a:spcAft>
                          <a:spcPts val="800"/>
                        </a:spcAft>
                      </a:pPr>
                      <a:r>
                        <a:rPr lang="da-DK" sz="900" kern="100">
                          <a:effectLst/>
                        </a:rPr>
                        <a:t>Overvejende enig</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gn="ctr">
                        <a:lnSpc>
                          <a:spcPct val="107000"/>
                        </a:lnSpc>
                        <a:spcAft>
                          <a:spcPts val="800"/>
                        </a:spcAft>
                      </a:pPr>
                      <a:r>
                        <a:rPr lang="da-DK" sz="900" kern="100">
                          <a:effectLst/>
                        </a:rPr>
                        <a:t>Overvejende Uenig</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gn="ctr">
                        <a:lnSpc>
                          <a:spcPct val="107000"/>
                        </a:lnSpc>
                        <a:spcAft>
                          <a:spcPts val="800"/>
                        </a:spcAft>
                      </a:pPr>
                      <a:r>
                        <a:rPr lang="da-DK" sz="900" kern="100">
                          <a:effectLst/>
                        </a:rPr>
                        <a:t>Uenig</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gn="ctr">
                        <a:lnSpc>
                          <a:spcPct val="107000"/>
                        </a:lnSpc>
                        <a:spcAft>
                          <a:spcPts val="800"/>
                        </a:spcAft>
                      </a:pPr>
                      <a:r>
                        <a:rPr lang="da-DK" sz="900" kern="100">
                          <a:effectLst/>
                        </a:rPr>
                        <a:t>Meget enig</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extLst>
                  <a:ext uri="{0D108BD9-81ED-4DB2-BD59-A6C34878D82A}">
                    <a16:rowId xmlns:a16="http://schemas.microsoft.com/office/drawing/2014/main" val="3140521302"/>
                  </a:ext>
                </a:extLst>
              </a:tr>
              <a:tr h="314477">
                <a:tc>
                  <a:txBody>
                    <a:bodyPr/>
                    <a:lstStyle/>
                    <a:p>
                      <a:pPr>
                        <a:lnSpc>
                          <a:spcPct val="107000"/>
                        </a:lnSpc>
                        <a:spcAft>
                          <a:spcPts val="800"/>
                        </a:spcAft>
                      </a:pPr>
                      <a:r>
                        <a:rPr lang="da-DK" sz="1200" kern="100">
                          <a:effectLst/>
                        </a:rPr>
                        <a:t>Jeg forsøger at lære af mine klassekammeraters succes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1575129565"/>
                  </a:ext>
                </a:extLst>
              </a:tr>
              <a:tr h="314477">
                <a:tc>
                  <a:txBody>
                    <a:bodyPr/>
                    <a:lstStyle/>
                    <a:p>
                      <a:pPr>
                        <a:lnSpc>
                          <a:spcPct val="107000"/>
                        </a:lnSpc>
                        <a:spcAft>
                          <a:spcPts val="800"/>
                        </a:spcAft>
                      </a:pPr>
                      <a:r>
                        <a:rPr lang="da-DK" sz="1200" kern="100">
                          <a:effectLst/>
                        </a:rPr>
                        <a:t>Jeg opsøger ikke selv feedback til undervisning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1015464684"/>
                  </a:ext>
                </a:extLst>
              </a:tr>
              <a:tr h="314477">
                <a:tc>
                  <a:txBody>
                    <a:bodyPr/>
                    <a:lstStyle/>
                    <a:p>
                      <a:pPr>
                        <a:lnSpc>
                          <a:spcPct val="107000"/>
                        </a:lnSpc>
                        <a:spcAft>
                          <a:spcPts val="800"/>
                        </a:spcAft>
                      </a:pPr>
                      <a:r>
                        <a:rPr lang="da-DK" sz="1200" kern="100" dirty="0">
                          <a:effectLst/>
                        </a:rPr>
                        <a:t>Jeg plejer at arbejde hårdt med det jeg ikke er god til</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4027409324"/>
                  </a:ext>
                </a:extLst>
              </a:tr>
              <a:tr h="314477">
                <a:tc>
                  <a:txBody>
                    <a:bodyPr/>
                    <a:lstStyle/>
                    <a:p>
                      <a:pPr>
                        <a:lnSpc>
                          <a:spcPct val="107000"/>
                        </a:lnSpc>
                        <a:spcAft>
                          <a:spcPts val="800"/>
                        </a:spcAft>
                      </a:pPr>
                      <a:r>
                        <a:rPr lang="da-DK" sz="1200" kern="100">
                          <a:effectLst/>
                        </a:rPr>
                        <a:t>Jeg opsøger aktivt udfordringer der ser svære ud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2649011614"/>
                  </a:ext>
                </a:extLst>
              </a:tr>
              <a:tr h="468221">
                <a:tc>
                  <a:txBody>
                    <a:bodyPr/>
                    <a:lstStyle/>
                    <a:p>
                      <a:pPr>
                        <a:lnSpc>
                          <a:spcPct val="107000"/>
                        </a:lnSpc>
                        <a:spcAft>
                          <a:spcPts val="800"/>
                        </a:spcAft>
                      </a:pPr>
                      <a:r>
                        <a:rPr lang="da-DK" sz="1200" kern="100">
                          <a:effectLst/>
                        </a:rPr>
                        <a:t>At være et talent er noget man er og ikke noget man skal arbejde for at blive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390910612"/>
                  </a:ext>
                </a:extLst>
              </a:tr>
              <a:tr h="314477">
                <a:tc>
                  <a:txBody>
                    <a:bodyPr/>
                    <a:lstStyle/>
                    <a:p>
                      <a:pPr>
                        <a:lnSpc>
                          <a:spcPct val="107000"/>
                        </a:lnSpc>
                        <a:spcAft>
                          <a:spcPts val="800"/>
                        </a:spcAft>
                      </a:pPr>
                      <a:r>
                        <a:rPr lang="da-DK" sz="1200" kern="100">
                          <a:effectLst/>
                        </a:rPr>
                        <a:t>Alle elever kan forbedre sig fagligt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1180067471"/>
                  </a:ext>
                </a:extLst>
              </a:tr>
              <a:tr h="600381">
                <a:tc>
                  <a:txBody>
                    <a:bodyPr/>
                    <a:lstStyle/>
                    <a:p>
                      <a:pPr>
                        <a:lnSpc>
                          <a:spcPct val="107000"/>
                        </a:lnSpc>
                        <a:spcAft>
                          <a:spcPts val="800"/>
                        </a:spcAft>
                      </a:pPr>
                      <a:r>
                        <a:rPr lang="da-DK" sz="1200" kern="100">
                          <a:effectLst/>
                        </a:rPr>
                        <a:t>Jeg opsøger mest klassekammerater der er enige med mig i det meste.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p>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4294880971"/>
                  </a:ext>
                </a:extLst>
              </a:tr>
              <a:tr h="314477">
                <a:tc>
                  <a:txBody>
                    <a:bodyPr/>
                    <a:lstStyle/>
                    <a:p>
                      <a:pPr>
                        <a:lnSpc>
                          <a:spcPct val="107000"/>
                        </a:lnSpc>
                        <a:spcAft>
                          <a:spcPts val="800"/>
                        </a:spcAft>
                      </a:pPr>
                      <a:r>
                        <a:rPr lang="da-DK" sz="1200" kern="100">
                          <a:effectLst/>
                        </a:rPr>
                        <a:t>Hvis jeg laver en fejl, kan jeg godt komme til at stoppe op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2374592559"/>
                  </a:ext>
                </a:extLst>
              </a:tr>
              <a:tr h="468221">
                <a:tc>
                  <a:txBody>
                    <a:bodyPr/>
                    <a:lstStyle/>
                    <a:p>
                      <a:pPr>
                        <a:lnSpc>
                          <a:spcPct val="107000"/>
                        </a:lnSpc>
                        <a:spcAft>
                          <a:spcPts val="800"/>
                        </a:spcAft>
                      </a:pPr>
                      <a:r>
                        <a:rPr lang="da-DK" sz="1200" kern="100">
                          <a:effectLst/>
                        </a:rPr>
                        <a:t>Jeg er god til at finde på dårlige undskyldninger når jeg har lavet fejl eller når jeg har lavet en dårlig præstation </a:t>
                      </a:r>
                      <a:endParaRPr lang="da-DK"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977610927"/>
                  </a:ext>
                </a:extLst>
              </a:tr>
              <a:tr h="906124">
                <a:tc>
                  <a:txBody>
                    <a:bodyPr/>
                    <a:lstStyle/>
                    <a:p>
                      <a:pPr>
                        <a:lnSpc>
                          <a:spcPct val="107000"/>
                        </a:lnSpc>
                        <a:spcAft>
                          <a:spcPts val="800"/>
                        </a:spcAft>
                      </a:pPr>
                      <a:r>
                        <a:rPr lang="da-DK" sz="1200" kern="100" dirty="0">
                          <a:effectLst/>
                        </a:rPr>
                        <a:t>Når jeg oplever modgang og bliver frustreret finder jeg altid en god strategi for at lykkes så godt som jeg nu kan. F.eks. tænker jeg på hvor meget jeg lærer af den her modgang.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nchor="ctr"/>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a:effectLst/>
                        </a:rPr>
                        <a:t> </a:t>
                      </a:r>
                      <a:endParaRPr lang="da-DK"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tc>
                  <a:txBody>
                    <a:bodyPr/>
                    <a:lstStyle/>
                    <a:p>
                      <a:pPr>
                        <a:lnSpc>
                          <a:spcPct val="107000"/>
                        </a:lnSpc>
                        <a:spcAft>
                          <a:spcPts val="800"/>
                        </a:spcAft>
                      </a:pPr>
                      <a:r>
                        <a:rPr lang="da-DK" sz="900" kern="100" dirty="0">
                          <a:effectLst/>
                        </a:rPr>
                        <a:t> </a:t>
                      </a:r>
                      <a:endParaRPr lang="da-DK"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3757" marR="73757" marT="36879" marB="36879"/>
                </a:tc>
                <a:extLst>
                  <a:ext uri="{0D108BD9-81ED-4DB2-BD59-A6C34878D82A}">
                    <a16:rowId xmlns:a16="http://schemas.microsoft.com/office/drawing/2014/main" val="3631794755"/>
                  </a:ext>
                </a:extLst>
              </a:tr>
            </a:tbl>
          </a:graphicData>
        </a:graphic>
      </p:graphicFrame>
    </p:spTree>
    <p:extLst>
      <p:ext uri="{BB962C8B-B14F-4D97-AF65-F5344CB8AC3E}">
        <p14:creationId xmlns:p14="http://schemas.microsoft.com/office/powerpoint/2010/main" val="78759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1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Rectangle 1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useBgFill="1">
        <p:nvSpPr>
          <p:cNvPr id="15" name="Rectangle 14">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Rectangle 18">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1" name="Rectangle 20">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3" name="Rectangle 22">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9C4C98C6-FE81-EED7-34D8-F208F3636B71}"/>
              </a:ext>
            </a:extLst>
          </p:cNvPr>
          <p:cNvSpPr>
            <a:spLocks noGrp="1"/>
          </p:cNvSpPr>
          <p:nvPr>
            <p:ph type="ctrTitle"/>
          </p:nvPr>
        </p:nvSpPr>
        <p:spPr>
          <a:xfrm>
            <a:off x="771148" y="1037967"/>
            <a:ext cx="3054091" cy="4709131"/>
          </a:xfrm>
        </p:spPr>
        <p:txBody>
          <a:bodyPr vert="horz" lIns="91440" tIns="45720" rIns="91440" bIns="45720" rtlCol="0" anchor="ctr">
            <a:normAutofit/>
          </a:bodyPr>
          <a:lstStyle/>
          <a:p>
            <a:r>
              <a:rPr lang="en-US" sz="2800" b="0" kern="1200" cap="all" dirty="0" err="1">
                <a:solidFill>
                  <a:srgbClr val="FFFEFF"/>
                </a:solidFill>
                <a:latin typeface="+mj-lt"/>
                <a:ea typeface="+mj-ea"/>
                <a:cs typeface="+mj-cs"/>
              </a:rPr>
              <a:t>Øvelse</a:t>
            </a:r>
            <a:r>
              <a:rPr lang="en-US" sz="2800" b="0" kern="1200" cap="all" dirty="0">
                <a:solidFill>
                  <a:srgbClr val="FFFEFF"/>
                </a:solidFill>
                <a:latin typeface="+mj-lt"/>
                <a:ea typeface="+mj-ea"/>
                <a:cs typeface="+mj-cs"/>
              </a:rPr>
              <a:t> 3</a:t>
            </a:r>
            <a:br>
              <a:rPr lang="en-US" sz="2800" b="0" kern="1200" cap="all" dirty="0">
                <a:solidFill>
                  <a:srgbClr val="FFFEFF"/>
                </a:solidFill>
                <a:latin typeface="+mj-lt"/>
                <a:ea typeface="+mj-ea"/>
                <a:cs typeface="+mj-cs"/>
              </a:rPr>
            </a:br>
            <a:r>
              <a:rPr lang="en-US" sz="2800" b="0" kern="1200" cap="all" dirty="0" err="1">
                <a:solidFill>
                  <a:srgbClr val="FFFEFF"/>
                </a:solidFill>
                <a:latin typeface="+mj-lt"/>
                <a:ea typeface="+mj-ea"/>
                <a:cs typeface="+mj-cs"/>
              </a:rPr>
              <a:t>opfølgning</a:t>
            </a:r>
            <a:endParaRPr lang="en-US" sz="2800" b="0" kern="1200" cap="all" dirty="0">
              <a:solidFill>
                <a:srgbClr val="FFFEFF"/>
              </a:solidFill>
              <a:latin typeface="+mj-lt"/>
              <a:ea typeface="+mj-ea"/>
              <a:cs typeface="+mj-cs"/>
            </a:endParaRPr>
          </a:p>
        </p:txBody>
      </p:sp>
      <p:sp>
        <p:nvSpPr>
          <p:cNvPr id="3" name="Undertitel 2">
            <a:extLst>
              <a:ext uri="{FF2B5EF4-FFF2-40B4-BE49-F238E27FC236}">
                <a16:creationId xmlns:a16="http://schemas.microsoft.com/office/drawing/2014/main" id="{10BB3DC7-8E50-3681-F219-AD2ECC54FFBD}"/>
              </a:ext>
            </a:extLst>
          </p:cNvPr>
          <p:cNvSpPr>
            <a:spLocks noGrp="1"/>
          </p:cNvSpPr>
          <p:nvPr>
            <p:ph type="subTitle" idx="1"/>
          </p:nvPr>
        </p:nvSpPr>
        <p:spPr>
          <a:xfrm>
            <a:off x="4534935" y="1037968"/>
            <a:ext cx="6725899" cy="4820832"/>
          </a:xfrm>
        </p:spPr>
        <p:txBody>
          <a:bodyPr vert="horz" lIns="91440" tIns="45720" rIns="91440" bIns="45720" rtlCol="0" anchor="ctr">
            <a:normAutofit/>
          </a:bodyPr>
          <a:lstStyle/>
          <a:p>
            <a:r>
              <a:rPr lang="da-DK" sz="2000" b="1" dirty="0">
                <a:solidFill>
                  <a:schemeClr val="tx1">
                    <a:lumMod val="75000"/>
                    <a:lumOff val="25000"/>
                  </a:schemeClr>
                </a:solidFill>
              </a:rPr>
              <a:t>Tal parvist om, hvad svarene fra skemaet betyder for jeres…</a:t>
            </a:r>
          </a:p>
          <a:p>
            <a:pPr>
              <a:buFont typeface="Wingdings 2" panose="05020102010507070707" pitchFamily="18" charset="2"/>
              <a:buChar char=""/>
            </a:pPr>
            <a:endParaRPr lang="da-DK" dirty="0">
              <a:solidFill>
                <a:schemeClr val="tx1">
                  <a:lumMod val="75000"/>
                  <a:lumOff val="25000"/>
                </a:schemeClr>
              </a:solidFill>
            </a:endParaRPr>
          </a:p>
          <a:p>
            <a:pPr marL="342900" indent="-342900">
              <a:buFont typeface="Wingdings 2" panose="05020102010507070707" pitchFamily="18" charset="2"/>
              <a:buChar char=""/>
            </a:pPr>
            <a:r>
              <a:rPr lang="da-DK" sz="1800" dirty="0">
                <a:solidFill>
                  <a:schemeClr val="tx1">
                    <a:lumMod val="75000"/>
                    <a:lumOff val="25000"/>
                  </a:schemeClr>
                </a:solidFill>
              </a:rPr>
              <a:t>fokus i hverdagen (fokus på fejl eller mestring), motivation, fællesskab med kammerater osv.</a:t>
            </a:r>
          </a:p>
          <a:p>
            <a:pPr marL="342900" indent="-342900">
              <a:buFont typeface="Wingdings 2" panose="05020102010507070707" pitchFamily="18" charset="2"/>
              <a:buChar char=""/>
            </a:pPr>
            <a:r>
              <a:rPr lang="da-DK" sz="1800" dirty="0">
                <a:solidFill>
                  <a:schemeClr val="tx1">
                    <a:lumMod val="75000"/>
                    <a:lumOff val="25000"/>
                  </a:schemeClr>
                </a:solidFill>
              </a:rPr>
              <a:t>Tal om der er bestemte tanker der driller dig I et af grundsynene: </a:t>
            </a:r>
          </a:p>
          <a:p>
            <a:r>
              <a:rPr lang="da-DK" sz="1800" dirty="0">
                <a:solidFill>
                  <a:schemeClr val="tx1">
                    <a:lumMod val="75000"/>
                    <a:lumOff val="25000"/>
                  </a:schemeClr>
                </a:solidFill>
              </a:rPr>
              <a:t>"Når jeg laver en fejl, kommer jeg nogle gange til at give op eller bare vente på den næste fejl. Nok fordi jeg bare tænker, at jeg er dårlig"</a:t>
            </a:r>
          </a:p>
        </p:txBody>
      </p:sp>
    </p:spTree>
    <p:extLst>
      <p:ext uri="{BB962C8B-B14F-4D97-AF65-F5344CB8AC3E}">
        <p14:creationId xmlns:p14="http://schemas.microsoft.com/office/powerpoint/2010/main" val="1815362377"/>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881</Words>
  <Application>Microsoft Macintosh PowerPoint</Application>
  <PresentationFormat>Widescreen</PresentationFormat>
  <Paragraphs>160</Paragraphs>
  <Slides>11</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11</vt:i4>
      </vt:variant>
    </vt:vector>
  </HeadingPairs>
  <TitlesOfParts>
    <vt:vector size="18" baseType="lpstr">
      <vt:lpstr>Arial</vt:lpstr>
      <vt:lpstr>Arial Black</vt:lpstr>
      <vt:lpstr>Calibri</vt:lpstr>
      <vt:lpstr>Franklin Gothic Book</vt:lpstr>
      <vt:lpstr>Franklin Gothic Demi</vt:lpstr>
      <vt:lpstr>Wingdings 2</vt:lpstr>
      <vt:lpstr>DividendVTI</vt:lpstr>
      <vt:lpstr>Life skills 2 mindset</vt:lpstr>
      <vt:lpstr>FORMÅL </vt:lpstr>
      <vt:lpstr>PowerPoint-præsentation</vt:lpstr>
      <vt:lpstr>(5 min)</vt:lpstr>
      <vt:lpstr>FEM GRUNDSYN ETABLERER DIT MINDSET (5 min)</vt:lpstr>
      <vt:lpstr>ØVELSE 2 (20 min)  Tag temperaturen på dit læringsmiljø</vt:lpstr>
      <vt:lpstr>Spørgsmål til øvelse 2</vt:lpstr>
      <vt:lpstr>PowerPoint-præsentation</vt:lpstr>
      <vt:lpstr>Øvelse 3 opfølgning</vt:lpstr>
      <vt:lpstr>Øvelse 4 (25 min) Mindset-kort til hverdag</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Kasper Sørensen</dc:creator>
  <cp:lastModifiedBy>Merete Søndergaard</cp:lastModifiedBy>
  <cp:revision>3</cp:revision>
  <dcterms:created xsi:type="dcterms:W3CDTF">2023-08-31T06:33:08Z</dcterms:created>
  <dcterms:modified xsi:type="dcterms:W3CDTF">2024-05-11T08:48:54Z</dcterms:modified>
</cp:coreProperties>
</file>