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2" r:id="rId1"/>
  </p:sldMasterIdLst>
  <p:notesMasterIdLst>
    <p:notesMasterId r:id="rId21"/>
  </p:notesMasterIdLst>
  <p:sldIdLst>
    <p:sldId id="256" r:id="rId2"/>
    <p:sldId id="257" r:id="rId3"/>
    <p:sldId id="258" r:id="rId4"/>
    <p:sldId id="260" r:id="rId5"/>
    <p:sldId id="259" r:id="rId6"/>
    <p:sldId id="261" r:id="rId7"/>
    <p:sldId id="262" r:id="rId8"/>
    <p:sldId id="263" r:id="rId9"/>
    <p:sldId id="264" r:id="rId10"/>
    <p:sldId id="268" r:id="rId11"/>
    <p:sldId id="269" r:id="rId12"/>
    <p:sldId id="265" r:id="rId13"/>
    <p:sldId id="266" r:id="rId14"/>
    <p:sldId id="267" r:id="rId15"/>
    <p:sldId id="270" r:id="rId16"/>
    <p:sldId id="272" r:id="rId17"/>
    <p:sldId id="271" r:id="rId18"/>
    <p:sldId id="273" r:id="rId19"/>
    <p:sldId id="274" r:id="rId20"/>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56838" autoAdjust="0"/>
  </p:normalViewPr>
  <p:slideViewPr>
    <p:cSldViewPr snapToGrid="0">
      <p:cViewPr varScale="1">
        <p:scale>
          <a:sx n="36" d="100"/>
          <a:sy n="36" d="100"/>
        </p:scale>
        <p:origin x="184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521E1B-4D08-4752-BA26-1ABF3F2EE451}" type="datetimeFigureOut">
              <a:rPr lang="da-DK" smtClean="0"/>
              <a:t>15-05-2024</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9C01DB-3B51-4C88-977A-B4886CFDE738}" type="slidenum">
              <a:rPr lang="da-DK" smtClean="0"/>
              <a:t>‹nr.›</a:t>
            </a:fld>
            <a:endParaRPr lang="da-DK"/>
          </a:p>
        </p:txBody>
      </p:sp>
    </p:spTree>
    <p:extLst>
      <p:ext uri="{BB962C8B-B14F-4D97-AF65-F5344CB8AC3E}">
        <p14:creationId xmlns:p14="http://schemas.microsoft.com/office/powerpoint/2010/main" val="30800405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800" dirty="0">
                <a:effectLst/>
                <a:latin typeface="Aptos" panose="020B0004020202020204" pitchFamily="34" charset="0"/>
                <a:ea typeface="Aptos" panose="020B0004020202020204" pitchFamily="34" charset="0"/>
                <a:cs typeface="Times New Roman" panose="02020603050405020304" pitchFamily="18" charset="0"/>
              </a:rPr>
              <a:t>Georg Brandes: Indledning til hovedstrømninger i det 19de århundredes litteratur </a:t>
            </a:r>
            <a:endParaRPr lang="da-DK" dirty="0"/>
          </a:p>
        </p:txBody>
      </p:sp>
      <p:sp>
        <p:nvSpPr>
          <p:cNvPr id="4" name="Pladsholder til slidenummer 3"/>
          <p:cNvSpPr>
            <a:spLocks noGrp="1"/>
          </p:cNvSpPr>
          <p:nvPr>
            <p:ph type="sldNum" sz="quarter" idx="5"/>
          </p:nvPr>
        </p:nvSpPr>
        <p:spPr/>
        <p:txBody>
          <a:bodyPr/>
          <a:lstStyle/>
          <a:p>
            <a:fld id="{CF9C01DB-3B51-4C88-977A-B4886CFDE738}" type="slidenum">
              <a:rPr lang="da-DK" smtClean="0"/>
              <a:t>2</a:t>
            </a:fld>
            <a:endParaRPr lang="da-DK"/>
          </a:p>
        </p:txBody>
      </p:sp>
    </p:spTree>
    <p:extLst>
      <p:ext uri="{BB962C8B-B14F-4D97-AF65-F5344CB8AC3E}">
        <p14:creationId xmlns:p14="http://schemas.microsoft.com/office/powerpoint/2010/main" val="698596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CF9C01DB-3B51-4C88-977A-B4886CFDE738}" type="slidenum">
              <a:rPr lang="da-DK" smtClean="0"/>
              <a:t>14</a:t>
            </a:fld>
            <a:endParaRPr lang="da-DK"/>
          </a:p>
        </p:txBody>
      </p:sp>
    </p:spTree>
    <p:extLst>
      <p:ext uri="{BB962C8B-B14F-4D97-AF65-F5344CB8AC3E}">
        <p14:creationId xmlns:p14="http://schemas.microsoft.com/office/powerpoint/2010/main" val="873508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E1A06-8754-4870-9E44-E39BADAD98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527F020-BBC3-49BB-91C2-5B2CBD64B3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67C0C22-EBDA-4130-87AE-CB28BC19B077}"/>
              </a:ext>
            </a:extLst>
          </p:cNvPr>
          <p:cNvSpPr>
            <a:spLocks noGrp="1"/>
          </p:cNvSpPr>
          <p:nvPr>
            <p:ph type="dt" sz="half" idx="10"/>
          </p:nvPr>
        </p:nvSpPr>
        <p:spPr/>
        <p:txBody>
          <a:bodyPr/>
          <a:lstStyle/>
          <a:p>
            <a:fld id="{82EDB8D0-98ED-4B86-9D5F-E61ADC70144D}" type="datetimeFigureOut">
              <a:rPr lang="en-US" smtClean="0"/>
              <a:t>5/15/2024</a:t>
            </a:fld>
            <a:endParaRPr lang="en-US" dirty="0"/>
          </a:p>
        </p:txBody>
      </p:sp>
      <p:sp>
        <p:nvSpPr>
          <p:cNvPr id="5" name="Footer Placeholder 4">
            <a:extLst>
              <a:ext uri="{FF2B5EF4-FFF2-40B4-BE49-F238E27FC236}">
                <a16:creationId xmlns:a16="http://schemas.microsoft.com/office/drawing/2014/main" id="{E2A419A8-07CA-4A4C-AEC2-C40D4D50AF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FA7B86-E610-42EA-B4DC-C2F447785273}"/>
              </a:ext>
            </a:extLst>
          </p:cNvPr>
          <p:cNvSpPr>
            <a:spLocks noGrp="1"/>
          </p:cNvSpPr>
          <p:nvPr>
            <p:ph type="sldNum" sz="quarter" idx="12"/>
          </p:nvPr>
        </p:nvSpPr>
        <p:spPr/>
        <p:txBody>
          <a:bodyPr/>
          <a:lstStyle/>
          <a:p>
            <a:fld id="{4854181D-6920-4594-9A5D-6CE56DC9F8B2}" type="slidenum">
              <a:rPr lang="en-US" smtClean="0"/>
              <a:t>‹nr.›</a:t>
            </a:fld>
            <a:endParaRPr lang="en-US"/>
          </a:p>
        </p:txBody>
      </p:sp>
      <p:sp>
        <p:nvSpPr>
          <p:cNvPr id="7" name="Freeform: Shape 6">
            <a:extLst>
              <a:ext uri="{FF2B5EF4-FFF2-40B4-BE49-F238E27FC236}">
                <a16:creationId xmlns:a16="http://schemas.microsoft.com/office/drawing/2014/main" id="{8A7BA06D-B3FF-4E91-8639-B4569AE3AA23}"/>
              </a:ext>
            </a:extLst>
          </p:cNvPr>
          <p:cNvSpPr/>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Arc 7">
            <a:extLst>
              <a:ext uri="{FF2B5EF4-FFF2-40B4-BE49-F238E27FC236}">
                <a16:creationId xmlns:a16="http://schemas.microsoft.com/office/drawing/2014/main" id="{2B30C86D-5A07-48BC-9C9D-6F9A2DB1E9E1}"/>
              </a:ext>
            </a:extLst>
          </p:cNvPr>
          <p:cNvSpPr/>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80179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6E5D1-6D19-4E7F-9B4E-42326B7716F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D2A06C-F91A-4ADC-9CD2-61F0A4D7EE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43AA9A-2280-4F63-8B3D-20742AE6901F}"/>
              </a:ext>
            </a:extLst>
          </p:cNvPr>
          <p:cNvSpPr>
            <a:spLocks noGrp="1"/>
          </p:cNvSpPr>
          <p:nvPr>
            <p:ph type="dt" sz="half" idx="10"/>
          </p:nvPr>
        </p:nvSpPr>
        <p:spPr/>
        <p:txBody>
          <a:bodyPr/>
          <a:lstStyle/>
          <a:p>
            <a:fld id="{82EDB8D0-98ED-4B86-9D5F-E61ADC70144D}" type="datetimeFigureOut">
              <a:rPr lang="en-US" smtClean="0"/>
              <a:t>5/15/2024</a:t>
            </a:fld>
            <a:endParaRPr lang="en-US"/>
          </a:p>
        </p:txBody>
      </p:sp>
      <p:sp>
        <p:nvSpPr>
          <p:cNvPr id="5" name="Footer Placeholder 4">
            <a:extLst>
              <a:ext uri="{FF2B5EF4-FFF2-40B4-BE49-F238E27FC236}">
                <a16:creationId xmlns:a16="http://schemas.microsoft.com/office/drawing/2014/main" id="{E40D986B-E58E-43B6-8A80-FFA9D8F748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140D36-2E71-4F27-967F-7A3E4C6EE197}"/>
              </a:ext>
            </a:extLst>
          </p:cNvPr>
          <p:cNvSpPr>
            <a:spLocks noGrp="1"/>
          </p:cNvSpPr>
          <p:nvPr>
            <p:ph type="sldNum" sz="quarter" idx="12"/>
          </p:nvPr>
        </p:nvSpPr>
        <p:spPr/>
        <p:txBody>
          <a:bodyPr/>
          <a:lstStyle/>
          <a:p>
            <a:fld id="{4854181D-6920-4594-9A5D-6CE56DC9F8B2}" type="slidenum">
              <a:rPr lang="en-US" smtClean="0"/>
              <a:t>‹nr.›</a:t>
            </a:fld>
            <a:endParaRPr lang="en-US"/>
          </a:p>
        </p:txBody>
      </p:sp>
      <p:sp>
        <p:nvSpPr>
          <p:cNvPr id="7" name="Freeform: Shape 6">
            <a:extLst>
              <a:ext uri="{FF2B5EF4-FFF2-40B4-BE49-F238E27FC236}">
                <a16:creationId xmlns:a16="http://schemas.microsoft.com/office/drawing/2014/main" id="{C1609904-5327-4D2C-A445-B270A00F3B5F}"/>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30FC7BEC-08C5-4D95-9C84-B48BC8AD1C94}"/>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64574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1FEA3D-0C7F-45CD-B6A0-942F707B363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E8B8A12-BCE6-4D03-A637-1DEC8924BEF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749755-9FF4-428A-AEB7-1A6477466741}"/>
              </a:ext>
            </a:extLst>
          </p:cNvPr>
          <p:cNvSpPr>
            <a:spLocks noGrp="1"/>
          </p:cNvSpPr>
          <p:nvPr>
            <p:ph type="dt" sz="half" idx="10"/>
          </p:nvPr>
        </p:nvSpPr>
        <p:spPr/>
        <p:txBody>
          <a:bodyPr/>
          <a:lstStyle/>
          <a:p>
            <a:fld id="{82EDB8D0-98ED-4B86-9D5F-E61ADC70144D}" type="datetimeFigureOut">
              <a:rPr lang="en-US" smtClean="0"/>
              <a:t>5/15/2024</a:t>
            </a:fld>
            <a:endParaRPr lang="en-US"/>
          </a:p>
        </p:txBody>
      </p:sp>
      <p:sp>
        <p:nvSpPr>
          <p:cNvPr id="5" name="Footer Placeholder 4">
            <a:extLst>
              <a:ext uri="{FF2B5EF4-FFF2-40B4-BE49-F238E27FC236}">
                <a16:creationId xmlns:a16="http://schemas.microsoft.com/office/drawing/2014/main" id="{A5141836-11E2-49FD-877D-53B74514A9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D24C42-4B05-4EEF-BE14-29041EC9C0E5}"/>
              </a:ext>
            </a:extLst>
          </p:cNvPr>
          <p:cNvSpPr>
            <a:spLocks noGrp="1"/>
          </p:cNvSpPr>
          <p:nvPr>
            <p:ph type="sldNum" sz="quarter" idx="12"/>
          </p:nvPr>
        </p:nvSpPr>
        <p:spPr/>
        <p:txBody>
          <a:bodyPr/>
          <a:lstStyle/>
          <a:p>
            <a:fld id="{4854181D-6920-4594-9A5D-6CE56DC9F8B2}" type="slidenum">
              <a:rPr lang="en-US" smtClean="0"/>
              <a:t>‹nr.›</a:t>
            </a:fld>
            <a:endParaRPr lang="en-US"/>
          </a:p>
        </p:txBody>
      </p:sp>
      <p:sp>
        <p:nvSpPr>
          <p:cNvPr id="7" name="Freeform: Shape 6">
            <a:extLst>
              <a:ext uri="{FF2B5EF4-FFF2-40B4-BE49-F238E27FC236}">
                <a16:creationId xmlns:a16="http://schemas.microsoft.com/office/drawing/2014/main" id="{5BADDEB1-F604-408B-B02A-A2814606E6AF}"/>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D8DF7987-332F-4D6C-81C3-990F39C76C96}"/>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38210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FF209-11EE-4A3F-9685-A155FECD0D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47AF11-F208-4FDA-9E19-D6CA3472134E}"/>
              </a:ext>
            </a:extLst>
          </p:cNvPr>
          <p:cNvSpPr>
            <a:spLocks noGrp="1"/>
          </p:cNvSpPr>
          <p:nvPr>
            <p:ph idx="1"/>
          </p:nvPr>
        </p:nvSpPr>
        <p:spPr>
          <a:xfrm>
            <a:off x="838200" y="1825625"/>
            <a:ext cx="10515600" cy="3859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E82FA1-02B7-467E-9F16-D178149407C5}"/>
              </a:ext>
            </a:extLst>
          </p:cNvPr>
          <p:cNvSpPr>
            <a:spLocks noGrp="1"/>
          </p:cNvSpPr>
          <p:nvPr>
            <p:ph type="dt" sz="half" idx="10"/>
          </p:nvPr>
        </p:nvSpPr>
        <p:spPr/>
        <p:txBody>
          <a:bodyPr/>
          <a:lstStyle/>
          <a:p>
            <a:fld id="{82EDB8D0-98ED-4B86-9D5F-E61ADC70144D}" type="datetimeFigureOut">
              <a:rPr lang="en-US" smtClean="0"/>
              <a:t>5/15/2024</a:t>
            </a:fld>
            <a:endParaRPr lang="en-US" dirty="0"/>
          </a:p>
        </p:txBody>
      </p:sp>
      <p:sp>
        <p:nvSpPr>
          <p:cNvPr id="5" name="Footer Placeholder 4">
            <a:extLst>
              <a:ext uri="{FF2B5EF4-FFF2-40B4-BE49-F238E27FC236}">
                <a16:creationId xmlns:a16="http://schemas.microsoft.com/office/drawing/2014/main" id="{6D389247-FB8A-4494-859B-B3754B02A5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CA5B62-3338-46A5-B381-A63B88CB0DDA}"/>
              </a:ext>
            </a:extLst>
          </p:cNvPr>
          <p:cNvSpPr>
            <a:spLocks noGrp="1"/>
          </p:cNvSpPr>
          <p:nvPr>
            <p:ph type="sldNum" sz="quarter" idx="12"/>
          </p:nvPr>
        </p:nvSpPr>
        <p:spPr/>
        <p:txBody>
          <a:bodyPr/>
          <a:lstStyle/>
          <a:p>
            <a:fld id="{4854181D-6920-4594-9A5D-6CE56DC9F8B2}" type="slidenum">
              <a:rPr lang="en-US" smtClean="0"/>
              <a:t>‹nr.›</a:t>
            </a:fld>
            <a:endParaRPr lang="en-US"/>
          </a:p>
        </p:txBody>
      </p:sp>
      <p:sp>
        <p:nvSpPr>
          <p:cNvPr id="7" name="Freeform: Shape 6">
            <a:extLst>
              <a:ext uri="{FF2B5EF4-FFF2-40B4-BE49-F238E27FC236}">
                <a16:creationId xmlns:a16="http://schemas.microsoft.com/office/drawing/2014/main" id="{23DA7759-3209-4FE2-96D1-4EEDD81E9EA0}"/>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41460DAD-8769-4C9F-9C8C-BB0443909D76}"/>
              </a:ext>
            </a:extLst>
          </p:cNvPr>
          <p:cNvSpPr/>
          <p:nvPr/>
        </p:nvSpPr>
        <p:spPr>
          <a:xfrm flipH="1">
            <a:off x="12353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47297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C0001-5D76-45A0-A9F4-7172BDDD5D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E1462C4-0E4B-4DB7-A8BF-FE55142760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AA5F313-1240-47AE-A026-7F349292B5CA}"/>
              </a:ext>
            </a:extLst>
          </p:cNvPr>
          <p:cNvSpPr>
            <a:spLocks noGrp="1"/>
          </p:cNvSpPr>
          <p:nvPr>
            <p:ph type="dt" sz="half" idx="10"/>
          </p:nvPr>
        </p:nvSpPr>
        <p:spPr/>
        <p:txBody>
          <a:bodyPr/>
          <a:lstStyle/>
          <a:p>
            <a:fld id="{82EDB8D0-98ED-4B86-9D5F-E61ADC70144D}" type="datetimeFigureOut">
              <a:rPr lang="en-US" smtClean="0"/>
              <a:t>5/15/2024</a:t>
            </a:fld>
            <a:endParaRPr lang="en-US"/>
          </a:p>
        </p:txBody>
      </p:sp>
      <p:sp>
        <p:nvSpPr>
          <p:cNvPr id="5" name="Footer Placeholder 4">
            <a:extLst>
              <a:ext uri="{FF2B5EF4-FFF2-40B4-BE49-F238E27FC236}">
                <a16:creationId xmlns:a16="http://schemas.microsoft.com/office/drawing/2014/main" id="{22448158-6132-4335-B8E1-F6A8963837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94C5B6-1598-48B4-9B3A-3078FDBE90B7}"/>
              </a:ext>
            </a:extLst>
          </p:cNvPr>
          <p:cNvSpPr>
            <a:spLocks noGrp="1"/>
          </p:cNvSpPr>
          <p:nvPr>
            <p:ph type="sldNum" sz="quarter" idx="12"/>
          </p:nvPr>
        </p:nvSpPr>
        <p:spPr/>
        <p:txBody>
          <a:bodyPr/>
          <a:lstStyle/>
          <a:p>
            <a:fld id="{4854181D-6920-4594-9A5D-6CE56DC9F8B2}" type="slidenum">
              <a:rPr lang="en-US" smtClean="0"/>
              <a:t>‹nr.›</a:t>
            </a:fld>
            <a:endParaRPr lang="en-US"/>
          </a:p>
        </p:txBody>
      </p:sp>
      <p:sp>
        <p:nvSpPr>
          <p:cNvPr id="9" name="Freeform: Shape 8">
            <a:extLst>
              <a:ext uri="{FF2B5EF4-FFF2-40B4-BE49-F238E27FC236}">
                <a16:creationId xmlns:a16="http://schemas.microsoft.com/office/drawing/2014/main" id="{FEDBDD32-D3EE-4848-A112-BA814D4631CD}"/>
              </a:ext>
            </a:extLst>
          </p:cNvPr>
          <p:cNvSpPr/>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Arc 9">
            <a:extLst>
              <a:ext uri="{FF2B5EF4-FFF2-40B4-BE49-F238E27FC236}">
                <a16:creationId xmlns:a16="http://schemas.microsoft.com/office/drawing/2014/main" id="{61350361-843C-49D0-BD6A-ECDBA3842BA0}"/>
              </a:ext>
            </a:extLst>
          </p:cNvPr>
          <p:cNvSpPr/>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56766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BFD05-2CB2-4A7E-89E7-57615BA82B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9532B8-D460-476D-816F-725E8D96C0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6F7120F-70AF-4ED5-B364-3AA55C6B44B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3D8B65F-F709-469F-9961-4D01896CAA12}"/>
              </a:ext>
            </a:extLst>
          </p:cNvPr>
          <p:cNvSpPr>
            <a:spLocks noGrp="1"/>
          </p:cNvSpPr>
          <p:nvPr>
            <p:ph type="dt" sz="half" idx="10"/>
          </p:nvPr>
        </p:nvSpPr>
        <p:spPr/>
        <p:txBody>
          <a:bodyPr/>
          <a:lstStyle/>
          <a:p>
            <a:fld id="{82EDB8D0-98ED-4B86-9D5F-E61ADC70144D}" type="datetimeFigureOut">
              <a:rPr lang="en-US" smtClean="0"/>
              <a:t>5/15/2024</a:t>
            </a:fld>
            <a:endParaRPr lang="en-US"/>
          </a:p>
        </p:txBody>
      </p:sp>
      <p:sp>
        <p:nvSpPr>
          <p:cNvPr id="6" name="Footer Placeholder 5">
            <a:extLst>
              <a:ext uri="{FF2B5EF4-FFF2-40B4-BE49-F238E27FC236}">
                <a16:creationId xmlns:a16="http://schemas.microsoft.com/office/drawing/2014/main" id="{B781C6BC-B23D-48BC-AD44-654DDB8D01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00D60B-86A1-479D-BCE8-06D2C3DBC94E}"/>
              </a:ext>
            </a:extLst>
          </p:cNvPr>
          <p:cNvSpPr>
            <a:spLocks noGrp="1"/>
          </p:cNvSpPr>
          <p:nvPr>
            <p:ph type="sldNum" sz="quarter" idx="12"/>
          </p:nvPr>
        </p:nvSpPr>
        <p:spPr/>
        <p:txBody>
          <a:bodyPr/>
          <a:lstStyle/>
          <a:p>
            <a:fld id="{4854181D-6920-4594-9A5D-6CE56DC9F8B2}" type="slidenum">
              <a:rPr lang="en-US" smtClean="0"/>
              <a:t>‹nr.›</a:t>
            </a:fld>
            <a:endParaRPr lang="en-US"/>
          </a:p>
        </p:txBody>
      </p:sp>
      <p:sp>
        <p:nvSpPr>
          <p:cNvPr id="8" name="Freeform: Shape 7">
            <a:extLst>
              <a:ext uri="{FF2B5EF4-FFF2-40B4-BE49-F238E27FC236}">
                <a16:creationId xmlns:a16="http://schemas.microsoft.com/office/drawing/2014/main" id="{B4EC5136-99DA-40B5-8F79-5C3A56D38BA1}"/>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4F8FB775-26C4-41BA-837C-4478D48D215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90258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2983E-E761-4429-9203-7FE8B2DB67E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21E9B7-62BE-49BA-AC6B-55250D6627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41A3FD-B90A-4C31-BD6B-581F9E2E0E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0D1D55-B722-4968-B171-AF3B462DDA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1085A8-02C2-4E7F-935E-5AEECBAD19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A8A5018-8A77-40E8-B159-4894ECF228B1}"/>
              </a:ext>
            </a:extLst>
          </p:cNvPr>
          <p:cNvSpPr>
            <a:spLocks noGrp="1"/>
          </p:cNvSpPr>
          <p:nvPr>
            <p:ph type="dt" sz="half" idx="10"/>
          </p:nvPr>
        </p:nvSpPr>
        <p:spPr/>
        <p:txBody>
          <a:bodyPr/>
          <a:lstStyle/>
          <a:p>
            <a:fld id="{82EDB8D0-98ED-4B86-9D5F-E61ADC70144D}" type="datetimeFigureOut">
              <a:rPr lang="en-US" smtClean="0"/>
              <a:t>5/15/2024</a:t>
            </a:fld>
            <a:endParaRPr lang="en-US"/>
          </a:p>
        </p:txBody>
      </p:sp>
      <p:sp>
        <p:nvSpPr>
          <p:cNvPr id="8" name="Footer Placeholder 7">
            <a:extLst>
              <a:ext uri="{FF2B5EF4-FFF2-40B4-BE49-F238E27FC236}">
                <a16:creationId xmlns:a16="http://schemas.microsoft.com/office/drawing/2014/main" id="{8AD79441-8908-4461-9FDD-BCE6388370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8D29F7D-B101-4950-A2C0-F350FB26D45F}"/>
              </a:ext>
            </a:extLst>
          </p:cNvPr>
          <p:cNvSpPr>
            <a:spLocks noGrp="1"/>
          </p:cNvSpPr>
          <p:nvPr>
            <p:ph type="sldNum" sz="quarter" idx="12"/>
          </p:nvPr>
        </p:nvSpPr>
        <p:spPr/>
        <p:txBody>
          <a:bodyPr/>
          <a:lstStyle/>
          <a:p>
            <a:fld id="{4854181D-6920-4594-9A5D-6CE56DC9F8B2}" type="slidenum">
              <a:rPr lang="en-US" smtClean="0"/>
              <a:t>‹nr.›</a:t>
            </a:fld>
            <a:endParaRPr lang="en-US"/>
          </a:p>
        </p:txBody>
      </p:sp>
      <p:sp>
        <p:nvSpPr>
          <p:cNvPr id="10" name="Freeform: Shape 9">
            <a:extLst>
              <a:ext uri="{FF2B5EF4-FFF2-40B4-BE49-F238E27FC236}">
                <a16:creationId xmlns:a16="http://schemas.microsoft.com/office/drawing/2014/main" id="{862D7398-9A79-4B24-9C7D-F0DEED57C70B}"/>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C07F28CD-1873-4E36-A064-2D25E0A8501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91636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11BF3-02E8-4EB7-818E-652B82CF2C9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4D3190-B78C-42F1-9D62-F523886BBE51}"/>
              </a:ext>
            </a:extLst>
          </p:cNvPr>
          <p:cNvSpPr>
            <a:spLocks noGrp="1"/>
          </p:cNvSpPr>
          <p:nvPr>
            <p:ph type="dt" sz="half" idx="10"/>
          </p:nvPr>
        </p:nvSpPr>
        <p:spPr/>
        <p:txBody>
          <a:bodyPr/>
          <a:lstStyle/>
          <a:p>
            <a:fld id="{82EDB8D0-98ED-4B86-9D5F-E61ADC70144D}" type="datetimeFigureOut">
              <a:rPr lang="en-US" smtClean="0"/>
              <a:t>5/15/2024</a:t>
            </a:fld>
            <a:endParaRPr lang="en-US"/>
          </a:p>
        </p:txBody>
      </p:sp>
      <p:sp>
        <p:nvSpPr>
          <p:cNvPr id="4" name="Footer Placeholder 3">
            <a:extLst>
              <a:ext uri="{FF2B5EF4-FFF2-40B4-BE49-F238E27FC236}">
                <a16:creationId xmlns:a16="http://schemas.microsoft.com/office/drawing/2014/main" id="{EA381C40-F9FC-4D58-8508-F0632DF5A01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01CBCC-4CC2-49BD-B155-01E0F4D798BE}"/>
              </a:ext>
            </a:extLst>
          </p:cNvPr>
          <p:cNvSpPr>
            <a:spLocks noGrp="1"/>
          </p:cNvSpPr>
          <p:nvPr>
            <p:ph type="sldNum" sz="quarter" idx="12"/>
          </p:nvPr>
        </p:nvSpPr>
        <p:spPr/>
        <p:txBody>
          <a:bodyPr/>
          <a:lstStyle/>
          <a:p>
            <a:fld id="{4854181D-6920-4594-9A5D-6CE56DC9F8B2}" type="slidenum">
              <a:rPr lang="en-US" smtClean="0"/>
              <a:t>‹nr.›</a:t>
            </a:fld>
            <a:endParaRPr lang="en-US"/>
          </a:p>
        </p:txBody>
      </p:sp>
      <p:sp>
        <p:nvSpPr>
          <p:cNvPr id="6" name="Freeform: Shape 5">
            <a:extLst>
              <a:ext uri="{FF2B5EF4-FFF2-40B4-BE49-F238E27FC236}">
                <a16:creationId xmlns:a16="http://schemas.microsoft.com/office/drawing/2014/main" id="{DC13EF9C-0B5A-4364-91AA-E5DD5B536E54}"/>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Freeform: Shape 6">
            <a:extLst>
              <a:ext uri="{FF2B5EF4-FFF2-40B4-BE49-F238E27FC236}">
                <a16:creationId xmlns:a16="http://schemas.microsoft.com/office/drawing/2014/main" id="{8F674475-6327-490A-BD7F-084F5C07F2E4}"/>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99298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024287-C9B9-48AC-8E4D-A282DE2F44F5}"/>
              </a:ext>
            </a:extLst>
          </p:cNvPr>
          <p:cNvSpPr>
            <a:spLocks noGrp="1"/>
          </p:cNvSpPr>
          <p:nvPr>
            <p:ph type="dt" sz="half" idx="10"/>
          </p:nvPr>
        </p:nvSpPr>
        <p:spPr/>
        <p:txBody>
          <a:bodyPr/>
          <a:lstStyle/>
          <a:p>
            <a:fld id="{82EDB8D0-98ED-4B86-9D5F-E61ADC70144D}" type="datetimeFigureOut">
              <a:rPr lang="en-US" smtClean="0"/>
              <a:t>5/15/2024</a:t>
            </a:fld>
            <a:endParaRPr lang="en-US"/>
          </a:p>
        </p:txBody>
      </p:sp>
      <p:sp>
        <p:nvSpPr>
          <p:cNvPr id="3" name="Footer Placeholder 2">
            <a:extLst>
              <a:ext uri="{FF2B5EF4-FFF2-40B4-BE49-F238E27FC236}">
                <a16:creationId xmlns:a16="http://schemas.microsoft.com/office/drawing/2014/main" id="{2D34C9A2-75A7-4164-B3B8-E6A9D60BA0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CBE73CE-2859-4D49-A9EC-26AF3FBDF6A3}"/>
              </a:ext>
            </a:extLst>
          </p:cNvPr>
          <p:cNvSpPr>
            <a:spLocks noGrp="1"/>
          </p:cNvSpPr>
          <p:nvPr>
            <p:ph type="sldNum" sz="quarter" idx="12"/>
          </p:nvPr>
        </p:nvSpPr>
        <p:spPr/>
        <p:txBody>
          <a:bodyPr/>
          <a:lstStyle/>
          <a:p>
            <a:fld id="{4854181D-6920-4594-9A5D-6CE56DC9F8B2}" type="slidenum">
              <a:rPr lang="en-US" smtClean="0"/>
              <a:t>‹nr.›</a:t>
            </a:fld>
            <a:endParaRPr lang="en-US"/>
          </a:p>
        </p:txBody>
      </p:sp>
      <p:sp>
        <p:nvSpPr>
          <p:cNvPr id="5" name="Freeform: Shape 4">
            <a:extLst>
              <a:ext uri="{FF2B5EF4-FFF2-40B4-BE49-F238E27FC236}">
                <a16:creationId xmlns:a16="http://schemas.microsoft.com/office/drawing/2014/main" id="{AA5ED585-FEBB-4DAD-84C0-97BEE6C360C3}"/>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Freeform: Shape 5">
            <a:extLst>
              <a:ext uri="{FF2B5EF4-FFF2-40B4-BE49-F238E27FC236}">
                <a16:creationId xmlns:a16="http://schemas.microsoft.com/office/drawing/2014/main" id="{EF6AC352-A720-4DB3-87CA-A33B0607CA2F}"/>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7891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FC812-4DB6-4F98-9404-29C191D3BA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2F0855E-0CD6-47DD-B648-4C84C783D7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50082B-17D7-4D61-8AEB-81517D85D2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70783-FF31-4C4E-9196-EB169B209747}"/>
              </a:ext>
            </a:extLst>
          </p:cNvPr>
          <p:cNvSpPr>
            <a:spLocks noGrp="1"/>
          </p:cNvSpPr>
          <p:nvPr>
            <p:ph type="dt" sz="half" idx="10"/>
          </p:nvPr>
        </p:nvSpPr>
        <p:spPr/>
        <p:txBody>
          <a:bodyPr/>
          <a:lstStyle/>
          <a:p>
            <a:fld id="{82EDB8D0-98ED-4B86-9D5F-E61ADC70144D}" type="datetimeFigureOut">
              <a:rPr lang="en-US" smtClean="0"/>
              <a:t>5/15/2024</a:t>
            </a:fld>
            <a:endParaRPr lang="en-US"/>
          </a:p>
        </p:txBody>
      </p:sp>
      <p:sp>
        <p:nvSpPr>
          <p:cNvPr id="6" name="Footer Placeholder 5">
            <a:extLst>
              <a:ext uri="{FF2B5EF4-FFF2-40B4-BE49-F238E27FC236}">
                <a16:creationId xmlns:a16="http://schemas.microsoft.com/office/drawing/2014/main" id="{7D92E260-747D-40FD-A062-9DD5E6835A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7E50A0-1E05-49C5-88C9-46267751201F}"/>
              </a:ext>
            </a:extLst>
          </p:cNvPr>
          <p:cNvSpPr>
            <a:spLocks noGrp="1"/>
          </p:cNvSpPr>
          <p:nvPr>
            <p:ph type="sldNum" sz="quarter" idx="12"/>
          </p:nvPr>
        </p:nvSpPr>
        <p:spPr/>
        <p:txBody>
          <a:bodyPr/>
          <a:lstStyle/>
          <a:p>
            <a:fld id="{4854181D-6920-4594-9A5D-6CE56DC9F8B2}" type="slidenum">
              <a:rPr lang="en-US" smtClean="0"/>
              <a:t>‹nr.›</a:t>
            </a:fld>
            <a:endParaRPr lang="en-US"/>
          </a:p>
        </p:txBody>
      </p:sp>
      <p:sp>
        <p:nvSpPr>
          <p:cNvPr id="8" name="Freeform: Shape 7">
            <a:extLst>
              <a:ext uri="{FF2B5EF4-FFF2-40B4-BE49-F238E27FC236}">
                <a16:creationId xmlns:a16="http://schemas.microsoft.com/office/drawing/2014/main" id="{2C155C63-9F58-4422-B669-F97486280671}"/>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385DBA62-0EDB-47AA-86C7-90463BC9B308}"/>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63890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D7521-E43D-41D1-B458-26B20DC6DD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2472CF2-2653-4B98-A416-D7A0A860EC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6EF87F5-0B10-4AC7-9599-F088C5E796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A07CB7-0520-4D64-B76C-C31AC557832D}"/>
              </a:ext>
            </a:extLst>
          </p:cNvPr>
          <p:cNvSpPr>
            <a:spLocks noGrp="1"/>
          </p:cNvSpPr>
          <p:nvPr>
            <p:ph type="dt" sz="half" idx="10"/>
          </p:nvPr>
        </p:nvSpPr>
        <p:spPr/>
        <p:txBody>
          <a:bodyPr/>
          <a:lstStyle/>
          <a:p>
            <a:fld id="{82EDB8D0-98ED-4B86-9D5F-E61ADC70144D}" type="datetimeFigureOut">
              <a:rPr lang="en-US" smtClean="0"/>
              <a:t>5/15/2024</a:t>
            </a:fld>
            <a:endParaRPr lang="en-US"/>
          </a:p>
        </p:txBody>
      </p:sp>
      <p:sp>
        <p:nvSpPr>
          <p:cNvPr id="6" name="Footer Placeholder 5">
            <a:extLst>
              <a:ext uri="{FF2B5EF4-FFF2-40B4-BE49-F238E27FC236}">
                <a16:creationId xmlns:a16="http://schemas.microsoft.com/office/drawing/2014/main" id="{92EEB226-AD45-45DF-AAB5-5513AE732A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E96AEB-9481-4CCE-B110-FEDD334835B8}"/>
              </a:ext>
            </a:extLst>
          </p:cNvPr>
          <p:cNvSpPr>
            <a:spLocks noGrp="1"/>
          </p:cNvSpPr>
          <p:nvPr>
            <p:ph type="sldNum" sz="quarter" idx="12"/>
          </p:nvPr>
        </p:nvSpPr>
        <p:spPr/>
        <p:txBody>
          <a:bodyPr/>
          <a:lstStyle/>
          <a:p>
            <a:fld id="{4854181D-6920-4594-9A5D-6CE56DC9F8B2}" type="slidenum">
              <a:rPr lang="en-US" smtClean="0"/>
              <a:t>‹nr.›</a:t>
            </a:fld>
            <a:endParaRPr lang="en-US"/>
          </a:p>
        </p:txBody>
      </p:sp>
      <p:sp>
        <p:nvSpPr>
          <p:cNvPr id="8" name="Freeform: Shape 7">
            <a:extLst>
              <a:ext uri="{FF2B5EF4-FFF2-40B4-BE49-F238E27FC236}">
                <a16:creationId xmlns:a16="http://schemas.microsoft.com/office/drawing/2014/main" id="{6BA9707F-7BCE-464F-BF45-E216527084EE}"/>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BC589723-2CC8-49D1-B4E1-36FECED6A2D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79500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EC5685-19F1-49DA-ADE5-D5D32F1659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FFC0A4D-22A1-4554-B5DE-887974F4DF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D5CDC-F2CE-410E-AD13-DDC235C71C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cap="none" spc="0" baseline="0">
                <a:solidFill>
                  <a:schemeClr val="tx1">
                    <a:tint val="75000"/>
                  </a:schemeClr>
                </a:solidFill>
                <a:latin typeface="+mn-lt"/>
              </a:defRPr>
            </a:lvl1pPr>
          </a:lstStyle>
          <a:p>
            <a:fld id="{82EDB8D0-98ED-4B86-9D5F-E61ADC70144D}" type="datetimeFigureOut">
              <a:rPr lang="en-US" smtClean="0"/>
              <a:pPr/>
              <a:t>5/15/2024</a:t>
            </a:fld>
            <a:endParaRPr lang="en-US" dirty="0"/>
          </a:p>
        </p:txBody>
      </p:sp>
      <p:sp>
        <p:nvSpPr>
          <p:cNvPr id="5" name="Footer Placeholder 4">
            <a:extLst>
              <a:ext uri="{FF2B5EF4-FFF2-40B4-BE49-F238E27FC236}">
                <a16:creationId xmlns:a16="http://schemas.microsoft.com/office/drawing/2014/main" id="{9340CD45-794A-4BB0-A427-0CE61AEAF4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cap="none" spc="0" baseline="0">
                <a:solidFill>
                  <a:schemeClr val="tx1">
                    <a:tint val="75000"/>
                  </a:schemeClr>
                </a:solidFill>
                <a:latin typeface="+mn-lt"/>
              </a:defRPr>
            </a:lvl1pPr>
          </a:lstStyle>
          <a:p>
            <a:endParaRPr lang="en-US"/>
          </a:p>
        </p:txBody>
      </p:sp>
      <p:sp>
        <p:nvSpPr>
          <p:cNvPr id="6" name="Slide Number Placeholder 5">
            <a:extLst>
              <a:ext uri="{FF2B5EF4-FFF2-40B4-BE49-F238E27FC236}">
                <a16:creationId xmlns:a16="http://schemas.microsoft.com/office/drawing/2014/main" id="{FCB3AB91-9588-4071-92D2-364F4A6ED0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cap="none" spc="0" baseline="0">
                <a:solidFill>
                  <a:schemeClr val="tx1">
                    <a:tint val="75000"/>
                  </a:schemeClr>
                </a:solidFill>
                <a:latin typeface="+mn-lt"/>
              </a:defRPr>
            </a:lvl1pPr>
          </a:lstStyle>
          <a:p>
            <a:fld id="{4854181D-6920-4594-9A5D-6CE56DC9F8B2}" type="slidenum">
              <a:rPr lang="en-US" smtClean="0"/>
              <a:pPr/>
              <a:t>‹nr.›</a:t>
            </a:fld>
            <a:endParaRPr lang="en-US"/>
          </a:p>
        </p:txBody>
      </p:sp>
    </p:spTree>
    <p:extLst>
      <p:ext uri="{BB962C8B-B14F-4D97-AF65-F5344CB8AC3E}">
        <p14:creationId xmlns:p14="http://schemas.microsoft.com/office/powerpoint/2010/main" val="3625143875"/>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41" r:id="rId5"/>
    <p:sldLayoutId id="2147483746" r:id="rId6"/>
    <p:sldLayoutId id="2147483742" r:id="rId7"/>
    <p:sldLayoutId id="2147483743" r:id="rId8"/>
    <p:sldLayoutId id="2147483744" r:id="rId9"/>
    <p:sldLayoutId id="2147483745" r:id="rId10"/>
    <p:sldLayoutId id="2147483747" r:id="rId11"/>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F8A656C-0806-4677-A38B-DA5DF0F3C4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467"/>
            <a:ext cx="12191999" cy="686646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descr="Et billede, der indeholder Kunstpapir, Karton, Origamipapir, origami&#10;&#10;Automatisk genereret beskrivelse">
            <a:extLst>
              <a:ext uri="{FF2B5EF4-FFF2-40B4-BE49-F238E27FC236}">
                <a16:creationId xmlns:a16="http://schemas.microsoft.com/office/drawing/2014/main" id="{33031DE9-FD5E-FD64-C42D-1E2E03D98A93}"/>
              </a:ext>
            </a:extLst>
          </p:cNvPr>
          <p:cNvPicPr>
            <a:picLocks noChangeAspect="1"/>
          </p:cNvPicPr>
          <p:nvPr/>
        </p:nvPicPr>
        <p:blipFill rotWithShape="1">
          <a:blip r:embed="rId2">
            <a:alphaModFix amt="55000"/>
          </a:blip>
          <a:srcRect t="14856" b="1189"/>
          <a:stretch/>
        </p:blipFill>
        <p:spPr>
          <a:xfrm>
            <a:off x="20" y="10"/>
            <a:ext cx="12191980" cy="6857990"/>
          </a:xfrm>
          <a:prstGeom prst="rect">
            <a:avLst/>
          </a:prstGeom>
        </p:spPr>
      </p:pic>
      <p:sp>
        <p:nvSpPr>
          <p:cNvPr id="11" name="Rectangle: Rounded Corners 10">
            <a:extLst>
              <a:ext uri="{FF2B5EF4-FFF2-40B4-BE49-F238E27FC236}">
                <a16:creationId xmlns:a16="http://schemas.microsoft.com/office/drawing/2014/main" id="{9BEF8C6D-8BB3-473A-9607-D7381CC5C0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27537" y="643467"/>
            <a:ext cx="5520995" cy="5215839"/>
          </a:xfrm>
          <a:prstGeom prst="roundRect">
            <a:avLst>
              <a:gd name="adj" fmla="val 265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11FDC770-DCA7-4A5A-46A4-33908806E1DF}"/>
              </a:ext>
            </a:extLst>
          </p:cNvPr>
          <p:cNvSpPr>
            <a:spLocks noGrp="1"/>
          </p:cNvSpPr>
          <p:nvPr>
            <p:ph type="ctrTitle"/>
          </p:nvPr>
        </p:nvSpPr>
        <p:spPr>
          <a:xfrm>
            <a:off x="6257047" y="795509"/>
            <a:ext cx="5037616" cy="3011340"/>
          </a:xfrm>
        </p:spPr>
        <p:txBody>
          <a:bodyPr>
            <a:normAutofit/>
          </a:bodyPr>
          <a:lstStyle/>
          <a:p>
            <a:r>
              <a:rPr lang="da-DK"/>
              <a:t>Det Moderne Gennembrud</a:t>
            </a:r>
            <a:endParaRPr lang="da-DK" dirty="0"/>
          </a:p>
        </p:txBody>
      </p:sp>
      <p:sp>
        <p:nvSpPr>
          <p:cNvPr id="3" name="Undertitel 2">
            <a:extLst>
              <a:ext uri="{FF2B5EF4-FFF2-40B4-BE49-F238E27FC236}">
                <a16:creationId xmlns:a16="http://schemas.microsoft.com/office/drawing/2014/main" id="{FED9B4E9-689F-4B71-1BA9-1BC898479C1F}"/>
              </a:ext>
            </a:extLst>
          </p:cNvPr>
          <p:cNvSpPr>
            <a:spLocks noGrp="1"/>
          </p:cNvSpPr>
          <p:nvPr>
            <p:ph type="subTitle" idx="1"/>
          </p:nvPr>
        </p:nvSpPr>
        <p:spPr>
          <a:xfrm>
            <a:off x="6257047" y="3898924"/>
            <a:ext cx="5037616" cy="1777878"/>
          </a:xfrm>
        </p:spPr>
        <p:txBody>
          <a:bodyPr>
            <a:normAutofit/>
          </a:bodyPr>
          <a:lstStyle/>
          <a:p>
            <a:r>
              <a:rPr lang="da-DK"/>
              <a:t>1t – DHO</a:t>
            </a:r>
          </a:p>
          <a:p>
            <a:r>
              <a:rPr lang="da-DK"/>
              <a:t>Foråret 2024</a:t>
            </a:r>
            <a:endParaRPr lang="da-DK" dirty="0"/>
          </a:p>
        </p:txBody>
      </p:sp>
      <p:sp>
        <p:nvSpPr>
          <p:cNvPr id="13" name="Arc 12">
            <a:extLst>
              <a:ext uri="{FF2B5EF4-FFF2-40B4-BE49-F238E27FC236}">
                <a16:creationId xmlns:a16="http://schemas.microsoft.com/office/drawing/2014/main" id="{DCFDFFB9-D302-4A05-A770-D332322547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06764" y="906791"/>
            <a:ext cx="2987899" cy="2987899"/>
          </a:xfrm>
          <a:prstGeom prst="arc">
            <a:avLst>
              <a:gd name="adj1" fmla="val 16200000"/>
              <a:gd name="adj2" fmla="val 114657"/>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606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512FE7-251C-0C79-A8FF-765723EF771A}"/>
              </a:ext>
            </a:extLst>
          </p:cNvPr>
          <p:cNvSpPr>
            <a:spLocks noGrp="1"/>
          </p:cNvSpPr>
          <p:nvPr>
            <p:ph type="title"/>
          </p:nvPr>
        </p:nvSpPr>
        <p:spPr/>
        <p:txBody>
          <a:bodyPr/>
          <a:lstStyle/>
          <a:p>
            <a:r>
              <a:rPr lang="da-DK" dirty="0"/>
              <a:t>Skrivestile</a:t>
            </a:r>
          </a:p>
        </p:txBody>
      </p:sp>
      <p:sp>
        <p:nvSpPr>
          <p:cNvPr id="3" name="Pladsholder til indhold 2">
            <a:extLst>
              <a:ext uri="{FF2B5EF4-FFF2-40B4-BE49-F238E27FC236}">
                <a16:creationId xmlns:a16="http://schemas.microsoft.com/office/drawing/2014/main" id="{5C902914-A2E5-3192-D675-64F3C28A6891}"/>
              </a:ext>
            </a:extLst>
          </p:cNvPr>
          <p:cNvSpPr>
            <a:spLocks noGrp="1"/>
          </p:cNvSpPr>
          <p:nvPr>
            <p:ph idx="1"/>
          </p:nvPr>
        </p:nvSpPr>
        <p:spPr/>
        <p:txBody>
          <a:bodyPr/>
          <a:lstStyle/>
          <a:p>
            <a:r>
              <a:rPr lang="da-DK" dirty="0"/>
              <a:t>Realisme</a:t>
            </a:r>
          </a:p>
          <a:p>
            <a:r>
              <a:rPr lang="da-DK" dirty="0"/>
              <a:t>Impressionisme</a:t>
            </a:r>
          </a:p>
          <a:p>
            <a:r>
              <a:rPr lang="da-DK" dirty="0"/>
              <a:t>Naturalisme</a:t>
            </a:r>
          </a:p>
        </p:txBody>
      </p:sp>
    </p:spTree>
    <p:extLst>
      <p:ext uri="{BB962C8B-B14F-4D97-AF65-F5344CB8AC3E}">
        <p14:creationId xmlns:p14="http://schemas.microsoft.com/office/powerpoint/2010/main" val="201185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E2F53E-B008-EF08-4DCA-2C40511B94EF}"/>
              </a:ext>
            </a:extLst>
          </p:cNvPr>
          <p:cNvSpPr>
            <a:spLocks noGrp="1"/>
          </p:cNvSpPr>
          <p:nvPr>
            <p:ph type="title"/>
          </p:nvPr>
        </p:nvSpPr>
        <p:spPr/>
        <p:txBody>
          <a:bodyPr/>
          <a:lstStyle/>
          <a:p>
            <a:r>
              <a:rPr lang="da-DK" dirty="0"/>
              <a:t>Realisme som skrivestil</a:t>
            </a:r>
          </a:p>
        </p:txBody>
      </p:sp>
      <p:sp>
        <p:nvSpPr>
          <p:cNvPr id="3" name="Pladsholder til indhold 2">
            <a:extLst>
              <a:ext uri="{FF2B5EF4-FFF2-40B4-BE49-F238E27FC236}">
                <a16:creationId xmlns:a16="http://schemas.microsoft.com/office/drawing/2014/main" id="{83F53CE6-6973-89A2-6804-60A628335315}"/>
              </a:ext>
            </a:extLst>
          </p:cNvPr>
          <p:cNvSpPr>
            <a:spLocks noGrp="1"/>
          </p:cNvSpPr>
          <p:nvPr>
            <p:ph idx="1"/>
          </p:nvPr>
        </p:nvSpPr>
        <p:spPr>
          <a:xfrm>
            <a:off x="838200" y="1825624"/>
            <a:ext cx="10515600" cy="4527049"/>
          </a:xfrm>
        </p:spPr>
        <p:txBody>
          <a:bodyPr>
            <a:normAutofit fontScale="92500" lnSpcReduction="20000"/>
          </a:bodyPr>
          <a:lstStyle/>
          <a:p>
            <a:r>
              <a:rPr lang="da-DK" dirty="0"/>
              <a:t>DMG-forfattere skriver ikke bare om et realistisk emne, men skriver på en måde, så teksten bliver realistisk, Det betyder, at beskrivelser af </a:t>
            </a:r>
            <a:r>
              <a:rPr lang="da-DK" b="1" i="1" dirty="0"/>
              <a:t>miljøer </a:t>
            </a:r>
            <a:r>
              <a:rPr lang="da-DK" dirty="0"/>
              <a:t>og </a:t>
            </a:r>
            <a:r>
              <a:rPr lang="da-DK" b="1" i="1" dirty="0"/>
              <a:t>personer</a:t>
            </a:r>
            <a:r>
              <a:rPr lang="da-DK" dirty="0"/>
              <a:t> kommer i fokus, og at også negative aspekter af hverdagen og samfundet bliver beskrevet. </a:t>
            </a:r>
          </a:p>
          <a:p>
            <a:r>
              <a:rPr lang="da-DK" dirty="0"/>
              <a:t>Skrivestilen er meget detaljeret, og så bruger skrivestilen plads til at fremhæve de grimme og problematiske sider af tilværelsen. </a:t>
            </a:r>
          </a:p>
          <a:p>
            <a:r>
              <a:rPr lang="da-DK" dirty="0"/>
              <a:t>Realisme betyder, at litteraturen skildrer verden og livet på en troværdig og realistisk måde. </a:t>
            </a:r>
          </a:p>
          <a:p>
            <a:r>
              <a:rPr lang="da-DK" dirty="0"/>
              <a:t>Eksempel: I Pontoppidans </a:t>
            </a:r>
            <a:r>
              <a:rPr lang="da-DK" b="1" dirty="0"/>
              <a:t>”</a:t>
            </a:r>
            <a:r>
              <a:rPr lang="da-DK" b="1" dirty="0" err="1"/>
              <a:t>Naadsensbrød</a:t>
            </a:r>
            <a:r>
              <a:rPr lang="da-DK" b="1" dirty="0"/>
              <a:t>” </a:t>
            </a:r>
            <a:r>
              <a:rPr lang="da-DK" dirty="0"/>
              <a:t>stiller han en skarp kritik af </a:t>
            </a:r>
            <a:r>
              <a:rPr lang="da-DK" dirty="0" err="1"/>
              <a:t>vilkårerne</a:t>
            </a:r>
            <a:r>
              <a:rPr lang="da-DK" dirty="0"/>
              <a:t> for de fattige på det lokale fattighus. </a:t>
            </a:r>
          </a:p>
          <a:p>
            <a:r>
              <a:rPr lang="da-DK" dirty="0"/>
              <a:t>Ved at bruge adjektiver som ‘udslidte’ og ‘forkomne’ i sin beskrivelse af de fattige giver teksten en holdning til kende. Det er meningen, at læseren skal få øjnene op for de fattiges vilkår og for de sociale skel i samfundet.</a:t>
            </a:r>
          </a:p>
        </p:txBody>
      </p:sp>
    </p:spTree>
    <p:extLst>
      <p:ext uri="{BB962C8B-B14F-4D97-AF65-F5344CB8AC3E}">
        <p14:creationId xmlns:p14="http://schemas.microsoft.com/office/powerpoint/2010/main" val="3121185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27B2E7E-DA16-9F6F-B41F-1F0DE81168EF}"/>
              </a:ext>
            </a:extLst>
          </p:cNvPr>
          <p:cNvSpPr>
            <a:spLocks noGrp="1"/>
          </p:cNvSpPr>
          <p:nvPr>
            <p:ph type="title"/>
          </p:nvPr>
        </p:nvSpPr>
        <p:spPr/>
        <p:txBody>
          <a:bodyPr/>
          <a:lstStyle/>
          <a:p>
            <a:r>
              <a:rPr lang="da-DK" dirty="0"/>
              <a:t>To skrivestile under realismen:</a:t>
            </a:r>
          </a:p>
        </p:txBody>
      </p:sp>
      <p:sp>
        <p:nvSpPr>
          <p:cNvPr id="3" name="Pladsholder til indhold 2">
            <a:extLst>
              <a:ext uri="{FF2B5EF4-FFF2-40B4-BE49-F238E27FC236}">
                <a16:creationId xmlns:a16="http://schemas.microsoft.com/office/drawing/2014/main" id="{E8773214-F1F5-B2B0-CF66-687E81DF8A34}"/>
              </a:ext>
            </a:extLst>
          </p:cNvPr>
          <p:cNvSpPr>
            <a:spLocks noGrp="1"/>
          </p:cNvSpPr>
          <p:nvPr>
            <p:ph idx="1"/>
          </p:nvPr>
        </p:nvSpPr>
        <p:spPr/>
        <p:txBody>
          <a:bodyPr>
            <a:normAutofit lnSpcReduction="10000"/>
          </a:bodyPr>
          <a:lstStyle/>
          <a:p>
            <a:r>
              <a:rPr lang="da-DK" dirty="0"/>
              <a:t>Impressionisme (Herman Bang): </a:t>
            </a:r>
          </a:p>
          <a:p>
            <a:pPr lvl="1"/>
            <a:r>
              <a:rPr lang="da-DK" dirty="0"/>
              <a:t>Man giver læseren ansvaret. Impressionisten ønsker ikke at give læseren alt på forhånd. Dvs. Læseren skal selv danne sine egne indtryk til teksten. </a:t>
            </a:r>
          </a:p>
          <a:p>
            <a:pPr lvl="2"/>
            <a:r>
              <a:rPr lang="da-DK" dirty="0"/>
              <a:t>”</a:t>
            </a:r>
            <a:r>
              <a:rPr lang="da-DK" dirty="0" err="1"/>
              <a:t>Showing</a:t>
            </a:r>
            <a:r>
              <a:rPr lang="da-DK" dirty="0"/>
              <a:t> it, </a:t>
            </a:r>
            <a:r>
              <a:rPr lang="da-DK" dirty="0" err="1"/>
              <a:t>don’t</a:t>
            </a:r>
            <a:r>
              <a:rPr lang="da-DK" dirty="0"/>
              <a:t> </a:t>
            </a:r>
            <a:r>
              <a:rPr lang="da-DK" dirty="0" err="1"/>
              <a:t>tell</a:t>
            </a:r>
            <a:r>
              <a:rPr lang="da-DK" dirty="0"/>
              <a:t> it”.  I impressionistiske tekster for læseren lov til at observere handlinger og se øjebliksbilleder. (Scenisk fremstilling). </a:t>
            </a:r>
          </a:p>
          <a:p>
            <a:pPr lvl="1"/>
            <a:r>
              <a:rPr lang="da-DK" i="1" dirty="0"/>
              <a:t>Impressionismen </a:t>
            </a:r>
            <a:r>
              <a:rPr lang="da-DK" dirty="0"/>
              <a:t>minder om den litterære strømning, der kommer i 1990’erne, nemlig </a:t>
            </a:r>
            <a:r>
              <a:rPr lang="da-DK" i="1" dirty="0"/>
              <a:t>minimalisme</a:t>
            </a:r>
            <a:r>
              <a:rPr lang="da-DK" dirty="0"/>
              <a:t>.</a:t>
            </a:r>
          </a:p>
          <a:p>
            <a:pPr lvl="1"/>
            <a:r>
              <a:rPr lang="da-DK" dirty="0"/>
              <a:t>Billedligt kan man se impressionismen med isbjergteknikken, hvor man kun kan se toppen af isbjerget, mens alt det under overfladen er noget, som læseren selv skal tænke sig frem til (dybden: tanker og følelser).</a:t>
            </a:r>
          </a:p>
        </p:txBody>
      </p:sp>
    </p:spTree>
    <p:extLst>
      <p:ext uri="{BB962C8B-B14F-4D97-AF65-F5344CB8AC3E}">
        <p14:creationId xmlns:p14="http://schemas.microsoft.com/office/powerpoint/2010/main" val="33254240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42CD5A-9A62-3E34-4306-0EE3906073A9}"/>
              </a:ext>
            </a:extLst>
          </p:cNvPr>
          <p:cNvSpPr>
            <a:spLocks noGrp="1"/>
          </p:cNvSpPr>
          <p:nvPr>
            <p:ph type="title"/>
          </p:nvPr>
        </p:nvSpPr>
        <p:spPr/>
        <p:txBody>
          <a:bodyPr/>
          <a:lstStyle/>
          <a:p>
            <a:r>
              <a:rPr lang="da-DK" dirty="0"/>
              <a:t>Eksempel</a:t>
            </a:r>
          </a:p>
        </p:txBody>
      </p:sp>
      <p:sp>
        <p:nvSpPr>
          <p:cNvPr id="3" name="Pladsholder til indhold 2">
            <a:extLst>
              <a:ext uri="{FF2B5EF4-FFF2-40B4-BE49-F238E27FC236}">
                <a16:creationId xmlns:a16="http://schemas.microsoft.com/office/drawing/2014/main" id="{D3AFE509-64D3-D38D-FA4C-71C27CB8E35E}"/>
              </a:ext>
            </a:extLst>
          </p:cNvPr>
          <p:cNvSpPr>
            <a:spLocks noGrp="1"/>
          </p:cNvSpPr>
          <p:nvPr>
            <p:ph idx="1"/>
          </p:nvPr>
        </p:nvSpPr>
        <p:spPr/>
        <p:txBody>
          <a:bodyPr/>
          <a:lstStyle/>
          <a:p>
            <a:r>
              <a:rPr lang="da-DK" dirty="0"/>
              <a:t>”Den sidste balkjole”.</a:t>
            </a:r>
          </a:p>
          <a:p>
            <a:pPr lvl="1"/>
            <a:r>
              <a:rPr lang="da-DK" dirty="0"/>
              <a:t>Emmas forhold til Otto, der aldrig ender ud i et </a:t>
            </a:r>
            <a:r>
              <a:rPr lang="da-DK" dirty="0" err="1"/>
              <a:t>giftemål</a:t>
            </a:r>
            <a:r>
              <a:rPr lang="da-DK" dirty="0"/>
              <a:t>. </a:t>
            </a:r>
          </a:p>
          <a:p>
            <a:pPr lvl="1"/>
            <a:r>
              <a:rPr lang="da-DK" dirty="0"/>
              <a:t>Emma spilder lidt vin, hvilket man så kan læse en dybere forklaring af, eftersom Emmas tanker og drømme for fremtiden bliver ødelagte.</a:t>
            </a:r>
          </a:p>
          <a:p>
            <a:pPr marL="1143000" lvl="2" indent="-228600">
              <a:lnSpc>
                <a:spcPct val="107000"/>
              </a:lnSpc>
              <a:buFont typeface="Wingdings" panose="05000000000000000000" pitchFamily="2" charset="2"/>
              <a:buChar char=""/>
            </a:pPr>
            <a:r>
              <a:rPr lang="da-DK" sz="1800" kern="100" dirty="0">
                <a:effectLst/>
                <a:latin typeface="Aptos" panose="020B0004020202020204" pitchFamily="34" charset="0"/>
                <a:ea typeface="Aptos" panose="020B0004020202020204" pitchFamily="34" charset="0"/>
                <a:cs typeface="Times New Roman" panose="02020603050405020304" pitchFamily="18" charset="0"/>
              </a:rPr>
              <a:t>”En handlingsrække, hvor hver lille handling er et glughul ind i det skildrede menneskes tankeliv” (l. 50-51).</a:t>
            </a:r>
          </a:p>
          <a:p>
            <a:pPr marL="1143000" lvl="2" indent="-228600">
              <a:lnSpc>
                <a:spcPct val="107000"/>
              </a:lnSpc>
              <a:spcAft>
                <a:spcPts val="800"/>
              </a:spcAft>
              <a:buFont typeface="Wingdings" panose="05000000000000000000" pitchFamily="2" charset="2"/>
              <a:buChar char=""/>
            </a:pPr>
            <a:r>
              <a:rPr lang="da-DK" sz="1800" kern="100" dirty="0">
                <a:effectLst/>
                <a:latin typeface="Aptos" panose="020B0004020202020204" pitchFamily="34" charset="0"/>
                <a:ea typeface="Aptos" panose="020B0004020202020204" pitchFamily="34" charset="0"/>
                <a:cs typeface="Times New Roman" panose="02020603050405020304" pitchFamily="18" charset="0"/>
              </a:rPr>
              <a:t>Den sidste balkjole er en kort tekst, men teksten har så meget dybde i sig, at det kunne være mange flere sider. Teksten efterlader en række tanker, om familiens fremtid. </a:t>
            </a:r>
          </a:p>
          <a:p>
            <a:pPr lvl="1">
              <a:lnSpc>
                <a:spcPct val="107000"/>
              </a:lnSpc>
              <a:spcAft>
                <a:spcPts val="800"/>
              </a:spcAft>
            </a:pPr>
            <a:r>
              <a:rPr lang="da-DK" sz="2200" kern="100" dirty="0">
                <a:latin typeface="Aptos" panose="020B0004020202020204" pitchFamily="34" charset="0"/>
                <a:ea typeface="Aptos" panose="020B0004020202020204" pitchFamily="34" charset="0"/>
                <a:cs typeface="Times New Roman" panose="02020603050405020304" pitchFamily="18" charset="0"/>
              </a:rPr>
              <a:t>Antonies chancer for at finde en mand slukkes også. </a:t>
            </a:r>
            <a:endParaRPr lang="da-DK" sz="2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991918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98819F-2296-0939-24C0-3EFB35FCF4F8}"/>
              </a:ext>
            </a:extLst>
          </p:cNvPr>
          <p:cNvSpPr>
            <a:spLocks noGrp="1"/>
          </p:cNvSpPr>
          <p:nvPr>
            <p:ph type="title"/>
          </p:nvPr>
        </p:nvSpPr>
        <p:spPr/>
        <p:txBody>
          <a:bodyPr/>
          <a:lstStyle/>
          <a:p>
            <a:r>
              <a:rPr lang="da-DK" dirty="0"/>
              <a:t>Skrivestil</a:t>
            </a:r>
          </a:p>
        </p:txBody>
      </p:sp>
      <p:sp>
        <p:nvSpPr>
          <p:cNvPr id="3" name="Pladsholder til indhold 2">
            <a:extLst>
              <a:ext uri="{FF2B5EF4-FFF2-40B4-BE49-F238E27FC236}">
                <a16:creationId xmlns:a16="http://schemas.microsoft.com/office/drawing/2014/main" id="{FFC3626B-2E52-F2D7-CA36-D85D72B4D28A}"/>
              </a:ext>
            </a:extLst>
          </p:cNvPr>
          <p:cNvSpPr>
            <a:spLocks noGrp="1"/>
          </p:cNvSpPr>
          <p:nvPr>
            <p:ph idx="1"/>
          </p:nvPr>
        </p:nvSpPr>
        <p:spPr/>
        <p:txBody>
          <a:bodyPr/>
          <a:lstStyle/>
          <a:p>
            <a:r>
              <a:rPr lang="da-DK" dirty="0"/>
              <a:t>Sproglig naturalisme:</a:t>
            </a:r>
          </a:p>
          <a:p>
            <a:pPr lvl="1"/>
            <a:r>
              <a:rPr lang="da-DK" dirty="0"/>
              <a:t>Med inspiration fra naturvidenskaben begynder forfatterne at beskrive livet og virkeligheden på en næsten naturvidenskabelig måde. </a:t>
            </a:r>
          </a:p>
          <a:p>
            <a:pPr lvl="2"/>
            <a:r>
              <a:rPr lang="da-DK" dirty="0"/>
              <a:t>Det ses i detaljerede beskrivelser af </a:t>
            </a:r>
            <a:r>
              <a:rPr lang="da-DK" b="1" i="1" dirty="0"/>
              <a:t>miljøet </a:t>
            </a:r>
            <a:r>
              <a:rPr lang="da-DK" i="1" dirty="0"/>
              <a:t>og </a:t>
            </a:r>
            <a:r>
              <a:rPr lang="da-DK" b="1" dirty="0"/>
              <a:t>personer</a:t>
            </a:r>
            <a:r>
              <a:rPr lang="da-DK" i="1" dirty="0"/>
              <a:t>. </a:t>
            </a:r>
            <a:r>
              <a:rPr lang="da-DK" dirty="0">
                <a:sym typeface="Wingdings" panose="05000000000000000000" pitchFamily="2" charset="2"/>
              </a:rPr>
              <a:t> Stor detaljerigdom i beskrivelserne. </a:t>
            </a:r>
          </a:p>
          <a:p>
            <a:pPr lvl="1"/>
            <a:r>
              <a:rPr lang="da-DK" dirty="0">
                <a:sym typeface="Wingdings" panose="05000000000000000000" pitchFamily="2" charset="2"/>
              </a:rPr>
              <a:t>Menneskets frigørelse fra det religiøse og betragter i stedet det biologiske. (arv og miljø).</a:t>
            </a:r>
          </a:p>
          <a:p>
            <a:pPr lvl="2"/>
            <a:r>
              <a:rPr lang="da-DK" dirty="0">
                <a:sym typeface="Wingdings" panose="05000000000000000000" pitchFamily="2" charset="2"/>
              </a:rPr>
              <a:t>Man stræber mod større præcision i persontegning, replikker og miljøskildring.</a:t>
            </a:r>
            <a:endParaRPr lang="da-DK" dirty="0"/>
          </a:p>
          <a:p>
            <a:r>
              <a:rPr lang="da-DK" dirty="0"/>
              <a:t>Eksempel: J.P. Jacobsens: ”Ane-Mette” og ”To verdener”</a:t>
            </a:r>
          </a:p>
          <a:p>
            <a:pPr lvl="1"/>
            <a:endParaRPr lang="da-DK" dirty="0"/>
          </a:p>
        </p:txBody>
      </p:sp>
    </p:spTree>
    <p:extLst>
      <p:ext uri="{BB962C8B-B14F-4D97-AF65-F5344CB8AC3E}">
        <p14:creationId xmlns:p14="http://schemas.microsoft.com/office/powerpoint/2010/main" val="25449797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74F02E-B1C0-3CF7-9F7C-5B264588E2C4}"/>
              </a:ext>
            </a:extLst>
          </p:cNvPr>
          <p:cNvSpPr>
            <a:spLocks noGrp="1"/>
          </p:cNvSpPr>
          <p:nvPr>
            <p:ph type="title"/>
          </p:nvPr>
        </p:nvSpPr>
        <p:spPr/>
        <p:txBody>
          <a:bodyPr/>
          <a:lstStyle/>
          <a:p>
            <a:r>
              <a:rPr lang="da-DK" dirty="0"/>
              <a:t>Strømninger efter det moderne gennembrud</a:t>
            </a:r>
          </a:p>
        </p:txBody>
      </p:sp>
      <p:sp>
        <p:nvSpPr>
          <p:cNvPr id="3" name="Pladsholder til indhold 2">
            <a:extLst>
              <a:ext uri="{FF2B5EF4-FFF2-40B4-BE49-F238E27FC236}">
                <a16:creationId xmlns:a16="http://schemas.microsoft.com/office/drawing/2014/main" id="{9789EC0E-AE4D-B93E-5EDA-DAD58F5E0C28}"/>
              </a:ext>
            </a:extLst>
          </p:cNvPr>
          <p:cNvSpPr>
            <a:spLocks noGrp="1"/>
          </p:cNvSpPr>
          <p:nvPr>
            <p:ph idx="1"/>
          </p:nvPr>
        </p:nvSpPr>
        <p:spPr>
          <a:xfrm>
            <a:off x="838200" y="1825625"/>
            <a:ext cx="10515600" cy="4667250"/>
          </a:xfrm>
        </p:spPr>
        <p:txBody>
          <a:bodyPr>
            <a:normAutofit fontScale="85000" lnSpcReduction="20000"/>
          </a:bodyPr>
          <a:lstStyle/>
          <a:p>
            <a:r>
              <a:rPr lang="da-DK" dirty="0"/>
              <a:t>Efter 20 års fokus på DMG-litteratur, trænger litteraturen til ændres. </a:t>
            </a:r>
            <a:r>
              <a:rPr lang="da-DK" dirty="0">
                <a:sym typeface="Wingdings" panose="05000000000000000000" pitchFamily="2" charset="2"/>
              </a:rPr>
              <a:t> Med reference til </a:t>
            </a:r>
            <a:r>
              <a:rPr lang="da-DK" dirty="0" err="1">
                <a:sym typeface="Wingdings" panose="05000000000000000000" pitchFamily="2" charset="2"/>
              </a:rPr>
              <a:t>DMGs</a:t>
            </a:r>
            <a:r>
              <a:rPr lang="da-DK" dirty="0">
                <a:sym typeface="Wingdings" panose="05000000000000000000" pitchFamily="2" charset="2"/>
              </a:rPr>
              <a:t> litteratur, så trænger stokken til at blive drejet den anden vej. </a:t>
            </a:r>
          </a:p>
          <a:p>
            <a:r>
              <a:rPr lang="da-DK" dirty="0">
                <a:sym typeface="Wingdings" panose="05000000000000000000" pitchFamily="2" charset="2"/>
              </a:rPr>
              <a:t>Litteraturhistorien deler sig i to:</a:t>
            </a:r>
          </a:p>
          <a:p>
            <a:endParaRPr lang="da-DK" dirty="0">
              <a:sym typeface="Wingdings" panose="05000000000000000000" pitchFamily="2" charset="2"/>
            </a:endParaRPr>
          </a:p>
          <a:p>
            <a:pPr marL="971550" lvl="1" indent="-514350">
              <a:buAutoNum type="arabicParenR"/>
            </a:pPr>
            <a:r>
              <a:rPr lang="da-DK" dirty="0">
                <a:sym typeface="Wingdings" panose="05000000000000000000" pitchFamily="2" charset="2"/>
              </a:rPr>
              <a:t>En modernistisk strømning, som vender sig mod Det moderne gennembrud. – Symbolisme (Det sjælelig gennembrud)</a:t>
            </a:r>
          </a:p>
          <a:p>
            <a:pPr lvl="1"/>
            <a:r>
              <a:rPr lang="da-DK" dirty="0">
                <a:sym typeface="Wingdings" panose="05000000000000000000" pitchFamily="2" charset="2"/>
              </a:rPr>
              <a:t>Symbolisterne mener, at DMG-forfattere har glemt sjælelivet, så derfor vil de gengive menneskets oplevelse af verden. </a:t>
            </a:r>
          </a:p>
          <a:p>
            <a:pPr lvl="1"/>
            <a:r>
              <a:rPr lang="da-DK" dirty="0">
                <a:sym typeface="Wingdings" panose="05000000000000000000" pitchFamily="2" charset="2"/>
              </a:rPr>
              <a:t>Tanken er, at der eksisterer en metafysisk verden over den fysiske verden. Dvs. dagligdagen bliver et symbol for noget dybere. </a:t>
            </a:r>
          </a:p>
          <a:p>
            <a:pPr marL="457200" lvl="1" indent="0">
              <a:buNone/>
            </a:pPr>
            <a:endParaRPr lang="da-DK" dirty="0">
              <a:sym typeface="Wingdings" panose="05000000000000000000" pitchFamily="2" charset="2"/>
            </a:endParaRPr>
          </a:p>
          <a:p>
            <a:pPr marL="457200" lvl="1" indent="0">
              <a:buNone/>
            </a:pPr>
            <a:r>
              <a:rPr lang="da-DK" dirty="0">
                <a:sym typeface="Wingdings" panose="05000000000000000000" pitchFamily="2" charset="2"/>
              </a:rPr>
              <a:t>2) En realistisk strømning, som ønsker at fortsætte Det moderne gennembruds intentioner – Det folkelige gennembrud.</a:t>
            </a:r>
          </a:p>
          <a:p>
            <a:pPr lvl="1"/>
            <a:r>
              <a:rPr lang="da-DK" dirty="0"/>
              <a:t>Litteraturen har ikke fået den effekt, som man havde ønsket sig. Derfor ønsker man fortsat at skildre en </a:t>
            </a:r>
            <a:r>
              <a:rPr lang="da-DK" dirty="0" err="1"/>
              <a:t>samfundskritisk</a:t>
            </a:r>
            <a:r>
              <a:rPr lang="da-DK" dirty="0"/>
              <a:t> litteratur.</a:t>
            </a:r>
          </a:p>
        </p:txBody>
      </p:sp>
    </p:spTree>
    <p:extLst>
      <p:ext uri="{BB962C8B-B14F-4D97-AF65-F5344CB8AC3E}">
        <p14:creationId xmlns:p14="http://schemas.microsoft.com/office/powerpoint/2010/main" val="24455325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7DC8DC-2C44-4997-126B-94C76D9F123E}"/>
              </a:ext>
            </a:extLst>
          </p:cNvPr>
          <p:cNvSpPr>
            <a:spLocks noGrp="1"/>
          </p:cNvSpPr>
          <p:nvPr>
            <p:ph type="title"/>
          </p:nvPr>
        </p:nvSpPr>
        <p:spPr/>
        <p:txBody>
          <a:bodyPr/>
          <a:lstStyle/>
          <a:p>
            <a:r>
              <a:rPr lang="da-DK" dirty="0"/>
              <a:t>Folkelig realisme</a:t>
            </a:r>
          </a:p>
        </p:txBody>
      </p:sp>
      <p:sp>
        <p:nvSpPr>
          <p:cNvPr id="3" name="Pladsholder til indhold 2">
            <a:extLst>
              <a:ext uri="{FF2B5EF4-FFF2-40B4-BE49-F238E27FC236}">
                <a16:creationId xmlns:a16="http://schemas.microsoft.com/office/drawing/2014/main" id="{666ECD86-9EE2-9B98-5C3C-329B917FFC67}"/>
              </a:ext>
            </a:extLst>
          </p:cNvPr>
          <p:cNvSpPr>
            <a:spLocks noGrp="1"/>
          </p:cNvSpPr>
          <p:nvPr>
            <p:ph idx="1"/>
          </p:nvPr>
        </p:nvSpPr>
        <p:spPr/>
        <p:txBody>
          <a:bodyPr/>
          <a:lstStyle/>
          <a:p>
            <a:pPr lvl="1"/>
            <a:r>
              <a:rPr lang="da-DK" sz="1800" dirty="0">
                <a:solidFill>
                  <a:schemeClr val="tx2"/>
                </a:solidFill>
              </a:rPr>
              <a:t>Folkelig = De realistiske forfattere er jyder og kommer fra bonde- og husmandsmiljøer. De erobrer nyt land for litteraturen ved at skrive om de steder, de kommer fra. Man kalder dem også for </a:t>
            </a:r>
            <a:r>
              <a:rPr lang="da-DK" sz="1800" i="1" dirty="0">
                <a:solidFill>
                  <a:schemeClr val="tx2"/>
                </a:solidFill>
              </a:rPr>
              <a:t>hjemstavnsforfattere</a:t>
            </a:r>
            <a:r>
              <a:rPr lang="da-DK" sz="1800" dirty="0">
                <a:solidFill>
                  <a:schemeClr val="tx2"/>
                </a:solidFill>
              </a:rPr>
              <a:t>. </a:t>
            </a:r>
          </a:p>
          <a:p>
            <a:pPr lvl="1"/>
            <a:r>
              <a:rPr lang="da-DK" sz="1800" dirty="0">
                <a:solidFill>
                  <a:schemeClr val="tx2"/>
                </a:solidFill>
              </a:rPr>
              <a:t>Henrik Pontoppidan (forfatter under Det moderne Gennembrud) skriver godt nok om de fattiges kår på landet i sine værker, men han er ikke selv en af dem, og hans synsvinkel er distanceret.</a:t>
            </a:r>
          </a:p>
          <a:p>
            <a:pPr lvl="1"/>
            <a:r>
              <a:rPr lang="da-DK" sz="1800" dirty="0">
                <a:solidFill>
                  <a:schemeClr val="tx2"/>
                </a:solidFill>
              </a:rPr>
              <a:t>Modsat er en forfatter som Jeppe Aakjær opvokset i bondemiljøer, og han gør sig umage med at skrive om folket i folkets eget sprog og fra dets perspektiv.  </a:t>
            </a:r>
          </a:p>
          <a:p>
            <a:endParaRPr lang="da-DK" dirty="0"/>
          </a:p>
        </p:txBody>
      </p:sp>
    </p:spTree>
    <p:extLst>
      <p:ext uri="{BB962C8B-B14F-4D97-AF65-F5344CB8AC3E}">
        <p14:creationId xmlns:p14="http://schemas.microsoft.com/office/powerpoint/2010/main" val="3823984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1D6778-12D1-C202-F053-544ED2A12AD0}"/>
              </a:ext>
            </a:extLst>
          </p:cNvPr>
          <p:cNvSpPr>
            <a:spLocks noGrp="1"/>
          </p:cNvSpPr>
          <p:nvPr>
            <p:ph type="title"/>
          </p:nvPr>
        </p:nvSpPr>
        <p:spPr/>
        <p:txBody>
          <a:bodyPr/>
          <a:lstStyle/>
          <a:p>
            <a:r>
              <a:rPr lang="da-DK" dirty="0"/>
              <a:t>Det folkelige gennembruds forfattere:</a:t>
            </a:r>
          </a:p>
        </p:txBody>
      </p:sp>
      <p:sp>
        <p:nvSpPr>
          <p:cNvPr id="3" name="Pladsholder til indhold 2">
            <a:extLst>
              <a:ext uri="{FF2B5EF4-FFF2-40B4-BE49-F238E27FC236}">
                <a16:creationId xmlns:a16="http://schemas.microsoft.com/office/drawing/2014/main" id="{C71005FF-BAAA-A1CF-E37D-343EAE7483A9}"/>
              </a:ext>
            </a:extLst>
          </p:cNvPr>
          <p:cNvSpPr>
            <a:spLocks noGrp="1"/>
          </p:cNvSpPr>
          <p:nvPr>
            <p:ph idx="1"/>
          </p:nvPr>
        </p:nvSpPr>
        <p:spPr/>
        <p:txBody>
          <a:bodyPr>
            <a:normAutofit/>
          </a:bodyPr>
          <a:lstStyle/>
          <a:p>
            <a:r>
              <a:rPr lang="da-DK" dirty="0"/>
              <a:t>Jeppe Aakjær.</a:t>
            </a:r>
          </a:p>
          <a:p>
            <a:pPr lvl="1"/>
            <a:r>
              <a:rPr lang="da-DK" dirty="0"/>
              <a:t>”Jens Vejmand”</a:t>
            </a:r>
          </a:p>
          <a:p>
            <a:r>
              <a:rPr lang="da-DK" dirty="0"/>
              <a:t>Martin Andersen Nexø.</a:t>
            </a:r>
          </a:p>
          <a:p>
            <a:pPr lvl="1"/>
            <a:r>
              <a:rPr lang="da-DK" dirty="0"/>
              <a:t>”Pelle Erobreren”</a:t>
            </a:r>
          </a:p>
          <a:p>
            <a:pPr lvl="1"/>
            <a:r>
              <a:rPr lang="da-DK" dirty="0"/>
              <a:t>”Lykke-Per”</a:t>
            </a:r>
          </a:p>
          <a:p>
            <a:pPr marL="0" indent="0">
              <a:buNone/>
            </a:pPr>
            <a:r>
              <a:rPr lang="da-DK" dirty="0"/>
              <a:t>Fælles for forfatterne er, at de skriver kritisk om de elendige sociale forhold for underklassen på landet og i byen. De skildrer mennesker og samfundsklasser, der er undertrykt af det samfund, som de lever i. </a:t>
            </a:r>
          </a:p>
        </p:txBody>
      </p:sp>
    </p:spTree>
    <p:extLst>
      <p:ext uri="{BB962C8B-B14F-4D97-AF65-F5344CB8AC3E}">
        <p14:creationId xmlns:p14="http://schemas.microsoft.com/office/powerpoint/2010/main" val="25604090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D3F053-99B9-14DF-BD5D-C557A912EA07}"/>
              </a:ext>
            </a:extLst>
          </p:cNvPr>
          <p:cNvSpPr>
            <a:spLocks noGrp="1"/>
          </p:cNvSpPr>
          <p:nvPr>
            <p:ph type="title"/>
          </p:nvPr>
        </p:nvSpPr>
        <p:spPr/>
        <p:txBody>
          <a:bodyPr/>
          <a:lstStyle/>
          <a:p>
            <a:r>
              <a:rPr lang="da-DK" dirty="0"/>
              <a:t>Pelle Erobreren</a:t>
            </a:r>
          </a:p>
        </p:txBody>
      </p:sp>
      <p:sp>
        <p:nvSpPr>
          <p:cNvPr id="3" name="Pladsholder til indhold 2">
            <a:extLst>
              <a:ext uri="{FF2B5EF4-FFF2-40B4-BE49-F238E27FC236}">
                <a16:creationId xmlns:a16="http://schemas.microsoft.com/office/drawing/2014/main" id="{FDE98770-6E63-F555-9982-D3AA8777E665}"/>
              </a:ext>
            </a:extLst>
          </p:cNvPr>
          <p:cNvSpPr>
            <a:spLocks noGrp="1"/>
          </p:cNvSpPr>
          <p:nvPr>
            <p:ph idx="1"/>
          </p:nvPr>
        </p:nvSpPr>
        <p:spPr/>
        <p:txBody>
          <a:bodyPr/>
          <a:lstStyle/>
          <a:p>
            <a:pPr lvl="1"/>
            <a:r>
              <a:rPr lang="da-DK" dirty="0"/>
              <a:t>”Pelle Erobreren” </a:t>
            </a:r>
            <a:r>
              <a:rPr lang="da-DK" dirty="0">
                <a:sym typeface="Wingdings" panose="05000000000000000000" pitchFamily="2" charset="2"/>
              </a:rPr>
              <a:t>- Pelle er søn af en fattig landarbejder og vokser op med det hårde arbejde på et gods. I modsætning til sin far er Pelle oprørsk. (Del 1).   Han vokser op og kæmper for de undertryktes kår og bliver en helt i arbejderklassen. </a:t>
            </a:r>
          </a:p>
          <a:p>
            <a:endParaRPr lang="da-DK" dirty="0"/>
          </a:p>
        </p:txBody>
      </p:sp>
    </p:spTree>
    <p:extLst>
      <p:ext uri="{BB962C8B-B14F-4D97-AF65-F5344CB8AC3E}">
        <p14:creationId xmlns:p14="http://schemas.microsoft.com/office/powerpoint/2010/main" val="14099363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53BE72-7686-4154-DF31-0D36F5F21B2B}"/>
              </a:ext>
            </a:extLst>
          </p:cNvPr>
          <p:cNvSpPr>
            <a:spLocks noGrp="1"/>
          </p:cNvSpPr>
          <p:nvPr>
            <p:ph type="title"/>
          </p:nvPr>
        </p:nvSpPr>
        <p:spPr/>
        <p:txBody>
          <a:bodyPr/>
          <a:lstStyle/>
          <a:p>
            <a:r>
              <a:rPr lang="da-DK" dirty="0"/>
              <a:t>Lykke-Per</a:t>
            </a:r>
          </a:p>
        </p:txBody>
      </p:sp>
      <p:sp>
        <p:nvSpPr>
          <p:cNvPr id="3" name="Pladsholder til indhold 2">
            <a:extLst>
              <a:ext uri="{FF2B5EF4-FFF2-40B4-BE49-F238E27FC236}">
                <a16:creationId xmlns:a16="http://schemas.microsoft.com/office/drawing/2014/main" id="{B00B5451-AFF4-2D78-036D-4DC1FCD7514F}"/>
              </a:ext>
            </a:extLst>
          </p:cNvPr>
          <p:cNvSpPr>
            <a:spLocks noGrp="1"/>
          </p:cNvSpPr>
          <p:nvPr>
            <p:ph idx="1"/>
          </p:nvPr>
        </p:nvSpPr>
        <p:spPr>
          <a:xfrm>
            <a:off x="838200" y="1825625"/>
            <a:ext cx="10515600" cy="4667250"/>
          </a:xfrm>
        </p:spPr>
        <p:txBody>
          <a:bodyPr>
            <a:normAutofit fontScale="85000" lnSpcReduction="20000"/>
          </a:bodyPr>
          <a:lstStyle/>
          <a:p>
            <a:r>
              <a:rPr lang="da-DK" dirty="0"/>
              <a:t>Lykke-Per” – Vi følger Pers vej gennem livet, fra fødsel til død. Per der er opvokset i den jyske provins, vender sin barndoms livsfornægtende kristendom ryggen og uddanner sig i København til ingeniør. </a:t>
            </a:r>
          </a:p>
          <a:p>
            <a:r>
              <a:rPr lang="da-DK" dirty="0"/>
              <a:t>Per er optaget af sit fag og af den teknologiske udvikling, og han udtænker store planer, der skal modernisere det danske samfund. </a:t>
            </a:r>
          </a:p>
          <a:p>
            <a:r>
              <a:rPr lang="da-DK" dirty="0"/>
              <a:t>På sin vej møder Per en forskellige kvinder, som han tiltrækkes af.</a:t>
            </a:r>
          </a:p>
          <a:p>
            <a:pPr lvl="1"/>
            <a:r>
              <a:rPr lang="da-DK" dirty="0"/>
              <a:t>Den jødiske kæreste, Jakobe, der deler Pers kritiske syn på religionen. Dette fremgår tydeligt, da Jakobe besøger Per under et studieophold i Tyskland. </a:t>
            </a:r>
            <a:r>
              <a:rPr lang="da-DK" dirty="0">
                <a:sym typeface="Wingdings" panose="05000000000000000000" pitchFamily="2" charset="2"/>
              </a:rPr>
              <a:t> Scenen oppe i bjergene, hvor kirkeklokkerne og Kristus-figuren </a:t>
            </a:r>
          </a:p>
          <a:p>
            <a:pPr lvl="1"/>
            <a:r>
              <a:rPr lang="da-DK" dirty="0"/>
              <a:t>Per bliver mere ateistisk i sin livsforståelse, idet han møder mange personer med forskellige livsholdninger. </a:t>
            </a:r>
          </a:p>
          <a:p>
            <a:pPr lvl="2"/>
            <a:r>
              <a:rPr lang="da-DK" dirty="0"/>
              <a:t>Han møder Inger (grundtvigiansk præstedatter), som han gifter sig med og får børn med, men han kan ikke forlige sig med det liv, han har sammen med Inger, blandt andet fordi de ikke har samme syn på kristendommen. </a:t>
            </a:r>
          </a:p>
          <a:p>
            <a:pPr lvl="3"/>
            <a:r>
              <a:rPr lang="da-DK" dirty="0"/>
              <a:t>Deres forskellige syn på kristendommen bliver anledningen til bruddet mellem dem, og Per forlader Inger og børnene til fordel for en tilværelse som eneboer på den jyske vestkyst. </a:t>
            </a:r>
          </a:p>
          <a:p>
            <a:pPr lvl="3"/>
            <a:r>
              <a:rPr lang="da-DK" dirty="0"/>
              <a:t>Per lader sig styre af naturalismens syn på det frie menneske. Han skærer forbindelser til omverden.</a:t>
            </a:r>
          </a:p>
          <a:p>
            <a:pPr lvl="1"/>
            <a:endParaRPr lang="da-DK" dirty="0"/>
          </a:p>
          <a:p>
            <a:pPr lvl="1"/>
            <a:endParaRPr lang="da-DK" dirty="0"/>
          </a:p>
        </p:txBody>
      </p:sp>
    </p:spTree>
    <p:extLst>
      <p:ext uri="{BB962C8B-B14F-4D97-AF65-F5344CB8AC3E}">
        <p14:creationId xmlns:p14="http://schemas.microsoft.com/office/powerpoint/2010/main" val="1375672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6335D0-0ACD-B738-65BD-EFEC86F4BF64}"/>
              </a:ext>
            </a:extLst>
          </p:cNvPr>
          <p:cNvSpPr>
            <a:spLocks noGrp="1"/>
          </p:cNvSpPr>
          <p:nvPr>
            <p:ph type="title"/>
          </p:nvPr>
        </p:nvSpPr>
        <p:spPr/>
        <p:txBody>
          <a:bodyPr/>
          <a:lstStyle/>
          <a:p>
            <a:r>
              <a:rPr lang="da-DK" dirty="0"/>
              <a:t>DHO-forløb</a:t>
            </a:r>
          </a:p>
        </p:txBody>
      </p:sp>
      <p:sp>
        <p:nvSpPr>
          <p:cNvPr id="3" name="Pladsholder til indhold 2">
            <a:extLst>
              <a:ext uri="{FF2B5EF4-FFF2-40B4-BE49-F238E27FC236}">
                <a16:creationId xmlns:a16="http://schemas.microsoft.com/office/drawing/2014/main" id="{6BAF5675-7FB4-7070-991C-9F75030568AC}"/>
              </a:ext>
            </a:extLst>
          </p:cNvPr>
          <p:cNvSpPr>
            <a:spLocks noGrp="1"/>
          </p:cNvSpPr>
          <p:nvPr>
            <p:ph idx="1"/>
          </p:nvPr>
        </p:nvSpPr>
        <p:spPr>
          <a:xfrm>
            <a:off x="838200" y="1338943"/>
            <a:ext cx="10515600" cy="5388428"/>
          </a:xfrm>
        </p:spPr>
        <p:txBody>
          <a:bodyPr>
            <a:normAutofit fontScale="92500"/>
          </a:bodyPr>
          <a:lstStyle/>
          <a:p>
            <a:r>
              <a:rPr lang="da-DK" dirty="0"/>
              <a:t>Georg Brandes – </a:t>
            </a:r>
            <a:r>
              <a:rPr lang="da-DK" i="1" dirty="0"/>
              <a:t>Indledning til hovedstrømninger i det 19. århundredes litteratur. </a:t>
            </a:r>
          </a:p>
          <a:p>
            <a:r>
              <a:rPr lang="da-DK" dirty="0"/>
              <a:t>J.P. Jacobsen: </a:t>
            </a:r>
            <a:r>
              <a:rPr lang="da-DK" i="1" dirty="0"/>
              <a:t>To verdener </a:t>
            </a:r>
            <a:r>
              <a:rPr lang="da-DK" dirty="0"/>
              <a:t>(1879) – Overgangen mellem to litterære perioder: Romantikken </a:t>
            </a:r>
            <a:r>
              <a:rPr lang="da-DK" dirty="0">
                <a:sym typeface="Wingdings" panose="05000000000000000000" pitchFamily="2" charset="2"/>
              </a:rPr>
              <a:t> Det Moderne Gennembrud.</a:t>
            </a:r>
          </a:p>
          <a:p>
            <a:r>
              <a:rPr lang="da-DK" dirty="0">
                <a:sym typeface="Wingdings" panose="05000000000000000000" pitchFamily="2" charset="2"/>
              </a:rPr>
              <a:t>Henrik Pontoppidan: </a:t>
            </a:r>
            <a:r>
              <a:rPr lang="da-DK" i="1" dirty="0" err="1">
                <a:sym typeface="Wingdings" panose="05000000000000000000" pitchFamily="2" charset="2"/>
              </a:rPr>
              <a:t>Naadsensbrød</a:t>
            </a:r>
            <a:r>
              <a:rPr lang="da-DK" i="1" dirty="0">
                <a:sym typeface="Wingdings" panose="05000000000000000000" pitchFamily="2" charset="2"/>
              </a:rPr>
              <a:t> </a:t>
            </a:r>
            <a:r>
              <a:rPr lang="da-DK" dirty="0">
                <a:sym typeface="Wingdings" panose="05000000000000000000" pitchFamily="2" charset="2"/>
              </a:rPr>
              <a:t>(1885) + </a:t>
            </a:r>
            <a:r>
              <a:rPr lang="da-DK" i="1" dirty="0">
                <a:sym typeface="Wingdings" panose="05000000000000000000" pitchFamily="2" charset="2"/>
              </a:rPr>
              <a:t>Ane-Mette </a:t>
            </a:r>
            <a:r>
              <a:rPr lang="da-DK" dirty="0">
                <a:sym typeface="Wingdings" panose="05000000000000000000" pitchFamily="2" charset="2"/>
              </a:rPr>
              <a:t>(1899).</a:t>
            </a:r>
          </a:p>
          <a:p>
            <a:r>
              <a:rPr lang="da-DK" dirty="0">
                <a:sym typeface="Wingdings" panose="05000000000000000000" pitchFamily="2" charset="2"/>
              </a:rPr>
              <a:t>Herman Bang – Den impressionistiske skrivestil.</a:t>
            </a:r>
          </a:p>
          <a:p>
            <a:r>
              <a:rPr lang="da-DK" dirty="0">
                <a:sym typeface="Wingdings" panose="05000000000000000000" pitchFamily="2" charset="2"/>
              </a:rPr>
              <a:t>Olivia </a:t>
            </a:r>
            <a:r>
              <a:rPr lang="da-DK" dirty="0" err="1">
                <a:sym typeface="Wingdings" panose="05000000000000000000" pitchFamily="2" charset="2"/>
              </a:rPr>
              <a:t>Levision</a:t>
            </a:r>
            <a:r>
              <a:rPr lang="da-DK" dirty="0">
                <a:sym typeface="Wingdings" panose="05000000000000000000" pitchFamily="2" charset="2"/>
              </a:rPr>
              <a:t>: </a:t>
            </a:r>
            <a:r>
              <a:rPr lang="da-DK" i="1" dirty="0">
                <a:sym typeface="Wingdings" panose="05000000000000000000" pitchFamily="2" charset="2"/>
              </a:rPr>
              <a:t>Støv</a:t>
            </a:r>
            <a:r>
              <a:rPr lang="da-DK" dirty="0">
                <a:sym typeface="Wingdings" panose="05000000000000000000" pitchFamily="2" charset="2"/>
              </a:rPr>
              <a:t> (1885).</a:t>
            </a:r>
          </a:p>
          <a:p>
            <a:r>
              <a:rPr lang="da-DK" dirty="0">
                <a:sym typeface="Wingdings" panose="05000000000000000000" pitchFamily="2" charset="2"/>
              </a:rPr>
              <a:t>Det Folkelige Gennembrud (1900-1920): Jeppe Aakjær og Martin Andersen Nexø: </a:t>
            </a:r>
            <a:r>
              <a:rPr lang="da-DK" i="1" dirty="0">
                <a:sym typeface="Wingdings" panose="05000000000000000000" pitchFamily="2" charset="2"/>
              </a:rPr>
              <a:t>Lønningsdag</a:t>
            </a:r>
            <a:r>
              <a:rPr lang="da-DK" dirty="0">
                <a:sym typeface="Wingdings" panose="05000000000000000000" pitchFamily="2" charset="2"/>
              </a:rPr>
              <a:t>. </a:t>
            </a:r>
          </a:p>
          <a:p>
            <a:r>
              <a:rPr lang="da-DK" dirty="0">
                <a:sym typeface="Wingdings" panose="05000000000000000000" pitchFamily="2" charset="2"/>
              </a:rPr>
              <a:t>Metoder i dansk. </a:t>
            </a:r>
          </a:p>
          <a:p>
            <a:r>
              <a:rPr lang="da-DK" dirty="0">
                <a:sym typeface="Wingdings" panose="05000000000000000000" pitchFamily="2" charset="2"/>
              </a:rPr>
              <a:t>Vi ser </a:t>
            </a:r>
            <a:r>
              <a:rPr lang="da-DK" i="1" dirty="0">
                <a:sym typeface="Wingdings" panose="05000000000000000000" pitchFamily="2" charset="2"/>
              </a:rPr>
              <a:t>Lykke-Per </a:t>
            </a:r>
          </a:p>
          <a:p>
            <a:endParaRPr lang="da-DK" dirty="0">
              <a:sym typeface="Wingdings" panose="05000000000000000000" pitchFamily="2" charset="2"/>
            </a:endParaRPr>
          </a:p>
          <a:p>
            <a:endParaRPr lang="da-DK" dirty="0">
              <a:sym typeface="Wingdings" panose="05000000000000000000" pitchFamily="2" charset="2"/>
            </a:endParaRPr>
          </a:p>
          <a:p>
            <a:endParaRPr lang="da-DK" i="1" dirty="0"/>
          </a:p>
          <a:p>
            <a:endParaRPr lang="da-DK" dirty="0"/>
          </a:p>
        </p:txBody>
      </p:sp>
    </p:spTree>
    <p:extLst>
      <p:ext uri="{BB962C8B-B14F-4D97-AF65-F5344CB8AC3E}">
        <p14:creationId xmlns:p14="http://schemas.microsoft.com/office/powerpoint/2010/main" val="4267595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540417-739A-4696-91AE-049C702A46FF}"/>
              </a:ext>
            </a:extLst>
          </p:cNvPr>
          <p:cNvSpPr>
            <a:spLocks noGrp="1"/>
          </p:cNvSpPr>
          <p:nvPr>
            <p:ph type="title"/>
          </p:nvPr>
        </p:nvSpPr>
        <p:spPr/>
        <p:txBody>
          <a:bodyPr/>
          <a:lstStyle/>
          <a:p>
            <a:r>
              <a:rPr lang="da-DK" dirty="0"/>
              <a:t>Det moderne gennembrud</a:t>
            </a:r>
          </a:p>
        </p:txBody>
      </p:sp>
      <p:sp>
        <p:nvSpPr>
          <p:cNvPr id="3" name="Pladsholder til indhold 2">
            <a:extLst>
              <a:ext uri="{FF2B5EF4-FFF2-40B4-BE49-F238E27FC236}">
                <a16:creationId xmlns:a16="http://schemas.microsoft.com/office/drawing/2014/main" id="{55CAB486-0FE5-54DF-CBD5-1D4F976E96BF}"/>
              </a:ext>
            </a:extLst>
          </p:cNvPr>
          <p:cNvSpPr>
            <a:spLocks noGrp="1"/>
          </p:cNvSpPr>
          <p:nvPr>
            <p:ph idx="1"/>
          </p:nvPr>
        </p:nvSpPr>
        <p:spPr/>
        <p:txBody>
          <a:bodyPr/>
          <a:lstStyle/>
          <a:p>
            <a:r>
              <a:rPr lang="da-DK" dirty="0"/>
              <a:t>For det moderne gennembruds forfattere er det vigtigt, at Litteraturen skal sætte problemer under debat. I modsætning til forfatterne i romantikken, der ofte malede et skønmaleri af virkeligheden, så vil det moderne gennembruds forfattere skildre hverdagens problemstillinger: </a:t>
            </a:r>
          </a:p>
          <a:p>
            <a:pPr lvl="1"/>
            <a:r>
              <a:rPr lang="da-DK" dirty="0"/>
              <a:t>Tidens debatemner italesættes som de tre k’er:</a:t>
            </a:r>
          </a:p>
          <a:p>
            <a:pPr lvl="2"/>
            <a:r>
              <a:rPr lang="da-DK" dirty="0"/>
              <a:t>Køn</a:t>
            </a:r>
          </a:p>
          <a:p>
            <a:pPr lvl="2"/>
            <a:r>
              <a:rPr lang="da-DK" dirty="0"/>
              <a:t>Klasse</a:t>
            </a:r>
          </a:p>
          <a:p>
            <a:pPr lvl="2"/>
            <a:r>
              <a:rPr lang="da-DK" dirty="0"/>
              <a:t>Kirke </a:t>
            </a:r>
          </a:p>
        </p:txBody>
      </p:sp>
    </p:spTree>
    <p:extLst>
      <p:ext uri="{BB962C8B-B14F-4D97-AF65-F5344CB8AC3E}">
        <p14:creationId xmlns:p14="http://schemas.microsoft.com/office/powerpoint/2010/main" val="3995630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57283D-D2A0-BA1B-281A-2964BB8064FE}"/>
              </a:ext>
            </a:extLst>
          </p:cNvPr>
          <p:cNvSpPr>
            <a:spLocks noGrp="1"/>
          </p:cNvSpPr>
          <p:nvPr>
            <p:ph type="title"/>
          </p:nvPr>
        </p:nvSpPr>
        <p:spPr/>
        <p:txBody>
          <a:bodyPr/>
          <a:lstStyle/>
          <a:p>
            <a:endParaRPr lang="da-DK"/>
          </a:p>
        </p:txBody>
      </p:sp>
      <p:sp>
        <p:nvSpPr>
          <p:cNvPr id="3" name="Pladsholder til indhold 2">
            <a:extLst>
              <a:ext uri="{FF2B5EF4-FFF2-40B4-BE49-F238E27FC236}">
                <a16:creationId xmlns:a16="http://schemas.microsoft.com/office/drawing/2014/main" id="{41A8D43B-2769-E139-F7A6-055B1CBA43FA}"/>
              </a:ext>
            </a:extLst>
          </p:cNvPr>
          <p:cNvSpPr>
            <a:spLocks noGrp="1"/>
          </p:cNvSpPr>
          <p:nvPr>
            <p:ph idx="1"/>
          </p:nvPr>
        </p:nvSpPr>
        <p:spPr/>
        <p:txBody>
          <a:bodyPr/>
          <a:lstStyle/>
          <a:p>
            <a:r>
              <a:rPr lang="da-DK" dirty="0"/>
              <a:t>Romantikkens idealisme er skiftet ud med </a:t>
            </a:r>
            <a:r>
              <a:rPr lang="da-DK" i="1" dirty="0"/>
              <a:t>realisme</a:t>
            </a:r>
            <a:r>
              <a:rPr lang="da-DK" dirty="0"/>
              <a:t> i Det moderne gennembrud. </a:t>
            </a:r>
          </a:p>
          <a:p>
            <a:r>
              <a:rPr lang="da-DK" dirty="0"/>
              <a:t>Georg Brandes: tidens mest markante debattør og kulturperson formulerer kravene til det moderne gennembruds litteratur.</a:t>
            </a:r>
          </a:p>
          <a:p>
            <a:r>
              <a:rPr lang="da-DK" dirty="0"/>
              <a:t>Brandes: ”At sætte problemer under debat”.</a:t>
            </a:r>
          </a:p>
        </p:txBody>
      </p:sp>
    </p:spTree>
    <p:extLst>
      <p:ext uri="{BB962C8B-B14F-4D97-AF65-F5344CB8AC3E}">
        <p14:creationId xmlns:p14="http://schemas.microsoft.com/office/powerpoint/2010/main" val="58955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7A885D-D694-20CF-8DE1-66EB2729C06D}"/>
              </a:ext>
            </a:extLst>
          </p:cNvPr>
          <p:cNvSpPr>
            <a:spLocks noGrp="1"/>
          </p:cNvSpPr>
          <p:nvPr>
            <p:ph type="title"/>
          </p:nvPr>
        </p:nvSpPr>
        <p:spPr/>
        <p:txBody>
          <a:bodyPr/>
          <a:lstStyle/>
          <a:p>
            <a:r>
              <a:rPr lang="da-DK" dirty="0"/>
              <a:t>Samfundet i slutningen af 1800-tallet.</a:t>
            </a:r>
          </a:p>
        </p:txBody>
      </p:sp>
      <p:sp>
        <p:nvSpPr>
          <p:cNvPr id="3" name="Pladsholder til indhold 2">
            <a:extLst>
              <a:ext uri="{FF2B5EF4-FFF2-40B4-BE49-F238E27FC236}">
                <a16:creationId xmlns:a16="http://schemas.microsoft.com/office/drawing/2014/main" id="{D8C96BBD-8C1C-1E13-9AE0-46F5D9C776FC}"/>
              </a:ext>
            </a:extLst>
          </p:cNvPr>
          <p:cNvSpPr>
            <a:spLocks noGrp="1"/>
          </p:cNvSpPr>
          <p:nvPr>
            <p:ph idx="1"/>
          </p:nvPr>
        </p:nvSpPr>
        <p:spPr>
          <a:xfrm>
            <a:off x="838200" y="1825624"/>
            <a:ext cx="10515600" cy="4411889"/>
          </a:xfrm>
        </p:spPr>
        <p:txBody>
          <a:bodyPr>
            <a:normAutofit fontScale="92500" lnSpcReduction="20000"/>
          </a:bodyPr>
          <a:lstStyle/>
          <a:p>
            <a:r>
              <a:rPr lang="da-DK" dirty="0"/>
              <a:t>Mange mennesker lever under fattige forhold. </a:t>
            </a:r>
          </a:p>
          <a:p>
            <a:pPr lvl="1"/>
            <a:r>
              <a:rPr lang="da-DK" dirty="0"/>
              <a:t>På landet er der mange fattige husmænd og landarbejdere. </a:t>
            </a:r>
          </a:p>
          <a:p>
            <a:pPr lvl="1"/>
            <a:r>
              <a:rPr lang="da-DK" dirty="0"/>
              <a:t>I byen opstår en ny socialklasse I kølvandet på industrialiseringen, der for alvor slår igennem i Danmark i denne tid, flytter mange mennesker fra landet ind til byen for at arbejde på fabrik (urbanisering).</a:t>
            </a:r>
          </a:p>
          <a:p>
            <a:pPr lvl="2"/>
            <a:r>
              <a:rPr lang="da-DK" dirty="0"/>
              <a:t>I byen lever arbejderne ofte en kummerlig tilværelse i små lejligheder og har dårlige arbejdsvilkår.</a:t>
            </a:r>
          </a:p>
          <a:p>
            <a:pPr lvl="1"/>
            <a:r>
              <a:rPr lang="da-DK" dirty="0"/>
              <a:t>Arbejderne begynder at organisere sig politisk efter inspiration fra den socialistiske bevægelse, der præger flere europæiske lande, og Socialdemokratiet bliver stiftet i 1871.</a:t>
            </a:r>
          </a:p>
          <a:p>
            <a:pPr lvl="2"/>
            <a:r>
              <a:rPr lang="da-DK" dirty="0"/>
              <a:t>Louis Pio, socialistisk pioner, grundlægger arbejderbevægelsen i Danmark.</a:t>
            </a:r>
          </a:p>
          <a:p>
            <a:pPr lvl="1"/>
            <a:r>
              <a:rPr lang="da-DK" dirty="0"/>
              <a:t>Arbejderne organiserer sig i fagforeninger og begynder at strejke for at forbedre deres arbejdsvilkår.</a:t>
            </a:r>
          </a:p>
          <a:p>
            <a:pPr lvl="1"/>
            <a:r>
              <a:rPr lang="da-DK" dirty="0"/>
              <a:t>Kvinderne begynder at uddanne sig og stiller krav om ligestilling mellem kønnene. Det er dog senere – i 1915- at kvinderne får stemmeret ved folketingsvalg. </a:t>
            </a:r>
          </a:p>
        </p:txBody>
      </p:sp>
    </p:spTree>
    <p:extLst>
      <p:ext uri="{BB962C8B-B14F-4D97-AF65-F5344CB8AC3E}">
        <p14:creationId xmlns:p14="http://schemas.microsoft.com/office/powerpoint/2010/main" val="264053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24C2AC-BA89-B70B-9B74-31BDC50D8ECC}"/>
              </a:ext>
            </a:extLst>
          </p:cNvPr>
          <p:cNvSpPr>
            <a:spLocks noGrp="1"/>
          </p:cNvSpPr>
          <p:nvPr>
            <p:ph type="title"/>
          </p:nvPr>
        </p:nvSpPr>
        <p:spPr/>
        <p:txBody>
          <a:bodyPr/>
          <a:lstStyle/>
          <a:p>
            <a:r>
              <a:rPr lang="da-DK" dirty="0"/>
              <a:t>Romantikken kontra DMG</a:t>
            </a:r>
          </a:p>
        </p:txBody>
      </p:sp>
      <p:sp>
        <p:nvSpPr>
          <p:cNvPr id="3" name="Pladsholder til indhold 2">
            <a:extLst>
              <a:ext uri="{FF2B5EF4-FFF2-40B4-BE49-F238E27FC236}">
                <a16:creationId xmlns:a16="http://schemas.microsoft.com/office/drawing/2014/main" id="{B198C0B5-4E45-0CB6-0DD4-E2A389E28BE0}"/>
              </a:ext>
            </a:extLst>
          </p:cNvPr>
          <p:cNvSpPr>
            <a:spLocks noGrp="1"/>
          </p:cNvSpPr>
          <p:nvPr>
            <p:ph idx="1"/>
          </p:nvPr>
        </p:nvSpPr>
        <p:spPr/>
        <p:txBody>
          <a:bodyPr>
            <a:normAutofit lnSpcReduction="10000"/>
          </a:bodyPr>
          <a:lstStyle/>
          <a:p>
            <a:r>
              <a:rPr lang="da-DK" dirty="0"/>
              <a:t>DMG: Et nyt livssyn, hvor man gør op med den idealisme, der præger romantikken.</a:t>
            </a:r>
          </a:p>
          <a:p>
            <a:r>
              <a:rPr lang="da-DK" dirty="0"/>
              <a:t>Hvor romantikerne dyrker det dualistiske (todelte) verdenssyn, så har DMG-forfattere et monistisk (modsat dualistisk) syn på verden. </a:t>
            </a:r>
          </a:p>
          <a:p>
            <a:r>
              <a:rPr lang="da-DK" dirty="0"/>
              <a:t>I stedet for at gå og drømme om en anden verden, der skulle være mere ‘virkelig’, ønsker man i DMG at slå fast, at der kun findes én verden – denne verden, som ses måles, beskrives og analyseres. Idealismen er altså udskiftet med en naturvidenskabelig tilgang til verden. </a:t>
            </a:r>
          </a:p>
        </p:txBody>
      </p:sp>
    </p:spTree>
    <p:extLst>
      <p:ext uri="{BB962C8B-B14F-4D97-AF65-F5344CB8AC3E}">
        <p14:creationId xmlns:p14="http://schemas.microsoft.com/office/powerpoint/2010/main" val="4069270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E5079E-6F21-EC14-8004-E5CCEC83CEB3}"/>
              </a:ext>
            </a:extLst>
          </p:cNvPr>
          <p:cNvSpPr>
            <a:spLocks noGrp="1"/>
          </p:cNvSpPr>
          <p:nvPr>
            <p:ph type="title"/>
          </p:nvPr>
        </p:nvSpPr>
        <p:spPr/>
        <p:txBody>
          <a:bodyPr/>
          <a:lstStyle/>
          <a:p>
            <a:r>
              <a:rPr lang="da-DK" dirty="0"/>
              <a:t>Naturalisme</a:t>
            </a:r>
          </a:p>
        </p:txBody>
      </p:sp>
      <p:sp>
        <p:nvSpPr>
          <p:cNvPr id="3" name="Pladsholder til indhold 2">
            <a:extLst>
              <a:ext uri="{FF2B5EF4-FFF2-40B4-BE49-F238E27FC236}">
                <a16:creationId xmlns:a16="http://schemas.microsoft.com/office/drawing/2014/main" id="{03564CF4-FEBA-7E29-0942-E7257183B862}"/>
              </a:ext>
            </a:extLst>
          </p:cNvPr>
          <p:cNvSpPr>
            <a:spLocks noGrp="1"/>
          </p:cNvSpPr>
          <p:nvPr>
            <p:ph idx="1"/>
          </p:nvPr>
        </p:nvSpPr>
        <p:spPr/>
        <p:txBody>
          <a:bodyPr>
            <a:normAutofit fontScale="92500" lnSpcReduction="20000"/>
          </a:bodyPr>
          <a:lstStyle/>
          <a:p>
            <a:r>
              <a:rPr lang="da-DK" dirty="0"/>
              <a:t>DMG skift af livssyn udgør en konsekvens af den nye naturvidenskab, der vinder frem i 1800-tallet. </a:t>
            </a:r>
          </a:p>
          <a:p>
            <a:r>
              <a:rPr lang="da-DK" dirty="0"/>
              <a:t>Darwinisme: Charles Darwins kommer i sin forskning frem til, at mennesket er nedstammet fra aberne. </a:t>
            </a:r>
          </a:p>
          <a:p>
            <a:r>
              <a:rPr lang="da-DK" dirty="0"/>
              <a:t>Friedrich Nietzsche: kritiserer kristendommen – ”Gud er død”. </a:t>
            </a:r>
          </a:p>
          <a:p>
            <a:r>
              <a:rPr lang="da-DK" dirty="0"/>
              <a:t>I DMG præges litteraturen af et kritisk syn på kristendommen. Den har læsrevet sig både fra den kristne tro og fra romantikkens idealisme.</a:t>
            </a:r>
          </a:p>
          <a:p>
            <a:r>
              <a:rPr lang="da-DK" dirty="0"/>
              <a:t>Denne konfrontation med virkeligheden er problematisk, da opgøret giver frihed, men også uro og tomhed, fordi der ikke længere er et sted at drømme sig væk fra.   </a:t>
            </a:r>
          </a:p>
        </p:txBody>
      </p:sp>
    </p:spTree>
    <p:extLst>
      <p:ext uri="{BB962C8B-B14F-4D97-AF65-F5344CB8AC3E}">
        <p14:creationId xmlns:p14="http://schemas.microsoft.com/office/powerpoint/2010/main" val="799350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2421EE-6A9E-FA48-1F70-D5BC57B09A2C}"/>
              </a:ext>
            </a:extLst>
          </p:cNvPr>
          <p:cNvSpPr>
            <a:spLocks noGrp="1"/>
          </p:cNvSpPr>
          <p:nvPr>
            <p:ph type="title"/>
          </p:nvPr>
        </p:nvSpPr>
        <p:spPr/>
        <p:txBody>
          <a:bodyPr/>
          <a:lstStyle/>
          <a:p>
            <a:r>
              <a:rPr lang="da-DK" dirty="0"/>
              <a:t>Georg Brandes</a:t>
            </a:r>
          </a:p>
        </p:txBody>
      </p:sp>
      <p:sp>
        <p:nvSpPr>
          <p:cNvPr id="3" name="Pladsholder til indhold 2">
            <a:extLst>
              <a:ext uri="{FF2B5EF4-FFF2-40B4-BE49-F238E27FC236}">
                <a16:creationId xmlns:a16="http://schemas.microsoft.com/office/drawing/2014/main" id="{BE5699B8-BF1F-7129-FA43-02A20203BE31}"/>
              </a:ext>
            </a:extLst>
          </p:cNvPr>
          <p:cNvSpPr>
            <a:spLocks noGrp="1"/>
          </p:cNvSpPr>
          <p:nvPr>
            <p:ph idx="1"/>
          </p:nvPr>
        </p:nvSpPr>
        <p:spPr/>
        <p:txBody>
          <a:bodyPr/>
          <a:lstStyle/>
          <a:p>
            <a:r>
              <a:rPr lang="da-DK" dirty="0"/>
              <a:t>Startskuddet til DMG i Danmark dateres til 1871, hvor litteraturforskeren Georg Brandes i en forelæsningsrække, </a:t>
            </a:r>
            <a:r>
              <a:rPr lang="da-DK" i="1" dirty="0"/>
              <a:t>Hovedstrømninger i det 19. Århundreds litteratur</a:t>
            </a:r>
            <a:r>
              <a:rPr lang="da-DK" dirty="0"/>
              <a:t>, kritiserer dansker forfattere for at leve i en virkelighedssky drømmeverden, hvor litteraturen fungerer som et dække over problemer i samtiden. </a:t>
            </a:r>
          </a:p>
        </p:txBody>
      </p:sp>
    </p:spTree>
    <p:extLst>
      <p:ext uri="{BB962C8B-B14F-4D97-AF65-F5344CB8AC3E}">
        <p14:creationId xmlns:p14="http://schemas.microsoft.com/office/powerpoint/2010/main" val="658086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3509E2-1E98-5631-EAB0-915175139CC1}"/>
              </a:ext>
            </a:extLst>
          </p:cNvPr>
          <p:cNvSpPr>
            <a:spLocks noGrp="1"/>
          </p:cNvSpPr>
          <p:nvPr>
            <p:ph type="title"/>
          </p:nvPr>
        </p:nvSpPr>
        <p:spPr/>
        <p:txBody>
          <a:bodyPr/>
          <a:lstStyle/>
          <a:p>
            <a:r>
              <a:rPr lang="da-DK" dirty="0"/>
              <a:t>Georg Brandes</a:t>
            </a:r>
          </a:p>
        </p:txBody>
      </p:sp>
      <p:sp>
        <p:nvSpPr>
          <p:cNvPr id="3" name="Pladsholder til indhold 2">
            <a:extLst>
              <a:ext uri="{FF2B5EF4-FFF2-40B4-BE49-F238E27FC236}">
                <a16:creationId xmlns:a16="http://schemas.microsoft.com/office/drawing/2014/main" id="{7DD460F7-7E8D-148F-5625-9D8C1CE7AB00}"/>
              </a:ext>
            </a:extLst>
          </p:cNvPr>
          <p:cNvSpPr>
            <a:spLocks noGrp="1"/>
          </p:cNvSpPr>
          <p:nvPr>
            <p:ph idx="1"/>
          </p:nvPr>
        </p:nvSpPr>
        <p:spPr/>
        <p:txBody>
          <a:bodyPr>
            <a:normAutofit fontScale="85000" lnSpcReduction="20000"/>
          </a:bodyPr>
          <a:lstStyle/>
          <a:p>
            <a:r>
              <a:rPr lang="da-DK" dirty="0"/>
              <a:t>Brandes fremhæver i stedet en række europæiske forfattere i samtiden, der udmærker sig ved at skrive litteratur, der ”sætter Problemer under Debat”. Han opfordrer samtidig til at gøre realismen til et krav i dansk litteratur:</a:t>
            </a:r>
          </a:p>
          <a:p>
            <a:pPr marL="457200" lvl="1" indent="0">
              <a:buNone/>
            </a:pPr>
            <a:endParaRPr lang="da-DK" dirty="0"/>
          </a:p>
          <a:p>
            <a:pPr marL="457200" lvl="1" indent="0">
              <a:buNone/>
            </a:pPr>
            <a:r>
              <a:rPr lang="da-DK" dirty="0"/>
              <a:t>”Det, at en Litteratur i vore Dage lever, viser sig i, at den sætter Problemer under Debat (…) At en Litteratur Intet sætter under Debat er det samme, som at den er i færd med at tabe al betydning”. </a:t>
            </a:r>
          </a:p>
          <a:p>
            <a:endParaRPr lang="da-DK" dirty="0"/>
          </a:p>
          <a:p>
            <a:r>
              <a:rPr lang="da-DK" dirty="0"/>
              <a:t>Citatet skal ses i sammenhæng med de politiske forhold i Danmark på daværende tidspunkt. Danmark har i 1849 fået Grundloven og dermed ytringsfriheden, så nu har forfatterne faktisk mulighed for at ytre sig og give deres mening til kende. </a:t>
            </a:r>
          </a:p>
        </p:txBody>
      </p:sp>
    </p:spTree>
    <p:extLst>
      <p:ext uri="{BB962C8B-B14F-4D97-AF65-F5344CB8AC3E}">
        <p14:creationId xmlns:p14="http://schemas.microsoft.com/office/powerpoint/2010/main" val="1195759577"/>
      </p:ext>
    </p:extLst>
  </p:cSld>
  <p:clrMapOvr>
    <a:masterClrMapping/>
  </p:clrMapOvr>
</p:sld>
</file>

<file path=ppt/theme/theme1.xml><?xml version="1.0" encoding="utf-8"?>
<a:theme xmlns:a="http://schemas.openxmlformats.org/drawingml/2006/main" name="ShapesVTI">
  <a:themeElements>
    <a:clrScheme name="Office">
      <a:dk1>
        <a:srgbClr val="000000"/>
      </a:dk1>
      <a:lt1>
        <a:srgbClr val="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Festival">
      <a:majorFont>
        <a:latin typeface="Aharon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apesVTI" id="{C78D20FD-A872-4243-8597-B534C62538FF}" vid="{7CAFCCF9-7834-41D6-B6AB-7D225A18A4E9}"/>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291</TotalTime>
  <Words>1804</Words>
  <Application>Microsoft Office PowerPoint</Application>
  <PresentationFormat>Widescreen</PresentationFormat>
  <Paragraphs>115</Paragraphs>
  <Slides>19</Slides>
  <Notes>2</Notes>
  <HiddenSlides>0</HiddenSlides>
  <MMClips>0</MMClips>
  <ScaleCrop>false</ScaleCrop>
  <HeadingPairs>
    <vt:vector size="6" baseType="variant">
      <vt:variant>
        <vt:lpstr>Benyttede skrifttyper</vt:lpstr>
      </vt:variant>
      <vt:variant>
        <vt:i4>6</vt:i4>
      </vt:variant>
      <vt:variant>
        <vt:lpstr>Tema</vt:lpstr>
      </vt:variant>
      <vt:variant>
        <vt:i4>1</vt:i4>
      </vt:variant>
      <vt:variant>
        <vt:lpstr>Slidetitler</vt:lpstr>
      </vt:variant>
      <vt:variant>
        <vt:i4>19</vt:i4>
      </vt:variant>
    </vt:vector>
  </HeadingPairs>
  <TitlesOfParts>
    <vt:vector size="26" baseType="lpstr">
      <vt:lpstr>Aharoni</vt:lpstr>
      <vt:lpstr>Aptos</vt:lpstr>
      <vt:lpstr>Arial</vt:lpstr>
      <vt:lpstr>Avenir Next LT Pro</vt:lpstr>
      <vt:lpstr>Calibri</vt:lpstr>
      <vt:lpstr>Wingdings</vt:lpstr>
      <vt:lpstr>ShapesVTI</vt:lpstr>
      <vt:lpstr>Det Moderne Gennembrud</vt:lpstr>
      <vt:lpstr>DHO-forløb</vt:lpstr>
      <vt:lpstr>Det moderne gennembrud</vt:lpstr>
      <vt:lpstr>PowerPoint-præsentation</vt:lpstr>
      <vt:lpstr>Samfundet i slutningen af 1800-tallet.</vt:lpstr>
      <vt:lpstr>Romantikken kontra DMG</vt:lpstr>
      <vt:lpstr>Naturalisme</vt:lpstr>
      <vt:lpstr>Georg Brandes</vt:lpstr>
      <vt:lpstr>Georg Brandes</vt:lpstr>
      <vt:lpstr>Skrivestile</vt:lpstr>
      <vt:lpstr>Realisme som skrivestil</vt:lpstr>
      <vt:lpstr>To skrivestile under realismen:</vt:lpstr>
      <vt:lpstr>Eksempel</vt:lpstr>
      <vt:lpstr>Skrivestil</vt:lpstr>
      <vt:lpstr>Strømninger efter det moderne gennembrud</vt:lpstr>
      <vt:lpstr>Folkelig realisme</vt:lpstr>
      <vt:lpstr>Det folkelige gennembruds forfattere:</vt:lpstr>
      <vt:lpstr>Pelle Erobreren</vt:lpstr>
      <vt:lpstr>Lykke-Per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Det Moderne Gennembrud</dc:title>
  <dc:creator>Mads Nielsen</dc:creator>
  <cp:lastModifiedBy>Mads Nielsen</cp:lastModifiedBy>
  <cp:revision>7</cp:revision>
  <dcterms:created xsi:type="dcterms:W3CDTF">2024-04-01T14:27:44Z</dcterms:created>
  <dcterms:modified xsi:type="dcterms:W3CDTF">2024-05-15T08:23:26Z</dcterms:modified>
</cp:coreProperties>
</file>