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96" r:id="rId1"/>
  </p:sldMasterIdLst>
  <p:sldIdLst>
    <p:sldId id="256" r:id="rId2"/>
    <p:sldId id="275" r:id="rId3"/>
    <p:sldId id="257" r:id="rId4"/>
    <p:sldId id="259" r:id="rId5"/>
    <p:sldId id="264" r:id="rId6"/>
    <p:sldId id="261" r:id="rId7"/>
    <p:sldId id="260" r:id="rId8"/>
    <p:sldId id="262" r:id="rId9"/>
    <p:sldId id="263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B2AC487-2EFE-4B3A-91F8-0C241898DA76}" v="2" dt="2023-04-16T23:49:56.17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6980" autoAdjust="0"/>
    <p:restoredTop sz="94660"/>
  </p:normalViewPr>
  <p:slideViewPr>
    <p:cSldViewPr snapToGrid="0">
      <p:cViewPr varScale="1">
        <p:scale>
          <a:sx n="54" d="100"/>
          <a:sy n="54" d="100"/>
        </p:scale>
        <p:origin x="72" y="2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na Autzen" userId="83af316c-ccae-4dd3-9589-94c5661c3925" providerId="ADAL" clId="{DB2AC487-2EFE-4B3A-91F8-0C241898DA76}"/>
    <pc:docChg chg="undo custSel addSld delSld modSld sldOrd">
      <pc:chgData name="Anna Autzen" userId="83af316c-ccae-4dd3-9589-94c5661c3925" providerId="ADAL" clId="{DB2AC487-2EFE-4B3A-91F8-0C241898DA76}" dt="2023-04-16T23:49:56.476" v="9" actId="680"/>
      <pc:docMkLst>
        <pc:docMk/>
      </pc:docMkLst>
      <pc:sldChg chg="ord">
        <pc:chgData name="Anna Autzen" userId="83af316c-ccae-4dd3-9589-94c5661c3925" providerId="ADAL" clId="{DB2AC487-2EFE-4B3A-91F8-0C241898DA76}" dt="2023-04-16T23:25:41.115" v="1"/>
        <pc:sldMkLst>
          <pc:docMk/>
          <pc:sldMk cId="347007940" sldId="275"/>
        </pc:sldMkLst>
      </pc:sldChg>
      <pc:sldChg chg="addSp delSp modSp new del mod setBg">
        <pc:chgData name="Anna Autzen" userId="83af316c-ccae-4dd3-9589-94c5661c3925" providerId="ADAL" clId="{DB2AC487-2EFE-4B3A-91F8-0C241898DA76}" dt="2023-04-16T23:49:56.476" v="9" actId="680"/>
        <pc:sldMkLst>
          <pc:docMk/>
          <pc:sldMk cId="1277403782" sldId="276"/>
        </pc:sldMkLst>
        <pc:spChg chg="mod">
          <ac:chgData name="Anna Autzen" userId="83af316c-ccae-4dd3-9589-94c5661c3925" providerId="ADAL" clId="{DB2AC487-2EFE-4B3A-91F8-0C241898DA76}" dt="2023-04-16T23:49:55.928" v="7" actId="26606"/>
          <ac:spMkLst>
            <pc:docMk/>
            <pc:sldMk cId="1277403782" sldId="276"/>
            <ac:spMk id="2" creationId="{D6A9005E-B2D6-0EA7-0C1F-B2F7C30482D1}"/>
          </ac:spMkLst>
        </pc:spChg>
        <pc:spChg chg="add del">
          <ac:chgData name="Anna Autzen" userId="83af316c-ccae-4dd3-9589-94c5661c3925" providerId="ADAL" clId="{DB2AC487-2EFE-4B3A-91F8-0C241898DA76}" dt="2023-04-16T23:49:55.928" v="7" actId="26606"/>
          <ac:spMkLst>
            <pc:docMk/>
            <pc:sldMk cId="1277403782" sldId="276"/>
            <ac:spMk id="3" creationId="{98F10496-F89C-24BC-3FAF-A75DDE55F536}"/>
          </ac:spMkLst>
        </pc:spChg>
        <pc:spChg chg="add del">
          <ac:chgData name="Anna Autzen" userId="83af316c-ccae-4dd3-9589-94c5661c3925" providerId="ADAL" clId="{DB2AC487-2EFE-4B3A-91F8-0C241898DA76}" dt="2023-04-16T23:49:53.131" v="5" actId="26606"/>
          <ac:spMkLst>
            <pc:docMk/>
            <pc:sldMk cId="1277403782" sldId="276"/>
            <ac:spMk id="1031" creationId="{7AD7C5BE-418C-4A44-91BF-28E411F75BCA}"/>
          </ac:spMkLst>
        </pc:spChg>
        <pc:spChg chg="add del">
          <ac:chgData name="Anna Autzen" userId="83af316c-ccae-4dd3-9589-94c5661c3925" providerId="ADAL" clId="{DB2AC487-2EFE-4B3A-91F8-0C241898DA76}" dt="2023-04-16T23:49:55.928" v="7" actId="26606"/>
          <ac:spMkLst>
            <pc:docMk/>
            <pc:sldMk cId="1277403782" sldId="276"/>
            <ac:spMk id="1033" creationId="{F780A22D-61EA-43E3-BD94-3E39CF902160}"/>
          </ac:spMkLst>
        </pc:spChg>
        <pc:spChg chg="add del">
          <ac:chgData name="Anna Autzen" userId="83af316c-ccae-4dd3-9589-94c5661c3925" providerId="ADAL" clId="{DB2AC487-2EFE-4B3A-91F8-0C241898DA76}" dt="2023-04-16T23:49:55.928" v="7" actId="26606"/>
          <ac:spMkLst>
            <pc:docMk/>
            <pc:sldMk cId="1277403782" sldId="276"/>
            <ac:spMk id="1034" creationId="{EC7FF834-B204-4967-8D47-8BB36EAF0EF5}"/>
          </ac:spMkLst>
        </pc:spChg>
        <pc:picChg chg="add del mod">
          <ac:chgData name="Anna Autzen" userId="83af316c-ccae-4dd3-9589-94c5661c3925" providerId="ADAL" clId="{DB2AC487-2EFE-4B3A-91F8-0C241898DA76}" dt="2023-04-16T23:49:56.171" v="8"/>
          <ac:picMkLst>
            <pc:docMk/>
            <pc:sldMk cId="1277403782" sldId="276"/>
            <ac:picMk id="1026" creationId="{7F5CC7DF-7F18-A5F6-5D40-9BD80CAD30C0}"/>
          </ac:picMkLst>
        </pc:picChg>
      </pc:sldChg>
    </pc:docChg>
  </pc:docChgLst>
  <pc:docChgLst>
    <pc:chgData name="Anna Autzen" userId="83af316c-ccae-4dd3-9589-94c5661c3925" providerId="ADAL" clId="{9573B626-2537-4241-8460-8ECEC60CDB58}"/>
    <pc:docChg chg="undo custSel addSld modSld">
      <pc:chgData name="Anna Autzen" userId="83af316c-ccae-4dd3-9589-94c5661c3925" providerId="ADAL" clId="{9573B626-2537-4241-8460-8ECEC60CDB58}" dt="2022-03-02T07:16:46.495" v="28" actId="20577"/>
      <pc:docMkLst>
        <pc:docMk/>
      </pc:docMkLst>
      <pc:sldChg chg="modSp">
        <pc:chgData name="Anna Autzen" userId="83af316c-ccae-4dd3-9589-94c5661c3925" providerId="ADAL" clId="{9573B626-2537-4241-8460-8ECEC60CDB58}" dt="2022-03-02T07:16:46.495" v="28" actId="20577"/>
        <pc:sldMkLst>
          <pc:docMk/>
          <pc:sldMk cId="1059214705" sldId="257"/>
        </pc:sldMkLst>
        <pc:spChg chg="mod">
          <ac:chgData name="Anna Autzen" userId="83af316c-ccae-4dd3-9589-94c5661c3925" providerId="ADAL" clId="{9573B626-2537-4241-8460-8ECEC60CDB58}" dt="2022-03-02T07:16:46.495" v="28" actId="20577"/>
          <ac:spMkLst>
            <pc:docMk/>
            <pc:sldMk cId="1059214705" sldId="257"/>
            <ac:spMk id="4" creationId="{8AFA0BE7-0E1B-414D-8354-75D90015FCD6}"/>
          </ac:spMkLst>
        </pc:spChg>
        <pc:spChg chg="mod">
          <ac:chgData name="Anna Autzen" userId="83af316c-ccae-4dd3-9589-94c5661c3925" providerId="ADAL" clId="{9573B626-2537-4241-8460-8ECEC60CDB58}" dt="2022-03-02T07:16:14.093" v="24" actId="20577"/>
          <ac:spMkLst>
            <pc:docMk/>
            <pc:sldMk cId="1059214705" sldId="257"/>
            <ac:spMk id="10" creationId="{F3E10627-1F86-4A66-8968-DF2E5C0C16D3}"/>
          </ac:spMkLst>
        </pc:spChg>
      </pc:sldChg>
      <pc:sldChg chg="addSp delSp modSp add mod setBg delDesignElem">
        <pc:chgData name="Anna Autzen" userId="83af316c-ccae-4dd3-9589-94c5661c3925" providerId="ADAL" clId="{9573B626-2537-4241-8460-8ECEC60CDB58}" dt="2022-03-02T07:14:58.678" v="22" actId="14100"/>
        <pc:sldMkLst>
          <pc:docMk/>
          <pc:sldMk cId="347007940" sldId="275"/>
        </pc:sldMkLst>
        <pc:spChg chg="mod">
          <ac:chgData name="Anna Autzen" userId="83af316c-ccae-4dd3-9589-94c5661c3925" providerId="ADAL" clId="{9573B626-2537-4241-8460-8ECEC60CDB58}" dt="2022-03-02T07:14:05.576" v="7" actId="26606"/>
          <ac:spMkLst>
            <pc:docMk/>
            <pc:sldMk cId="347007940" sldId="275"/>
            <ac:spMk id="2" creationId="{B68B4E58-7E64-4D12-BD15-CDD131460B7A}"/>
          </ac:spMkLst>
        </pc:spChg>
        <pc:spChg chg="add del">
          <ac:chgData name="Anna Autzen" userId="83af316c-ccae-4dd3-9589-94c5661c3925" providerId="ADAL" clId="{9573B626-2537-4241-8460-8ECEC60CDB58}" dt="2022-03-02T07:14:04.141" v="6" actId="26606"/>
          <ac:spMkLst>
            <pc:docMk/>
            <pc:sldMk cId="347007940" sldId="275"/>
            <ac:spMk id="75" creationId="{3F47E20B-1205-4238-A82B-90EF577F32D8}"/>
          </ac:spMkLst>
        </pc:spChg>
        <pc:spChg chg="add del">
          <ac:chgData name="Anna Autzen" userId="83af316c-ccae-4dd3-9589-94c5661c3925" providerId="ADAL" clId="{9573B626-2537-4241-8460-8ECEC60CDB58}" dt="2022-03-02T07:14:04.141" v="6" actId="26606"/>
          <ac:spMkLst>
            <pc:docMk/>
            <pc:sldMk cId="347007940" sldId="275"/>
            <ac:spMk id="77" creationId="{D13567AC-EB9A-47A9-B6EC-B5BDB73B113C}"/>
          </ac:spMkLst>
        </pc:spChg>
        <pc:spChg chg="add">
          <ac:chgData name="Anna Autzen" userId="83af316c-ccae-4dd3-9589-94c5661c3925" providerId="ADAL" clId="{9573B626-2537-4241-8460-8ECEC60CDB58}" dt="2022-03-02T07:14:05.576" v="7" actId="26606"/>
          <ac:spMkLst>
            <pc:docMk/>
            <pc:sldMk cId="347007940" sldId="275"/>
            <ac:spMk id="1032" creationId="{3F47E20B-1205-4238-A82B-90EF577F32D8}"/>
          </ac:spMkLst>
        </pc:spChg>
        <pc:spChg chg="add">
          <ac:chgData name="Anna Autzen" userId="83af316c-ccae-4dd3-9589-94c5661c3925" providerId="ADAL" clId="{9573B626-2537-4241-8460-8ECEC60CDB58}" dt="2022-03-02T07:14:05.576" v="7" actId="26606"/>
          <ac:spMkLst>
            <pc:docMk/>
            <pc:sldMk cId="347007940" sldId="275"/>
            <ac:spMk id="1033" creationId="{D13567AC-EB9A-47A9-B6EC-B5BDB73B113C}"/>
          </ac:spMkLst>
        </pc:spChg>
        <pc:spChg chg="del">
          <ac:chgData name="Anna Autzen" userId="83af316c-ccae-4dd3-9589-94c5661c3925" providerId="ADAL" clId="{9573B626-2537-4241-8460-8ECEC60CDB58}" dt="2022-03-02T07:13:19.964" v="1"/>
          <ac:spMkLst>
            <pc:docMk/>
            <pc:sldMk cId="347007940" sldId="275"/>
            <ac:spMk id="1036" creationId="{F76371D7-6733-4D74-8B73-248817D8A1B9}"/>
          </ac:spMkLst>
        </pc:spChg>
        <pc:spChg chg="del">
          <ac:chgData name="Anna Autzen" userId="83af316c-ccae-4dd3-9589-94c5661c3925" providerId="ADAL" clId="{9573B626-2537-4241-8460-8ECEC60CDB58}" dt="2022-03-02T07:13:19.964" v="1"/>
          <ac:spMkLst>
            <pc:docMk/>
            <pc:sldMk cId="347007940" sldId="275"/>
            <ac:spMk id="1038" creationId="{3FCFB1DE-0B7E-48CC-BA90-B2AB0889F9D6}"/>
          </ac:spMkLst>
        </pc:spChg>
        <pc:picChg chg="mod">
          <ac:chgData name="Anna Autzen" userId="83af316c-ccae-4dd3-9589-94c5661c3925" providerId="ADAL" clId="{9573B626-2537-4241-8460-8ECEC60CDB58}" dt="2022-03-02T07:14:58.678" v="22" actId="14100"/>
          <ac:picMkLst>
            <pc:docMk/>
            <pc:sldMk cId="347007940" sldId="275"/>
            <ac:picMk id="5" creationId="{16B70259-3130-49EF-9F09-4FE6F704ED06}"/>
          </ac:picMkLst>
        </pc:picChg>
        <pc:picChg chg="mod ord">
          <ac:chgData name="Anna Autzen" userId="83af316c-ccae-4dd3-9589-94c5661c3925" providerId="ADAL" clId="{9573B626-2537-4241-8460-8ECEC60CDB58}" dt="2022-03-02T07:14:47.506" v="19" actId="14100"/>
          <ac:picMkLst>
            <pc:docMk/>
            <pc:sldMk cId="347007940" sldId="275"/>
            <ac:picMk id="7" creationId="{991EF279-E498-4A54-ADA5-B8A5D3A80C6B}"/>
          </ac:picMkLst>
        </pc:picChg>
        <pc:picChg chg="mod">
          <ac:chgData name="Anna Autzen" userId="83af316c-ccae-4dd3-9589-94c5661c3925" providerId="ADAL" clId="{9573B626-2537-4241-8460-8ECEC60CDB58}" dt="2022-03-02T07:14:41.592" v="17" actId="1076"/>
          <ac:picMkLst>
            <pc:docMk/>
            <pc:sldMk cId="347007940" sldId="275"/>
            <ac:picMk id="1026" creationId="{F77C7CDF-BD95-4EDB-9311-B26AF4E24AC5}"/>
          </ac:picMkLst>
        </pc:picChg>
        <pc:picChg chg="mod">
          <ac:chgData name="Anna Autzen" userId="83af316c-ccae-4dd3-9589-94c5661c3925" providerId="ADAL" clId="{9573B626-2537-4241-8460-8ECEC60CDB58}" dt="2022-03-02T07:14:50.931" v="20" actId="14100"/>
          <ac:picMkLst>
            <pc:docMk/>
            <pc:sldMk cId="347007940" sldId="275"/>
            <ac:picMk id="1030" creationId="{6CCD1680-765C-4E28-95BC-BC59DD9175FA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dirty="0"/>
              <a:t>4/17/2023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0A7B3-6521-4DCA-87E5-044747A908C1}" type="datetimeFigureOut">
              <a:rPr lang="en-US" dirty="0"/>
              <a:t>4/17/2023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dirty="0"/>
              <a:t>4/17/2023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34690-1557-4C89-A502-4959FE7FAD70}" type="datetimeFigureOut">
              <a:rPr lang="en-US" dirty="0"/>
              <a:t>4/17/2023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D4976-E339-4826-83B7-FBD03F55ECF8}" type="datetimeFigureOut">
              <a:rPr lang="en-US" dirty="0"/>
              <a:t>4/17/2023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‹nr.›</a:t>
            </a:fld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37C31-9E7A-4F99-8774-A0E530DE1A42}" type="datetimeFigureOut">
              <a:rPr lang="en-US" dirty="0"/>
              <a:t>4/17/2023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8504F-A551-4DE0-9316-4DCD1D8CC752}" type="datetimeFigureOut">
              <a:rPr lang="en-US" dirty="0"/>
              <a:t>4/17/2023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E4249-C0D0-4B06-8692-E8BB871AF643}" type="datetimeFigureOut">
              <a:rPr lang="en-US" dirty="0"/>
              <a:t>4/17/2023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042B0DB6-F5C7-45FB-8CF3-31B45F9C2DAC}" type="datetimeFigureOut">
              <a:rPr lang="en-US" dirty="0"/>
              <a:t>4/17/2023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9C37B-1D36-470B-8223-D6C91242EC14}" type="datetimeFigureOut">
              <a:rPr lang="en-US" dirty="0"/>
              <a:t>4/17/2023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6F52A-A82B-47A2-A83A-8C4C91F2D59F}" type="datetimeFigureOut">
              <a:rPr lang="en-US" dirty="0"/>
              <a:t>4/17/2023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1160EA64-D806-43AC-9DF2-F8C432F32B4C}" type="datetimeFigureOut">
              <a:rPr lang="en-US" dirty="0"/>
              <a:t>4/17/2023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8A7A6979-0714-4377-B894-6BE4C2D6E202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sldNum="0"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C3F55AA-1C20-4792-A492-2F6BA7ABE06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/>
              <a:t>Vandets kredsløb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D2DD83B1-2F5F-4D2B-947B-EC1F8E15150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168952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2" name="Rectangle 74">
            <a:extLst>
              <a:ext uri="{FF2B5EF4-FFF2-40B4-BE49-F238E27FC236}">
                <a16:creationId xmlns:a16="http://schemas.microsoft.com/office/drawing/2014/main" id="{3F47E20B-1205-4238-A82B-90EF577F32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3" name="Rectangle 76">
            <a:extLst>
              <a:ext uri="{FF2B5EF4-FFF2-40B4-BE49-F238E27FC236}">
                <a16:creationId xmlns:a16="http://schemas.microsoft.com/office/drawing/2014/main" id="{D13567AC-EB9A-47A9-B6EC-B5BDB73B11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65429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B68B4E58-7E64-4D12-BD15-CDD131460B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0515" y="769545"/>
            <a:ext cx="3276367" cy="3263119"/>
          </a:xfrm>
          <a:noFill/>
          <a:ln>
            <a:solidFill>
              <a:schemeClr val="bg1"/>
            </a:solidFill>
          </a:ln>
        </p:spPr>
        <p:txBody>
          <a:bodyPr vert="horz" lIns="274320" tIns="182880" rIns="274320" bIns="182880" rtlCol="0" anchor="ctr" anchorCtr="1">
            <a:normAutofit/>
          </a:bodyPr>
          <a:lstStyle/>
          <a:p>
            <a:r>
              <a:rPr lang="en-US" sz="3300">
                <a:solidFill>
                  <a:schemeClr val="bg1"/>
                </a:solidFill>
              </a:rPr>
              <a:t>Nedsivning - forsøg</a:t>
            </a:r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16B70259-3130-49EF-9F09-4FE6F704ED0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383" r="-2" b="-2"/>
          <a:stretch/>
        </p:blipFill>
        <p:spPr>
          <a:xfrm>
            <a:off x="4720530" y="66990"/>
            <a:ext cx="3730163" cy="4118929"/>
          </a:xfrm>
          <a:prstGeom prst="rect">
            <a:avLst/>
          </a:prstGeom>
        </p:spPr>
      </p:pic>
      <p:pic>
        <p:nvPicPr>
          <p:cNvPr id="1030" name="Picture 6" descr="L&amp;#39;uso delle argille in agricoltura – La Biolca">
            <a:extLst>
              <a:ext uri="{FF2B5EF4-FFF2-40B4-BE49-F238E27FC236}">
                <a16:creationId xmlns:a16="http://schemas.microsoft.com/office/drawing/2014/main" id="{6CCD1680-765C-4E28-95BC-BC59DD9175F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722" b="-2"/>
          <a:stretch/>
        </p:blipFill>
        <p:spPr bwMode="auto">
          <a:xfrm>
            <a:off x="8640166" y="66991"/>
            <a:ext cx="3216554" cy="334097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Sand &amp;amp; grus - Koldingstenhuggeri">
            <a:extLst>
              <a:ext uri="{FF2B5EF4-FFF2-40B4-BE49-F238E27FC236}">
                <a16:creationId xmlns:a16="http://schemas.microsoft.com/office/drawing/2014/main" id="{F77C7CDF-BD95-4EDB-9311-B26AF4E24AC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27" r="81" b="-4"/>
          <a:stretch/>
        </p:blipFill>
        <p:spPr bwMode="auto">
          <a:xfrm>
            <a:off x="4873981" y="4529973"/>
            <a:ext cx="3423787" cy="2121284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Billede 6">
            <a:extLst>
              <a:ext uri="{FF2B5EF4-FFF2-40B4-BE49-F238E27FC236}">
                <a16:creationId xmlns:a16="http://schemas.microsoft.com/office/drawing/2014/main" id="{991EF279-E498-4A54-ADA5-B8A5D3A80C6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10" r="-37" b="2"/>
          <a:stretch/>
        </p:blipFill>
        <p:spPr>
          <a:xfrm>
            <a:off x="8517453" y="3450042"/>
            <a:ext cx="3580663" cy="3201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0079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>
            <a:extLst>
              <a:ext uri="{FF2B5EF4-FFF2-40B4-BE49-F238E27FC236}">
                <a16:creationId xmlns:a16="http://schemas.microsoft.com/office/drawing/2014/main" id="{49C170E0-3D9E-43EC-889E-7F94C94802C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05" t="11611" r="1883" b="15925"/>
          <a:stretch/>
        </p:blipFill>
        <p:spPr>
          <a:xfrm rot="5400000">
            <a:off x="2794911" y="1482019"/>
            <a:ext cx="6834090" cy="3836504"/>
          </a:xfrm>
          <a:prstGeom prst="rect">
            <a:avLst/>
          </a:prstGeom>
        </p:spPr>
      </p:pic>
      <p:sp>
        <p:nvSpPr>
          <p:cNvPr id="4" name="Rektangel 3">
            <a:extLst>
              <a:ext uri="{FF2B5EF4-FFF2-40B4-BE49-F238E27FC236}">
                <a16:creationId xmlns:a16="http://schemas.microsoft.com/office/drawing/2014/main" id="{8AFA0BE7-0E1B-414D-8354-75D90015FCD6}"/>
              </a:ext>
            </a:extLst>
          </p:cNvPr>
          <p:cNvSpPr/>
          <p:nvPr/>
        </p:nvSpPr>
        <p:spPr>
          <a:xfrm>
            <a:off x="8130209" y="1878494"/>
            <a:ext cx="4061791" cy="159026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dirty="0"/>
              <a:t>Fordampning/</a:t>
            </a:r>
            <a:r>
              <a:rPr lang="da-DK" dirty="0" err="1"/>
              <a:t>evapotranspiration</a:t>
            </a:r>
            <a:r>
              <a:rPr lang="da-DK" dirty="0"/>
              <a:t>: samlet betegnelse for den fordampning der sker fra jordoverfladen (evaporation</a:t>
            </a:r>
            <a:r>
              <a:rPr lang="da-DK"/>
              <a:t>) og </a:t>
            </a:r>
            <a:r>
              <a:rPr lang="da-DK" dirty="0"/>
              <a:t>frigivelse af vanddamp fra planters respiration (transpiration). Fordampning kræver energi – her fra solen. </a:t>
            </a: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A6470001-0CA7-455D-BE24-B3C8DC114A61}"/>
              </a:ext>
            </a:extLst>
          </p:cNvPr>
          <p:cNvSpPr/>
          <p:nvPr/>
        </p:nvSpPr>
        <p:spPr>
          <a:xfrm>
            <a:off x="8130208" y="-3417"/>
            <a:ext cx="4061791" cy="8383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dirty="0"/>
              <a:t>For at der kan dannes grundvand må der først være nedbør.</a:t>
            </a:r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F051F78E-0D38-40A6-AD6A-341DD916850F}"/>
              </a:ext>
            </a:extLst>
          </p:cNvPr>
          <p:cNvSpPr/>
          <p:nvPr/>
        </p:nvSpPr>
        <p:spPr>
          <a:xfrm>
            <a:off x="8130207" y="1007110"/>
            <a:ext cx="4061791" cy="672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dirty="0"/>
              <a:t>Den del af nedbøren, som ikke fordamper kan blive til grundvand.</a:t>
            </a:r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46DA53BB-DC47-4209-848C-0913B052A363}"/>
              </a:ext>
            </a:extLst>
          </p:cNvPr>
          <p:cNvSpPr/>
          <p:nvPr/>
        </p:nvSpPr>
        <p:spPr>
          <a:xfrm>
            <a:off x="0" y="-16774"/>
            <a:ext cx="4293703" cy="8383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dirty="0"/>
              <a:t>Fordampningen afhænger af mængden af vand + luftfugtigheden – og af at luften kan udskiftes via vind</a:t>
            </a:r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CB1405EB-6C0B-405E-BDE3-BA0511989CED}"/>
              </a:ext>
            </a:extLst>
          </p:cNvPr>
          <p:cNvSpPr/>
          <p:nvPr/>
        </p:nvSpPr>
        <p:spPr>
          <a:xfrm>
            <a:off x="1" y="1007109"/>
            <a:ext cx="4293704" cy="186529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dirty="0"/>
              <a:t>Potentiel fordampning: Den fordampning der kan ske over en tæt græsoverflade, hvor der er rigeligt med vand.</a:t>
            </a:r>
          </a:p>
          <a:p>
            <a:pPr algn="ctr"/>
            <a:r>
              <a:rPr lang="da-DK" dirty="0"/>
              <a:t>Aktuel fordampning: Den fordampning der faktisk sker, ud fra hvor meget vand der er til rådighed</a:t>
            </a:r>
          </a:p>
        </p:txBody>
      </p:sp>
      <p:sp>
        <p:nvSpPr>
          <p:cNvPr id="9" name="Rektangel 8">
            <a:extLst>
              <a:ext uri="{FF2B5EF4-FFF2-40B4-BE49-F238E27FC236}">
                <a16:creationId xmlns:a16="http://schemas.microsoft.com/office/drawing/2014/main" id="{2F0A55E5-89DF-47D6-812F-B5D04B134216}"/>
              </a:ext>
            </a:extLst>
          </p:cNvPr>
          <p:cNvSpPr/>
          <p:nvPr/>
        </p:nvSpPr>
        <p:spPr>
          <a:xfrm>
            <a:off x="0" y="3049603"/>
            <a:ext cx="4293703" cy="104342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dirty="0"/>
              <a:t>AF i VJ: 360 mm/år</a:t>
            </a:r>
          </a:p>
          <a:p>
            <a:pPr algn="ctr"/>
            <a:r>
              <a:rPr lang="da-DK" dirty="0"/>
              <a:t>AF i ØD: 420 mm/år</a:t>
            </a:r>
          </a:p>
          <a:p>
            <a:pPr algn="ctr"/>
            <a:r>
              <a:rPr lang="da-DK" dirty="0"/>
              <a:t>Årsag: røddernes dybde + tilgængeligheden af vand</a:t>
            </a:r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F3E10627-1F86-4A66-8968-DF2E5C0C16D3}"/>
              </a:ext>
            </a:extLst>
          </p:cNvPr>
          <p:cNvSpPr/>
          <p:nvPr/>
        </p:nvSpPr>
        <p:spPr>
          <a:xfrm>
            <a:off x="0" y="4269097"/>
            <a:ext cx="4293703" cy="165983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dirty="0"/>
              <a:t>Forskel på porevand og grundvand: </a:t>
            </a:r>
          </a:p>
          <a:p>
            <a:pPr algn="ctr"/>
            <a:r>
              <a:rPr lang="da-DK" dirty="0"/>
              <a:t>Grundvand: der hvor alle porer er fyldt med vand</a:t>
            </a:r>
          </a:p>
          <a:p>
            <a:pPr algn="ctr"/>
            <a:r>
              <a:rPr lang="da-DK" dirty="0"/>
              <a:t>Porevand: der hvor nogle porer er fyldt med vand, og andre med luft. Findes i jordvandszonen.</a:t>
            </a:r>
          </a:p>
        </p:txBody>
      </p:sp>
      <p:sp>
        <p:nvSpPr>
          <p:cNvPr id="11" name="Rektangel 10">
            <a:extLst>
              <a:ext uri="{FF2B5EF4-FFF2-40B4-BE49-F238E27FC236}">
                <a16:creationId xmlns:a16="http://schemas.microsoft.com/office/drawing/2014/main" id="{307E8C2D-6228-4718-B13F-7A2D23D32129}"/>
              </a:ext>
            </a:extLst>
          </p:cNvPr>
          <p:cNvSpPr/>
          <p:nvPr/>
        </p:nvSpPr>
        <p:spPr>
          <a:xfrm>
            <a:off x="8130206" y="3675770"/>
            <a:ext cx="4061791" cy="8383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dirty="0"/>
              <a:t>Det er fra den umættede zone – jordvandszonen – at planterne optager vand</a:t>
            </a:r>
          </a:p>
        </p:txBody>
      </p:sp>
    </p:spTree>
    <p:extLst>
      <p:ext uri="{BB962C8B-B14F-4D97-AF65-F5344CB8AC3E}">
        <p14:creationId xmlns:p14="http://schemas.microsoft.com/office/powerpoint/2010/main" val="10592147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>
            <a:extLst>
              <a:ext uri="{FF2B5EF4-FFF2-40B4-BE49-F238E27FC236}">
                <a16:creationId xmlns:a16="http://schemas.microsoft.com/office/drawing/2014/main" id="{CD4E0D05-0762-4F3C-8252-E1670A0EC59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253" t="12595" b="20378"/>
          <a:stretch/>
        </p:blipFill>
        <p:spPr>
          <a:xfrm rot="5400000">
            <a:off x="-777536" y="1130643"/>
            <a:ext cx="6497773" cy="4596713"/>
          </a:xfrm>
          <a:prstGeom prst="rect">
            <a:avLst/>
          </a:prstGeom>
        </p:spPr>
      </p:pic>
      <p:pic>
        <p:nvPicPr>
          <p:cNvPr id="5" name="Billede 4">
            <a:extLst>
              <a:ext uri="{FF2B5EF4-FFF2-40B4-BE49-F238E27FC236}">
                <a16:creationId xmlns:a16="http://schemas.microsoft.com/office/drawing/2014/main" id="{E449AE6E-CA57-4204-858F-D0EF6C72314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3153" t="9158" r="23423" b="7057"/>
          <a:stretch/>
        </p:blipFill>
        <p:spPr>
          <a:xfrm rot="5400000">
            <a:off x="5467864" y="1630151"/>
            <a:ext cx="4349579" cy="5745892"/>
          </a:xfrm>
          <a:prstGeom prst="rect">
            <a:avLst/>
          </a:prstGeom>
        </p:spPr>
      </p:pic>
      <p:pic>
        <p:nvPicPr>
          <p:cNvPr id="6" name="Billede 5">
            <a:extLst>
              <a:ext uri="{FF2B5EF4-FFF2-40B4-BE49-F238E27FC236}">
                <a16:creationId xmlns:a16="http://schemas.microsoft.com/office/drawing/2014/main" id="{F541A792-AF6A-4CE0-B826-A0553E8FE81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3153" t="9158" r="76533" b="7057"/>
          <a:stretch/>
        </p:blipFill>
        <p:spPr>
          <a:xfrm rot="5400000">
            <a:off x="2188416" y="-2022990"/>
            <a:ext cx="565870" cy="4596714"/>
          </a:xfrm>
          <a:prstGeom prst="rect">
            <a:avLst/>
          </a:prstGeom>
        </p:spPr>
      </p:pic>
      <p:pic>
        <p:nvPicPr>
          <p:cNvPr id="7" name="Billede 6">
            <a:extLst>
              <a:ext uri="{FF2B5EF4-FFF2-40B4-BE49-F238E27FC236}">
                <a16:creationId xmlns:a16="http://schemas.microsoft.com/office/drawing/2014/main" id="{9162224B-F590-4C89-8A0F-A4F38015F8B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71638" y="0"/>
            <a:ext cx="5720362" cy="2328307"/>
          </a:xfrm>
          <a:prstGeom prst="rect">
            <a:avLst/>
          </a:prstGeom>
        </p:spPr>
      </p:pic>
      <p:sp>
        <p:nvSpPr>
          <p:cNvPr id="8" name="Rektangel 7">
            <a:extLst>
              <a:ext uri="{FF2B5EF4-FFF2-40B4-BE49-F238E27FC236}">
                <a16:creationId xmlns:a16="http://schemas.microsoft.com/office/drawing/2014/main" id="{4DC78BF7-DBE7-4B56-9591-94C8DAEFA8F7}"/>
              </a:ext>
            </a:extLst>
          </p:cNvPr>
          <p:cNvSpPr/>
          <p:nvPr/>
        </p:nvSpPr>
        <p:spPr>
          <a:xfrm>
            <a:off x="8464731" y="0"/>
            <a:ext cx="3727269" cy="84908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dirty="0"/>
              <a:t>Jo mindre porerum, jo sværere er det for planterne at få vandet fra jorden </a:t>
            </a:r>
          </a:p>
        </p:txBody>
      </p:sp>
      <p:sp>
        <p:nvSpPr>
          <p:cNvPr id="9" name="Rektangel 8">
            <a:extLst>
              <a:ext uri="{FF2B5EF4-FFF2-40B4-BE49-F238E27FC236}">
                <a16:creationId xmlns:a16="http://schemas.microsoft.com/office/drawing/2014/main" id="{D65C5009-DF02-4CF0-9C5D-A303110870A2}"/>
              </a:ext>
            </a:extLst>
          </p:cNvPr>
          <p:cNvSpPr/>
          <p:nvPr/>
        </p:nvSpPr>
        <p:spPr>
          <a:xfrm>
            <a:off x="10515600" y="2328307"/>
            <a:ext cx="1701930" cy="452969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dirty="0"/>
              <a:t>Rodzone-kapacitet: den mængde vand planterne kan optage gennem rødderne</a:t>
            </a:r>
          </a:p>
          <a:p>
            <a:pPr algn="ctr"/>
            <a:endParaRPr lang="da-DK" dirty="0"/>
          </a:p>
          <a:p>
            <a:pPr algn="ctr"/>
            <a:r>
              <a:rPr lang="da-DK" dirty="0"/>
              <a:t>Effektiv roddybde x mængde af plante-tilgængeligt vand</a:t>
            </a:r>
          </a:p>
          <a:p>
            <a:pPr algn="ctr"/>
            <a:endParaRPr lang="da-DK" dirty="0"/>
          </a:p>
          <a:p>
            <a:pPr algn="ctr"/>
            <a:r>
              <a:rPr lang="da-DK" dirty="0"/>
              <a:t>Varierer med afgrøden</a:t>
            </a:r>
          </a:p>
        </p:txBody>
      </p:sp>
    </p:spTree>
    <p:extLst>
      <p:ext uri="{BB962C8B-B14F-4D97-AF65-F5344CB8AC3E}">
        <p14:creationId xmlns:p14="http://schemas.microsoft.com/office/powerpoint/2010/main" val="13634197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3B9C1C2-3E26-4724-B2CA-B738514BD4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Vandets potentiale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EDE1ACC1-94B0-4D83-8BB7-7616435537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6753" y="2638044"/>
            <a:ext cx="11769635" cy="3932573"/>
          </a:xfrm>
        </p:spPr>
        <p:txBody>
          <a:bodyPr>
            <a:normAutofit/>
          </a:bodyPr>
          <a:lstStyle/>
          <a:p>
            <a:r>
              <a:rPr lang="da-DK" dirty="0"/>
              <a:t>Den mængde energi der skal til for at flytte vandet</a:t>
            </a:r>
          </a:p>
          <a:p>
            <a:endParaRPr lang="da-DK" dirty="0"/>
          </a:p>
          <a:p>
            <a:r>
              <a:rPr lang="da-DK" dirty="0"/>
              <a:t>Vandets potentiale = Trykpotentialet + gravitationspotentialet + matrixpotentialet + osmotisk potentiale</a:t>
            </a:r>
          </a:p>
          <a:p>
            <a:endParaRPr lang="da-DK" dirty="0"/>
          </a:p>
          <a:p>
            <a:r>
              <a:rPr lang="da-DK" dirty="0"/>
              <a:t>Trykpotentiale: Den vandsøjle der trykker ovenfra</a:t>
            </a:r>
          </a:p>
          <a:p>
            <a:r>
              <a:rPr lang="da-DK" dirty="0"/>
              <a:t>Gravitationspotentiale: Tyngdekraftens nedadgående træk</a:t>
            </a:r>
          </a:p>
          <a:p>
            <a:r>
              <a:rPr lang="da-DK" dirty="0"/>
              <a:t>Matrixpotentialet: hvor hårdt vandet er bundet i jorden ud fra diameter af porer</a:t>
            </a:r>
          </a:p>
          <a:p>
            <a:r>
              <a:rPr lang="da-DK" dirty="0"/>
              <a:t>Osmotisk potentiale: det arbejde planterne skal udføre for at optage vandet i rødderne</a:t>
            </a:r>
          </a:p>
        </p:txBody>
      </p:sp>
    </p:spTree>
    <p:extLst>
      <p:ext uri="{BB962C8B-B14F-4D97-AF65-F5344CB8AC3E}">
        <p14:creationId xmlns:p14="http://schemas.microsoft.com/office/powerpoint/2010/main" val="19557533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>
            <a:extLst>
              <a:ext uri="{FF2B5EF4-FFF2-40B4-BE49-F238E27FC236}">
                <a16:creationId xmlns:a16="http://schemas.microsoft.com/office/drawing/2014/main" id="{EAFC3A99-F0C8-4CD5-B0DC-5158FEE8934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638" t="6425" r="22174" b="5604"/>
          <a:stretch/>
        </p:blipFill>
        <p:spPr>
          <a:xfrm rot="5400000">
            <a:off x="1915682" y="-688371"/>
            <a:ext cx="6854171" cy="8238572"/>
          </a:xfrm>
          <a:prstGeom prst="rect">
            <a:avLst/>
          </a:prstGeom>
        </p:spPr>
      </p:pic>
      <p:sp>
        <p:nvSpPr>
          <p:cNvPr id="4" name="Rektangel 3">
            <a:extLst>
              <a:ext uri="{FF2B5EF4-FFF2-40B4-BE49-F238E27FC236}">
                <a16:creationId xmlns:a16="http://schemas.microsoft.com/office/drawing/2014/main" id="{28B1B825-EC6A-4081-A4A5-B56CA74AAFCE}"/>
              </a:ext>
            </a:extLst>
          </p:cNvPr>
          <p:cNvSpPr/>
          <p:nvPr/>
        </p:nvSpPr>
        <p:spPr>
          <a:xfrm>
            <a:off x="9462054" y="5042263"/>
            <a:ext cx="2729946" cy="181190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dirty="0"/>
              <a:t>Herfra indvandes drikkevandet. Store sammenhængende lag – kalk eller sand</a:t>
            </a:r>
          </a:p>
          <a:p>
            <a:pPr algn="ctr"/>
            <a:r>
              <a:rPr lang="da-DK" dirty="0"/>
              <a:t>God gennemstrømning så der hurtigt strømmer nyt vand til boringen</a:t>
            </a: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085EC8C8-DE03-46AA-BF68-D94417A4D153}"/>
              </a:ext>
            </a:extLst>
          </p:cNvPr>
          <p:cNvSpPr/>
          <p:nvPr/>
        </p:nvSpPr>
        <p:spPr>
          <a:xfrm>
            <a:off x="0" y="0"/>
            <a:ext cx="1223481" cy="254725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dirty="0"/>
              <a:t>Mindre og </a:t>
            </a:r>
            <a:r>
              <a:rPr lang="da-DK" dirty="0" err="1"/>
              <a:t>usammen-hængende</a:t>
            </a:r>
            <a:r>
              <a:rPr lang="da-DK" dirty="0"/>
              <a:t> lag (tæt på </a:t>
            </a:r>
            <a:r>
              <a:rPr lang="da-DK" dirty="0" err="1"/>
              <a:t>jordover-fladen</a:t>
            </a:r>
            <a:r>
              <a:rPr lang="da-DK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9117842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>
            <a:extLst>
              <a:ext uri="{FF2B5EF4-FFF2-40B4-BE49-F238E27FC236}">
                <a16:creationId xmlns:a16="http://schemas.microsoft.com/office/drawing/2014/main" id="{A4D8B385-3F7D-4715-A81A-42D857E4E43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593" t="6570" r="12174" b="5459"/>
          <a:stretch/>
        </p:blipFill>
        <p:spPr>
          <a:xfrm rot="5400000">
            <a:off x="2663457" y="-515180"/>
            <a:ext cx="6838583" cy="7891672"/>
          </a:xfrm>
          <a:prstGeom prst="rect">
            <a:avLst/>
          </a:prstGeom>
        </p:spPr>
      </p:pic>
      <p:sp>
        <p:nvSpPr>
          <p:cNvPr id="4" name="Rektangel 3">
            <a:extLst>
              <a:ext uri="{FF2B5EF4-FFF2-40B4-BE49-F238E27FC236}">
                <a16:creationId xmlns:a16="http://schemas.microsoft.com/office/drawing/2014/main" id="{5015EAFD-C854-4283-8822-0CF419458CB4}"/>
              </a:ext>
            </a:extLst>
          </p:cNvPr>
          <p:cNvSpPr/>
          <p:nvPr/>
        </p:nvSpPr>
        <p:spPr>
          <a:xfrm>
            <a:off x="10028585" y="1463040"/>
            <a:ext cx="2163415" cy="258644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dirty="0"/>
              <a:t>Område uden grundvandsdannelse nedbør = aktuel fordampning </a:t>
            </a:r>
          </a:p>
          <a:p>
            <a:pPr algn="ctr"/>
            <a:endParaRPr lang="da-DK" dirty="0"/>
          </a:p>
          <a:p>
            <a:pPr algn="ctr"/>
            <a:r>
              <a:rPr lang="da-DK" dirty="0"/>
              <a:t>Den potentielle fordampning er langt større grundet lokale temperaturforhold</a:t>
            </a:r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E75DE4EF-FE63-477F-A6A9-70BFABEE0919}"/>
              </a:ext>
            </a:extLst>
          </p:cNvPr>
          <p:cNvSpPr/>
          <p:nvPr/>
        </p:nvSpPr>
        <p:spPr>
          <a:xfrm>
            <a:off x="0" y="1463040"/>
            <a:ext cx="2163415" cy="258644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dirty="0"/>
              <a:t>Område med grundvandsdannelse i </a:t>
            </a:r>
            <a:r>
              <a:rPr lang="da-DK" dirty="0" err="1"/>
              <a:t>sept</a:t>
            </a:r>
            <a:r>
              <a:rPr lang="da-DK" dirty="0"/>
              <a:t>-marts</a:t>
            </a:r>
          </a:p>
          <a:p>
            <a:pPr algn="ctr"/>
            <a:endParaRPr lang="da-DK" dirty="0"/>
          </a:p>
          <a:p>
            <a:pPr algn="ctr"/>
            <a:r>
              <a:rPr lang="da-DK" dirty="0"/>
              <a:t>Danmark</a:t>
            </a:r>
          </a:p>
          <a:p>
            <a:pPr algn="ctr"/>
            <a:endParaRPr lang="da-DK" dirty="0"/>
          </a:p>
          <a:p>
            <a:pPr algn="ctr"/>
            <a:r>
              <a:rPr lang="da-DK" dirty="0"/>
              <a:t>Der hvor nedbøren overstiger den aktuelle fordampning</a:t>
            </a:r>
          </a:p>
        </p:txBody>
      </p:sp>
      <p:sp>
        <p:nvSpPr>
          <p:cNvPr id="9" name="Rektangel 8">
            <a:extLst>
              <a:ext uri="{FF2B5EF4-FFF2-40B4-BE49-F238E27FC236}">
                <a16:creationId xmlns:a16="http://schemas.microsoft.com/office/drawing/2014/main" id="{B0CB7FC4-4ED4-4F62-A1EE-3E43514AC5B0}"/>
              </a:ext>
            </a:extLst>
          </p:cNvPr>
          <p:cNvSpPr/>
          <p:nvPr/>
        </p:nvSpPr>
        <p:spPr>
          <a:xfrm>
            <a:off x="0" y="4284617"/>
            <a:ext cx="2163415" cy="13324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dirty="0"/>
              <a:t>På årsbasis: Danmark har en positiv vandbalance = der dannes grundvand og afstrømning til havet</a:t>
            </a:r>
          </a:p>
        </p:txBody>
      </p:sp>
    </p:spTree>
    <p:extLst>
      <p:ext uri="{BB962C8B-B14F-4D97-AF65-F5344CB8AC3E}">
        <p14:creationId xmlns:p14="http://schemas.microsoft.com/office/powerpoint/2010/main" val="18985607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8" grpId="0" animBg="1"/>
      <p:bldP spid="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>
            <a:extLst>
              <a:ext uri="{FF2B5EF4-FFF2-40B4-BE49-F238E27FC236}">
                <a16:creationId xmlns:a16="http://schemas.microsoft.com/office/drawing/2014/main" id="{6B53CF09-EF53-43B5-8B10-B7D4521AC50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450" t="8020" r="16667" b="5603"/>
          <a:stretch/>
        </p:blipFill>
        <p:spPr>
          <a:xfrm rot="5400000">
            <a:off x="4660218" y="-673783"/>
            <a:ext cx="6842059" cy="8221506"/>
          </a:xfrm>
          <a:prstGeom prst="rect">
            <a:avLst/>
          </a:prstGeom>
        </p:spPr>
      </p:pic>
      <p:sp>
        <p:nvSpPr>
          <p:cNvPr id="4" name="Rektangel 3">
            <a:extLst>
              <a:ext uri="{FF2B5EF4-FFF2-40B4-BE49-F238E27FC236}">
                <a16:creationId xmlns:a16="http://schemas.microsoft.com/office/drawing/2014/main" id="{3DE65921-D9E6-4E21-B91B-555BA32D9BEF}"/>
              </a:ext>
            </a:extLst>
          </p:cNvPr>
          <p:cNvSpPr/>
          <p:nvPr/>
        </p:nvSpPr>
        <p:spPr>
          <a:xfrm>
            <a:off x="0" y="0"/>
            <a:ext cx="3905794" cy="112340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dirty="0"/>
              <a:t>d = afstand fra GVS til havniveau</a:t>
            </a: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A887A2BD-D5E1-4D0E-9035-1E4E8D6BA88A}"/>
              </a:ext>
            </a:extLst>
          </p:cNvPr>
          <p:cNvSpPr/>
          <p:nvPr/>
        </p:nvSpPr>
        <p:spPr>
          <a:xfrm>
            <a:off x="-11500" y="1275806"/>
            <a:ext cx="3905794" cy="112340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dirty="0"/>
              <a:t>40xd = afstanden fra havniveau til salt grundvand</a:t>
            </a:r>
          </a:p>
        </p:txBody>
      </p:sp>
    </p:spTree>
    <p:extLst>
      <p:ext uri="{BB962C8B-B14F-4D97-AF65-F5344CB8AC3E}">
        <p14:creationId xmlns:p14="http://schemas.microsoft.com/office/powerpoint/2010/main" val="39239450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>
            <a:extLst>
              <a:ext uri="{FF2B5EF4-FFF2-40B4-BE49-F238E27FC236}">
                <a16:creationId xmlns:a16="http://schemas.microsoft.com/office/drawing/2014/main" id="{C2B1DC51-108D-4329-9BEE-9AE678EB723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378" t="7295" r="12463" b="1691"/>
          <a:stretch/>
        </p:blipFill>
        <p:spPr>
          <a:xfrm rot="5400000">
            <a:off x="4883238" y="-418344"/>
            <a:ext cx="6890418" cy="7727106"/>
          </a:xfrm>
          <a:prstGeom prst="rect">
            <a:avLst/>
          </a:prstGeom>
        </p:spPr>
      </p:pic>
      <p:sp>
        <p:nvSpPr>
          <p:cNvPr id="4" name="Rektangel 3">
            <a:extLst>
              <a:ext uri="{FF2B5EF4-FFF2-40B4-BE49-F238E27FC236}">
                <a16:creationId xmlns:a16="http://schemas.microsoft.com/office/drawing/2014/main" id="{F46307A6-1AFA-4209-8E26-FFA622BC2E14}"/>
              </a:ext>
            </a:extLst>
          </p:cNvPr>
          <p:cNvSpPr/>
          <p:nvPr/>
        </p:nvSpPr>
        <p:spPr>
          <a:xfrm>
            <a:off x="0" y="0"/>
            <a:ext cx="4441371" cy="151529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dirty="0"/>
              <a:t>Grundvandsstanden sænkes nær boringer</a:t>
            </a: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DC5092BE-FB16-4714-9FCB-AAD5A8F72249}"/>
              </a:ext>
            </a:extLst>
          </p:cNvPr>
          <p:cNvSpPr/>
          <p:nvPr/>
        </p:nvSpPr>
        <p:spPr>
          <a:xfrm>
            <a:off x="23523" y="1667691"/>
            <a:ext cx="4441371" cy="151529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dirty="0"/>
              <a:t>Når fersk vand fjernes ved boringer, opstår der trykforskelle, og salt grundvand bevæger sig mod boringen</a:t>
            </a:r>
          </a:p>
        </p:txBody>
      </p:sp>
    </p:spTree>
    <p:extLst>
      <p:ext uri="{BB962C8B-B14F-4D97-AF65-F5344CB8AC3E}">
        <p14:creationId xmlns:p14="http://schemas.microsoft.com/office/powerpoint/2010/main" val="2279681650"/>
      </p:ext>
    </p:extLst>
  </p:cSld>
  <p:clrMapOvr>
    <a:masterClrMapping/>
  </p:clrMapOvr>
</p:sld>
</file>

<file path=ppt/theme/theme1.xml><?xml version="1.0" encoding="utf-8"?>
<a:theme xmlns:a="http://schemas.openxmlformats.org/drawingml/2006/main" name="Pakke">
  <a:themeElements>
    <a:clrScheme name="Parcel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rcel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Pakke</Template>
  <TotalTime>1426</TotalTime>
  <Words>402</Words>
  <Application>Microsoft Office PowerPoint</Application>
  <PresentationFormat>Widescreen</PresentationFormat>
  <Paragraphs>46</Paragraphs>
  <Slides>9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2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9</vt:i4>
      </vt:variant>
    </vt:vector>
  </HeadingPairs>
  <TitlesOfParts>
    <vt:vector size="12" baseType="lpstr">
      <vt:lpstr>Arial</vt:lpstr>
      <vt:lpstr>Gill Sans MT</vt:lpstr>
      <vt:lpstr>Pakke</vt:lpstr>
      <vt:lpstr>Vandets kredsløb</vt:lpstr>
      <vt:lpstr>Nedsivning - forsøg</vt:lpstr>
      <vt:lpstr>PowerPoint-præsentation</vt:lpstr>
      <vt:lpstr>PowerPoint-præsentation</vt:lpstr>
      <vt:lpstr>Vandets potentiale</vt:lpstr>
      <vt:lpstr>PowerPoint-præsentation</vt:lpstr>
      <vt:lpstr>PowerPoint-præsentation</vt:lpstr>
      <vt:lpstr>PowerPoint-præsentation</vt:lpstr>
      <vt:lpstr>PowerPoint-præsentation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Vandets kredsløb 2</dc:title>
  <dc:creator>Vigga N�rgaard Madsb�ll</dc:creator>
  <cp:lastModifiedBy>Anna Autzen</cp:lastModifiedBy>
  <cp:revision>13</cp:revision>
  <dcterms:created xsi:type="dcterms:W3CDTF">2019-01-20T09:07:03Z</dcterms:created>
  <dcterms:modified xsi:type="dcterms:W3CDTF">2023-04-16T23:49:56Z</dcterms:modified>
</cp:coreProperties>
</file>