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71" r:id="rId3"/>
    <p:sldId id="272" r:id="rId4"/>
    <p:sldId id="270" r:id="rId5"/>
    <p:sldId id="267" r:id="rId6"/>
    <p:sldId id="268" r:id="rId7"/>
    <p:sldId id="263" r:id="rId8"/>
    <p:sldId id="262" r:id="rId9"/>
    <p:sldId id="257" r:id="rId10"/>
    <p:sldId id="258" r:id="rId11"/>
    <p:sldId id="259" r:id="rId12"/>
    <p:sldId id="260" r:id="rId13"/>
    <p:sldId id="261" r:id="rId14"/>
    <p:sldId id="273" r:id="rId1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61"/>
    <p:restoredTop sz="94666"/>
  </p:normalViewPr>
  <p:slideViewPr>
    <p:cSldViewPr snapToGrid="0" snapToObjects="1">
      <p:cViewPr varScale="1">
        <p:scale>
          <a:sx n="109" d="100"/>
          <a:sy n="109" d="100"/>
        </p:scale>
        <p:origin x="56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5176-6148-CA48-9D5A-1C5EAD25AE9C}" type="datetimeFigureOut">
              <a:rPr lang="da-DK" smtClean="0"/>
              <a:t>22.09.2024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7DF5B-FE6F-F441-AE31-218331FC8CB7}" type="slidenum">
              <a:rPr lang="da-DK" smtClean="0"/>
              <a:t>‹nr.›</a:t>
            </a:fld>
            <a:endParaRPr lang="da-D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5176-6148-CA48-9D5A-1C5EAD25AE9C}" type="datetimeFigureOut">
              <a:rPr lang="da-DK" smtClean="0"/>
              <a:t>22.09.2024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7DF5B-FE6F-F441-AE31-218331FC8CB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5176-6148-CA48-9D5A-1C5EAD25AE9C}" type="datetimeFigureOut">
              <a:rPr lang="da-DK" smtClean="0"/>
              <a:t>22.09.2024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7DF5B-FE6F-F441-AE31-218331FC8CB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5176-6148-CA48-9D5A-1C5EAD25AE9C}" type="datetimeFigureOut">
              <a:rPr lang="da-DK" smtClean="0"/>
              <a:t>22.09.2024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7DF5B-FE6F-F441-AE31-218331FC8CB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5176-6148-CA48-9D5A-1C5EAD25AE9C}" type="datetimeFigureOut">
              <a:rPr lang="da-DK" smtClean="0"/>
              <a:t>22.09.2024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7DF5B-FE6F-F441-AE31-218331FC8CB7}" type="slidenum">
              <a:rPr lang="da-DK" smtClean="0"/>
              <a:t>‹nr.›</a:t>
            </a:fld>
            <a:endParaRPr lang="da-D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5176-6148-CA48-9D5A-1C5EAD25AE9C}" type="datetimeFigureOut">
              <a:rPr lang="da-DK" smtClean="0"/>
              <a:t>22.09.2024</a:t>
            </a:fld>
            <a:endParaRPr lang="da-D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7DF5B-FE6F-F441-AE31-218331FC8CB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5176-6148-CA48-9D5A-1C5EAD25AE9C}" type="datetimeFigureOut">
              <a:rPr lang="da-DK" smtClean="0"/>
              <a:t>22.09.2024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7DF5B-FE6F-F441-AE31-218331FC8CB7}" type="slidenum">
              <a:rPr lang="da-DK" smtClean="0"/>
              <a:t>‹nr.›</a:t>
            </a:fld>
            <a:endParaRPr lang="da-DK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5176-6148-CA48-9D5A-1C5EAD25AE9C}" type="datetimeFigureOut">
              <a:rPr lang="da-DK" smtClean="0"/>
              <a:t>22.09.2024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7DF5B-FE6F-F441-AE31-218331FC8CB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5176-6148-CA48-9D5A-1C5EAD25AE9C}" type="datetimeFigureOut">
              <a:rPr lang="da-DK" smtClean="0"/>
              <a:t>22.09.2024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7DF5B-FE6F-F441-AE31-218331FC8CB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5176-6148-CA48-9D5A-1C5EAD25AE9C}" type="datetimeFigureOut">
              <a:rPr lang="da-DK" smtClean="0"/>
              <a:t>22.09.2024</a:t>
            </a:fld>
            <a:endParaRPr lang="da-DK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da-DK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7DF5B-FE6F-F441-AE31-218331FC8CB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Træk billede til pladsholder, eller klik på symbol for at tilføje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46D45176-6148-CA48-9D5A-1C5EAD25AE9C}" type="datetimeFigureOut">
              <a:rPr lang="da-DK" smtClean="0"/>
              <a:t>22.09.2024</a:t>
            </a:fld>
            <a:endParaRPr lang="da-D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da-DK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7DF5B-FE6F-F441-AE31-218331FC8CB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46D45176-6148-CA48-9D5A-1C5EAD25AE9C}" type="datetimeFigureOut">
              <a:rPr lang="da-DK" smtClean="0"/>
              <a:t>22.09.2024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7297DF5B-FE6F-F441-AE31-218331FC8CB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92054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Er Danmark et klassesamfund? 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228303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/>
              <a:t>Læs linket </a:t>
            </a:r>
            <a:r>
              <a:rPr lang="da-DK" dirty="0" err="1"/>
              <a:t>https</a:t>
            </a:r>
            <a:r>
              <a:rPr lang="da-DK" dirty="0"/>
              <a:t>://</a:t>
            </a:r>
            <a:r>
              <a:rPr lang="da-DK" dirty="0" err="1"/>
              <a:t>piopio.dk</a:t>
            </a:r>
            <a:r>
              <a:rPr lang="da-DK" dirty="0"/>
              <a:t>/ny-undersoegelse-klassebevidstheden-er-stort-set-den-samme-som-60-aar-siden</a:t>
            </a:r>
          </a:p>
          <a:p>
            <a:r>
              <a:rPr lang="da-D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894129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Er der systematiske forskelle i socialgruppernes levekår?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Erik </a:t>
            </a:r>
            <a:r>
              <a:rPr lang="da-DK" dirty="0" err="1"/>
              <a:t>Allardt</a:t>
            </a:r>
            <a:r>
              <a:rPr lang="da-DK" dirty="0"/>
              <a:t> (finsk sociolog)</a:t>
            </a:r>
          </a:p>
          <a:p>
            <a:pPr lvl="1"/>
            <a:endParaRPr lang="da-DK" dirty="0"/>
          </a:p>
          <a:p>
            <a:pPr lvl="1"/>
            <a:r>
              <a:rPr lang="da-DK" dirty="0"/>
              <a:t>Tre typer behov, der er centrale for det enkelte menneske</a:t>
            </a:r>
          </a:p>
          <a:p>
            <a:pPr lvl="2"/>
            <a:r>
              <a:rPr lang="da-DK" dirty="0"/>
              <a:t>At have: Helbred, boligforhold</a:t>
            </a:r>
          </a:p>
          <a:p>
            <a:pPr lvl="2"/>
            <a:r>
              <a:rPr lang="da-DK" dirty="0"/>
              <a:t>At være: Arbejdsmiljø, titel</a:t>
            </a:r>
          </a:p>
          <a:p>
            <a:pPr lvl="2"/>
            <a:r>
              <a:rPr lang="da-DK" dirty="0"/>
              <a:t>At elske: Antallet af venner</a:t>
            </a:r>
          </a:p>
          <a:p>
            <a:pPr marL="914400" lvl="2" indent="0">
              <a:buNone/>
            </a:pPr>
            <a:r>
              <a:rPr lang="da-DK" dirty="0"/>
              <a:t>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04248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Er der systematiske forskelle i socialgruppernes levekår?- at have</a:t>
            </a:r>
          </a:p>
        </p:txBody>
      </p:sp>
      <p:pic>
        <p:nvPicPr>
          <p:cNvPr id="4" name="Pladsholder til indhol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9059" y="2735820"/>
            <a:ext cx="6635579" cy="2589942"/>
          </a:xfrm>
        </p:spPr>
      </p:pic>
    </p:spTree>
    <p:extLst>
      <p:ext uri="{BB962C8B-B14F-4D97-AF65-F5344CB8AC3E}">
        <p14:creationId xmlns:p14="http://schemas.microsoft.com/office/powerpoint/2010/main" val="763798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Er der systematiske forskelle i socialgruppernes levekår- at være</a:t>
            </a:r>
          </a:p>
        </p:txBody>
      </p:sp>
      <p:pic>
        <p:nvPicPr>
          <p:cNvPr id="4" name="Pladsholder til indhol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7978" y="2829698"/>
            <a:ext cx="6264876" cy="2656702"/>
          </a:xfrm>
        </p:spPr>
      </p:pic>
    </p:spTree>
    <p:extLst>
      <p:ext uri="{BB962C8B-B14F-4D97-AF65-F5344CB8AC3E}">
        <p14:creationId xmlns:p14="http://schemas.microsoft.com/office/powerpoint/2010/main" val="16568751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Er der systematiske forskelle i socialgruppernes levekår- at Elske</a:t>
            </a:r>
          </a:p>
        </p:txBody>
      </p:sp>
      <p:pic>
        <p:nvPicPr>
          <p:cNvPr id="4" name="Pladsholder til indhol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9697" y="2891482"/>
            <a:ext cx="6376087" cy="2121844"/>
          </a:xfrm>
        </p:spPr>
      </p:pic>
      <p:pic>
        <p:nvPicPr>
          <p:cNvPr id="5" name="Pladsholder til indhold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211" y="2316075"/>
            <a:ext cx="8214653" cy="2842270"/>
          </a:xfrm>
        </p:spPr>
      </p:pic>
    </p:spTree>
    <p:extLst>
      <p:ext uri="{BB962C8B-B14F-4D97-AF65-F5344CB8AC3E}">
        <p14:creationId xmlns:p14="http://schemas.microsoft.com/office/powerpoint/2010/main" val="6804475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C7AE84-5A19-9A1B-E6B4-B213C21E2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Er DK et klassesamfund?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308D254-5EA2-8B91-2574-9B2BE476C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Uddrag fra Deadline 22. august 2024.</a:t>
            </a:r>
          </a:p>
          <a:p>
            <a:r>
              <a:rPr lang="da-DK" dirty="0"/>
              <a:t>Interview med Martin Ågerup, tidligere direktør for borgerlige-liberale tænketank, og Anne-Sofie </a:t>
            </a:r>
            <a:r>
              <a:rPr lang="da-DK" dirty="0" err="1"/>
              <a:t>Allarp</a:t>
            </a:r>
            <a:r>
              <a:rPr lang="da-DK" dirty="0"/>
              <a:t>, kronikredaktør. </a:t>
            </a:r>
          </a:p>
          <a:p>
            <a:r>
              <a:rPr lang="da-DK" dirty="0"/>
              <a:t>Hvilke opfattelser af klasser og social ulighed giver Ågerup og </a:t>
            </a:r>
            <a:r>
              <a:rPr lang="da-DK" dirty="0" err="1"/>
              <a:t>Allarp</a:t>
            </a:r>
            <a:r>
              <a:rPr lang="da-DK" dirty="0"/>
              <a:t> i debatten. </a:t>
            </a:r>
          </a:p>
          <a:p>
            <a:r>
              <a:rPr lang="da-DK" dirty="0"/>
              <a:t>Hvilken kritik retter </a:t>
            </a:r>
            <a:r>
              <a:rPr lang="da-DK" dirty="0" err="1"/>
              <a:t>Allarp</a:t>
            </a:r>
            <a:r>
              <a:rPr lang="da-DK" dirty="0"/>
              <a:t> og Ågerup imod den danske velfærdsstat. </a:t>
            </a:r>
          </a:p>
          <a:p>
            <a:r>
              <a:rPr lang="da-DK" dirty="0"/>
              <a:t>Hvordan kommer Ågerups liberalistiske ideologi til udtryk. Inddrag citater. 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04169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4BF4E7-1E41-AFA2-4EE9-6F0478F32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da-DK" sz="2400">
                <a:solidFill>
                  <a:schemeClr val="tx1"/>
                </a:solidFill>
              </a:rPr>
              <a:t>Opsamling Ulighedsmål</a:t>
            </a:r>
          </a:p>
        </p:txBody>
      </p:sp>
      <p:sp>
        <p:nvSpPr>
          <p:cNvPr id="14" name="Rectangle 7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685366F-835A-DB57-C8F4-EFC9411EA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3884" y="802638"/>
            <a:ext cx="5823994" cy="525272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da-DK" dirty="0">
                <a:solidFill>
                  <a:schemeClr val="bg1"/>
                </a:solidFill>
              </a:rPr>
              <a:t>Indkomstforskelle i DK er steget de seneste 15 år. </a:t>
            </a:r>
          </a:p>
          <a:p>
            <a:pPr>
              <a:lnSpc>
                <a:spcPct val="90000"/>
              </a:lnSpc>
            </a:pPr>
            <a:r>
              <a:rPr lang="da-DK" dirty="0">
                <a:solidFill>
                  <a:schemeClr val="bg1"/>
                </a:solidFill>
              </a:rPr>
              <a:t>Reformer under skiftende regeringer. Dvs. politiske tiltag som fx kontanthjælpsreformen, kontanthjælpsloftet og topskattelettelser. Se link </a:t>
            </a:r>
            <a:r>
              <a:rPr lang="da-DK" dirty="0" err="1">
                <a:solidFill>
                  <a:schemeClr val="bg1"/>
                </a:solidFill>
              </a:rPr>
              <a:t>https</a:t>
            </a:r>
            <a:r>
              <a:rPr lang="da-DK" dirty="0">
                <a:solidFill>
                  <a:schemeClr val="bg1"/>
                </a:solidFill>
              </a:rPr>
              <a:t>://</a:t>
            </a:r>
            <a:r>
              <a:rPr lang="da-DK" dirty="0" err="1">
                <a:solidFill>
                  <a:schemeClr val="bg1"/>
                </a:solidFill>
              </a:rPr>
              <a:t>www.akademikerbladet.dk</a:t>
            </a:r>
            <a:r>
              <a:rPr lang="da-DK" dirty="0">
                <a:solidFill>
                  <a:schemeClr val="bg1"/>
                </a:solidFill>
              </a:rPr>
              <a:t>/magasinet/2017/magisterbladet-nr-7-2017/</a:t>
            </a:r>
            <a:r>
              <a:rPr lang="da-DK" dirty="0" err="1">
                <a:solidFill>
                  <a:schemeClr val="bg1"/>
                </a:solidFill>
              </a:rPr>
              <a:t>saadan</a:t>
            </a:r>
            <a:r>
              <a:rPr lang="da-DK" dirty="0">
                <a:solidFill>
                  <a:schemeClr val="bg1"/>
                </a:solidFill>
              </a:rPr>
              <a:t>-gjorde-politikerne-</a:t>
            </a:r>
            <a:r>
              <a:rPr lang="da-DK" dirty="0" err="1">
                <a:solidFill>
                  <a:schemeClr val="bg1"/>
                </a:solidFill>
              </a:rPr>
              <a:t>danmark</a:t>
            </a:r>
            <a:r>
              <a:rPr lang="da-DK" dirty="0">
                <a:solidFill>
                  <a:schemeClr val="bg1"/>
                </a:solidFill>
              </a:rPr>
              <a:t>-</a:t>
            </a:r>
            <a:r>
              <a:rPr lang="da-DK" dirty="0" err="1">
                <a:solidFill>
                  <a:schemeClr val="bg1"/>
                </a:solidFill>
              </a:rPr>
              <a:t>skaevere</a:t>
            </a:r>
            <a:endParaRPr lang="da-DK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da-DK" dirty="0">
                <a:solidFill>
                  <a:schemeClr val="bg1"/>
                </a:solidFill>
              </a:rPr>
              <a:t>Har den politiske kommunikation og diskurs gjort det lettere for skiftende regeringer at indføre ulighedsskabende reformer. </a:t>
            </a:r>
          </a:p>
          <a:p>
            <a:pPr>
              <a:lnSpc>
                <a:spcPct val="90000"/>
              </a:lnSpc>
            </a:pPr>
            <a:r>
              <a:rPr lang="da-DK" dirty="0">
                <a:solidFill>
                  <a:schemeClr val="bg1"/>
                </a:solidFill>
              </a:rPr>
              <a:t>Større lønspredning mellem fx lavtlønnede og akademikere. </a:t>
            </a:r>
          </a:p>
          <a:p>
            <a:pPr>
              <a:lnSpc>
                <a:spcPct val="90000"/>
              </a:lnSpc>
            </a:pPr>
            <a:r>
              <a:rPr lang="da-DK" dirty="0">
                <a:solidFill>
                  <a:schemeClr val="bg1"/>
                </a:solidFill>
              </a:rPr>
              <a:t>Større lønspredning mellem lavtlønnede og topledere.</a:t>
            </a:r>
          </a:p>
          <a:p>
            <a:pPr>
              <a:lnSpc>
                <a:spcPct val="90000"/>
              </a:lnSpc>
            </a:pPr>
            <a:endParaRPr lang="da-DK" sz="1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6201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8E08BC-6E1E-F2C7-5480-81626E4D5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da-DK" sz="2400" dirty="0">
                <a:solidFill>
                  <a:schemeClr val="tx1"/>
                </a:solidFill>
              </a:rPr>
              <a:t>Opsamling ulighedsmål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36BE3E9-EAD2-1F94-C971-79C3531F3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182" y="802638"/>
            <a:ext cx="5408696" cy="5252722"/>
          </a:xfrm>
        </p:spPr>
        <p:txBody>
          <a:bodyPr anchor="ctr">
            <a:normAutofit/>
          </a:bodyPr>
          <a:lstStyle/>
          <a:p>
            <a:r>
              <a:rPr lang="da-DK" dirty="0">
                <a:solidFill>
                  <a:schemeClr val="bg1"/>
                </a:solidFill>
              </a:rPr>
              <a:t>Større lønspredning mellem mellemindkomstgruppen og de 10% rigeste indkomster. </a:t>
            </a:r>
          </a:p>
          <a:p>
            <a:r>
              <a:rPr lang="da-DK" dirty="0">
                <a:solidFill>
                  <a:schemeClr val="bg1"/>
                </a:solidFill>
              </a:rPr>
              <a:t>Ifølge Danmarks statistik skyldes det også at der arbejdes færre timer blandt de lavtlønnede, mens arbejderbevægelsens erhvervsråd (AE)understreger at forskellen i stigningen i lønindkomster er reel. </a:t>
            </a:r>
          </a:p>
          <a:p>
            <a:r>
              <a:rPr lang="da-DK" dirty="0">
                <a:solidFill>
                  <a:schemeClr val="bg1"/>
                </a:solidFill>
              </a:rPr>
              <a:t>Stigende antal indvandrere til DK</a:t>
            </a:r>
          </a:p>
          <a:p>
            <a:r>
              <a:rPr lang="da-DK" dirty="0">
                <a:solidFill>
                  <a:schemeClr val="bg1"/>
                </a:solidFill>
              </a:rPr>
              <a:t>Antallet af unge på SU er steget siden 2000. →Flere studerende end tidligere blandt de 10% med den laveste indkomst.</a:t>
            </a:r>
          </a:p>
          <a:p>
            <a:r>
              <a:rPr lang="da-DK" dirty="0">
                <a:solidFill>
                  <a:schemeClr val="bg1"/>
                </a:solidFill>
              </a:rPr>
              <a:t>Den lave rente har givet boligejerne færre renteudgifter, hvilket indgår i indkomststatistikken. De store værdistigninger for en række boligejere er dog ikke talt med. </a:t>
            </a:r>
          </a:p>
          <a:p>
            <a:endParaRPr lang="da-DK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8041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0ACB90-881A-83CD-22E6-87A9C4458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964692"/>
            <a:ext cx="5894832" cy="1188720"/>
          </a:xfrm>
        </p:spPr>
        <p:txBody>
          <a:bodyPr>
            <a:normAutofit/>
          </a:bodyPr>
          <a:lstStyle/>
          <a:p>
            <a:r>
              <a:rPr lang="da-DK"/>
              <a:t>Klassen forfølger dig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1AE6085-4C7D-93C9-77EC-D815FD6C8A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243" y="2638044"/>
            <a:ext cx="5963317" cy="383649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da-DK" sz="1400" dirty="0"/>
              <a:t>Find DR podcast ”Genstart” d. 13. januar 2023. Afsnittet hedder Klassen forfølger dig og er et interview med forfatter Glenn Bech. </a:t>
            </a:r>
          </a:p>
          <a:p>
            <a:pPr>
              <a:lnSpc>
                <a:spcPct val="90000"/>
              </a:lnSpc>
            </a:pPr>
            <a:r>
              <a:rPr lang="da-DK" sz="1400" dirty="0">
                <a:effectLst/>
              </a:rPr>
              <a:t>Hvilke risikofaktorer er Glenn Bech vokset op med</a:t>
            </a:r>
            <a:br>
              <a:rPr lang="da-DK" sz="1400" dirty="0">
                <a:effectLst/>
              </a:rPr>
            </a:br>
            <a:endParaRPr lang="da-DK" sz="1400" dirty="0">
              <a:effectLst/>
            </a:endParaRPr>
          </a:p>
          <a:p>
            <a:pPr>
              <a:lnSpc>
                <a:spcPct val="90000"/>
              </a:lnSpc>
            </a:pPr>
            <a:r>
              <a:rPr lang="da-DK" sz="1400" dirty="0">
                <a:effectLst/>
              </a:rPr>
              <a:t>Hvad har været afgørende for Glenn Bechs mønsterbrud og hvilke vanskeligheder har Bech mødt på sin klasserejse. </a:t>
            </a:r>
            <a:br>
              <a:rPr lang="da-DK" sz="1400" dirty="0">
                <a:effectLst/>
              </a:rPr>
            </a:br>
            <a:endParaRPr lang="da-DK" sz="1400" dirty="0">
              <a:effectLst/>
            </a:endParaRPr>
          </a:p>
          <a:p>
            <a:pPr>
              <a:lnSpc>
                <a:spcPct val="90000"/>
              </a:lnSpc>
            </a:pPr>
            <a:r>
              <a:rPr lang="da-DK" sz="1400" dirty="0">
                <a:effectLst/>
              </a:rPr>
              <a:t>Hvilken kritik retter Glenn Bech imod de magtfulde og privilegerede mennesker i det danske samfund. </a:t>
            </a:r>
            <a:br>
              <a:rPr lang="da-DK" sz="1400" dirty="0">
                <a:effectLst/>
              </a:rPr>
            </a:br>
            <a:endParaRPr lang="da-DK" sz="1400" dirty="0">
              <a:effectLst/>
            </a:endParaRPr>
          </a:p>
          <a:p>
            <a:pPr>
              <a:lnSpc>
                <a:spcPct val="90000"/>
              </a:lnSpc>
            </a:pPr>
            <a:r>
              <a:rPr lang="da-DK" sz="1400" dirty="0">
                <a:effectLst/>
              </a:rPr>
              <a:t>Hvorfor bliver klasseforskelle i Danmark opretholdt ifølge Glenn Bech</a:t>
            </a:r>
            <a:r>
              <a:rPr lang="da-DK" sz="1400">
                <a:effectLst/>
              </a:rPr>
              <a:t>. </a:t>
            </a:r>
            <a:endParaRPr lang="da-DK" sz="1400" dirty="0">
              <a:effectLst/>
            </a:endParaRPr>
          </a:p>
          <a:p>
            <a:pPr>
              <a:lnSpc>
                <a:spcPct val="90000"/>
              </a:lnSpc>
            </a:pPr>
            <a:r>
              <a:rPr lang="da-DK" sz="1400" dirty="0">
                <a:effectLst/>
              </a:rPr>
              <a:t>Karakteriser Glenn Bechs ressourcebeholdere i barndommen. Inddrag figuren til højre. </a:t>
            </a:r>
          </a:p>
          <a:p>
            <a:pPr>
              <a:lnSpc>
                <a:spcPct val="90000"/>
              </a:lnSpc>
            </a:pPr>
            <a:endParaRPr lang="da-DK" sz="1400" dirty="0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879398A9-0D0D-4901-BDDF-B3D93CECA7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6706" y="964692"/>
            <a:ext cx="3986784" cy="4936558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011FEC3B-E514-4E21-B2CB-7903A73569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1298" y="1128683"/>
            <a:ext cx="3657600" cy="4608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lede 4" descr="Et billede, der indeholder tekst, skærmbillede, Farverigt, cirkel&#10;&#10;Automatisk genereret beskrivelse">
            <a:extLst>
              <a:ext uri="{FF2B5EF4-FFF2-40B4-BE49-F238E27FC236}">
                <a16:creationId xmlns:a16="http://schemas.microsoft.com/office/drawing/2014/main" id="{45DB6957-872A-BA72-9699-B05CC73FA4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5890" y="2823871"/>
            <a:ext cx="3328416" cy="121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315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313406" y="481914"/>
            <a:ext cx="4647458" cy="5721178"/>
          </a:xfrm>
        </p:spPr>
        <p:txBody>
          <a:bodyPr>
            <a:normAutofit fontScale="92500" lnSpcReduction="20000"/>
          </a:bodyPr>
          <a:lstStyle/>
          <a:p>
            <a:r>
              <a:rPr lang="da-DK" dirty="0"/>
              <a:t>Klassebegrebet har udviklet sig siden Karl Marx. </a:t>
            </a:r>
          </a:p>
          <a:p>
            <a:r>
              <a:rPr lang="da-DK" dirty="0"/>
              <a:t>Arbejderklassen under forandring i takt med øget materiel velstand.</a:t>
            </a:r>
            <a:r>
              <a:rPr lang="da-DK" dirty="0">
                <a:sym typeface="Wingdings"/>
              </a:rPr>
              <a:t></a:t>
            </a:r>
            <a:r>
              <a:rPr lang="da-DK" dirty="0"/>
              <a:t> arbejderklassen fik del i den øgede velstand</a:t>
            </a:r>
            <a:r>
              <a:rPr lang="da-DK" dirty="0">
                <a:sym typeface="Wingdings"/>
              </a:rPr>
              <a:t></a:t>
            </a:r>
            <a:r>
              <a:rPr lang="da-DK" dirty="0"/>
              <a:t> borgerliggørelse af arbejderklassen med villa, vovhund og skattebetaling</a:t>
            </a:r>
            <a:r>
              <a:rPr lang="da-DK" dirty="0">
                <a:sym typeface="Wingdings"/>
              </a:rPr>
              <a:t></a:t>
            </a:r>
            <a:r>
              <a:rPr lang="da-DK" dirty="0"/>
              <a:t> skattetrykket trykkede på arbejderen. </a:t>
            </a:r>
            <a:r>
              <a:rPr lang="da-DK" dirty="0">
                <a:sym typeface="Wingdings"/>
              </a:rPr>
              <a:t></a:t>
            </a:r>
            <a:r>
              <a:rPr lang="da-DK" dirty="0"/>
              <a:t> tilhørsforhold til parti og fagforening svækkes. </a:t>
            </a:r>
          </a:p>
          <a:p>
            <a:r>
              <a:rPr lang="da-DK" dirty="0">
                <a:sym typeface="Wingdings"/>
              </a:rPr>
              <a:t></a:t>
            </a:r>
            <a:r>
              <a:rPr lang="da-DK" dirty="0"/>
              <a:t> arbejderen blev mere individualiseret.</a:t>
            </a:r>
          </a:p>
          <a:p>
            <a:r>
              <a:rPr lang="da-DK" dirty="0"/>
              <a:t>Industrisamfundets skarpe klasseskel var under opbrud. Klasseskel ikke så entydige. Man stemte ikke bare socialdemokratisk fordi man var arbejder. </a:t>
            </a:r>
          </a:p>
          <a:p>
            <a:r>
              <a:rPr lang="da-DK" dirty="0"/>
              <a:t>En stor middelklasse </a:t>
            </a:r>
            <a:r>
              <a:rPr lang="da-DK"/>
              <a:t>af lønmodtagere er </a:t>
            </a:r>
            <a:r>
              <a:rPr lang="da-DK" dirty="0"/>
              <a:t>vokset frem. </a:t>
            </a:r>
          </a:p>
          <a:p>
            <a:r>
              <a:rPr lang="da-DK" dirty="0"/>
              <a:t>Individets ressourcer er ikke kun økonomiske, men også kulturelle og sociale. </a:t>
            </a:r>
          </a:p>
          <a:p>
            <a:r>
              <a:rPr lang="da-DK" dirty="0"/>
              <a:t>Betyder de gennemgribende samfundsforandringer at klassesamfundet ikke eksisterer længere eller er der blot tale om nye klasser? </a:t>
            </a:r>
          </a:p>
          <a:p>
            <a:endParaRPr lang="da-DK" dirty="0"/>
          </a:p>
        </p:txBody>
      </p:sp>
      <p:pic>
        <p:nvPicPr>
          <p:cNvPr id="4" name="Pladsholder til indhold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130" y="259492"/>
            <a:ext cx="4893276" cy="6598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779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Karl Marx om klassernes modsætninger</a:t>
            </a:r>
          </a:p>
        </p:txBody>
      </p:sp>
      <p:pic>
        <p:nvPicPr>
          <p:cNvPr id="5" name="Pladsholder til indhold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855" y="2638044"/>
            <a:ext cx="7331844" cy="4061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105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31136" y="420130"/>
            <a:ext cx="7729728" cy="1733282"/>
          </a:xfrm>
        </p:spPr>
        <p:txBody>
          <a:bodyPr>
            <a:normAutofit fontScale="90000"/>
          </a:bodyPr>
          <a:lstStyle/>
          <a:p>
            <a:r>
              <a:rPr lang="da-DK" dirty="0"/>
              <a:t>Den nye klasseopdeling sammenlignet med Socialgruppeinddeling. </a:t>
            </a:r>
            <a:br>
              <a:rPr lang="da-DK" dirty="0"/>
            </a:br>
            <a:br>
              <a:rPr lang="da-DK" dirty="0"/>
            </a:br>
            <a:r>
              <a:rPr lang="da-DK" dirty="0"/>
              <a:t>Besøg Nu </a:t>
            </a:r>
            <a:r>
              <a:rPr lang="da-DK" dirty="0" err="1"/>
              <a:t>www.klassesamfund.dk</a:t>
            </a:r>
            <a:endParaRPr lang="da-DK" dirty="0"/>
          </a:p>
        </p:txBody>
      </p:sp>
      <p:pic>
        <p:nvPicPr>
          <p:cNvPr id="4" name="Pladsholder til indhol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3765" y="2638425"/>
            <a:ext cx="2904470" cy="3101975"/>
          </a:xfrm>
        </p:spPr>
      </p:pic>
      <p:pic>
        <p:nvPicPr>
          <p:cNvPr id="5" name="Pladsholder til indhold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0383" y="2285999"/>
            <a:ext cx="7271234" cy="4436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18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SFI’s</a:t>
            </a:r>
            <a:r>
              <a:rPr lang="da-DK" dirty="0"/>
              <a:t> socialgruppeinddeling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a-DK" dirty="0"/>
              <a:t>Oprettet i 1958</a:t>
            </a:r>
          </a:p>
          <a:p>
            <a:r>
              <a:rPr lang="da-DK" dirty="0"/>
              <a:t>Formål: At undersøge de sociale forhold i Danmark</a:t>
            </a:r>
          </a:p>
          <a:p>
            <a:r>
              <a:rPr lang="da-DK" dirty="0"/>
              <a:t>Inddeles i grupperne efter følgende parametre</a:t>
            </a:r>
          </a:p>
          <a:p>
            <a:pPr lvl="1"/>
            <a:r>
              <a:rPr lang="da-DK" dirty="0"/>
              <a:t>Ejendomsret til produktionsmidlerne</a:t>
            </a:r>
          </a:p>
          <a:p>
            <a:pPr lvl="1"/>
            <a:r>
              <a:rPr lang="da-DK" dirty="0"/>
              <a:t>Bestemmelsesretten over andres arbejde</a:t>
            </a:r>
          </a:p>
          <a:p>
            <a:pPr lvl="1"/>
            <a:r>
              <a:rPr lang="da-DK" dirty="0"/>
              <a:t>Uddannelse.</a:t>
            </a:r>
          </a:p>
          <a:p>
            <a:pPr lvl="1"/>
            <a:r>
              <a:rPr lang="da-DK" dirty="0"/>
              <a:t>Individets placering afhænger således ikke af den personlige indtægt. </a:t>
            </a:r>
          </a:p>
          <a:p>
            <a:endParaRPr lang="da-DK" dirty="0"/>
          </a:p>
        </p:txBody>
      </p:sp>
      <p:sp>
        <p:nvSpPr>
          <p:cNvPr id="4" name="Pladsholder til indhold 2"/>
          <p:cNvSpPr txBox="1">
            <a:spLocks/>
          </p:cNvSpPr>
          <p:nvPr/>
        </p:nvSpPr>
        <p:spPr>
          <a:xfrm>
            <a:off x="1825752" y="2248930"/>
            <a:ext cx="8503920" cy="387986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044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SFI socialgrupper</a:t>
            </a:r>
          </a:p>
        </p:txBody>
      </p:sp>
      <p:pic>
        <p:nvPicPr>
          <p:cNvPr id="4" name="Pladsholder til indhol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1038" y="2607277"/>
            <a:ext cx="5066269" cy="3133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398324"/>
      </p:ext>
    </p:extLst>
  </p:cSld>
  <p:clrMapOvr>
    <a:masterClrMapping/>
  </p:clrMapOvr>
</p:sld>
</file>

<file path=ppt/theme/theme1.xml><?xml version="1.0" encoding="utf-8"?>
<a:theme xmlns:a="http://schemas.openxmlformats.org/drawingml/2006/main" name="Pakke">
  <a:themeElements>
    <a:clrScheme name="Pakke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kke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k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1970</TotalTime>
  <Words>608</Words>
  <Application>Microsoft Macintosh PowerPoint</Application>
  <PresentationFormat>Widescreen</PresentationFormat>
  <Paragraphs>57</Paragraphs>
  <Slides>14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14</vt:i4>
      </vt:variant>
    </vt:vector>
  </HeadingPairs>
  <TitlesOfParts>
    <vt:vector size="18" baseType="lpstr">
      <vt:lpstr>Arial</vt:lpstr>
      <vt:lpstr>Gill Sans MT</vt:lpstr>
      <vt:lpstr>Wingdings</vt:lpstr>
      <vt:lpstr>Pakke</vt:lpstr>
      <vt:lpstr>Er Danmark et klassesamfund? </vt:lpstr>
      <vt:lpstr>Opsamling Ulighedsmål</vt:lpstr>
      <vt:lpstr>Opsamling ulighedsmål</vt:lpstr>
      <vt:lpstr>Klassen forfølger dig</vt:lpstr>
      <vt:lpstr>PowerPoint-præsentation</vt:lpstr>
      <vt:lpstr>Karl Marx om klassernes modsætninger</vt:lpstr>
      <vt:lpstr>Den nye klasseopdeling sammenlignet med Socialgruppeinddeling.   Besøg Nu www.klassesamfund.dk</vt:lpstr>
      <vt:lpstr>SFI’s socialgruppeinddeling</vt:lpstr>
      <vt:lpstr>SFI socialgrupper</vt:lpstr>
      <vt:lpstr>Er der systematiske forskelle i socialgruppernes levekår?</vt:lpstr>
      <vt:lpstr>Er der systematiske forskelle i socialgruppernes levekår?- at have</vt:lpstr>
      <vt:lpstr>Er der systematiske forskelle i socialgruppernes levekår- at være</vt:lpstr>
      <vt:lpstr>Er der systematiske forskelle i socialgruppernes levekår- at Elske</vt:lpstr>
      <vt:lpstr>Er DK et klassesamfund?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 Danmark et klassesamfund? </dc:title>
  <dc:creator>Maj-Britt Agerskov</dc:creator>
  <cp:lastModifiedBy>Maj-Britt Agerskov</cp:lastModifiedBy>
  <cp:revision>15</cp:revision>
  <dcterms:created xsi:type="dcterms:W3CDTF">2017-08-29T08:57:24Z</dcterms:created>
  <dcterms:modified xsi:type="dcterms:W3CDTF">2024-09-22T16:25:57Z</dcterms:modified>
</cp:coreProperties>
</file>