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71" r:id="rId6"/>
    <p:sldId id="259" r:id="rId7"/>
    <p:sldId id="260" r:id="rId8"/>
    <p:sldId id="262" r:id="rId9"/>
    <p:sldId id="263" r:id="rId10"/>
    <p:sldId id="269" r:id="rId11"/>
    <p:sldId id="27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beth Vejlgaard Sørensen" userId="7a349696-8230-469c-be08-37a15fb6b7c0" providerId="ADAL" clId="{82FFC776-9CBD-4E74-A0A5-A0ED92C82901}"/>
    <pc:docChg chg="delSld">
      <pc:chgData name="Lisbeth Vejlgaard Sørensen" userId="7a349696-8230-469c-be08-37a15fb6b7c0" providerId="ADAL" clId="{82FFC776-9CBD-4E74-A0A5-A0ED92C82901}" dt="2024-09-26T09:27:02.425" v="0" actId="2696"/>
      <pc:docMkLst>
        <pc:docMk/>
      </pc:docMkLst>
      <pc:sldChg chg="del">
        <pc:chgData name="Lisbeth Vejlgaard Sørensen" userId="7a349696-8230-469c-be08-37a15fb6b7c0" providerId="ADAL" clId="{82FFC776-9CBD-4E74-A0A5-A0ED92C82901}" dt="2024-09-26T09:27:02.425" v="0" actId="2696"/>
        <pc:sldMkLst>
          <pc:docMk/>
          <pc:sldMk cId="1025147213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0961FD-061D-4511-93D4-E02180921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6757909-C79A-4DF2-8277-C91F66B67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C1DA290-6979-46C3-8303-13245EA8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BF08F8-D76C-41FA-A8B2-367D01C75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49051A9-3808-45E2-957D-A6A13F9F2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833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27718C-E8E3-4717-A82A-BFD96B3F2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E06DD0E-FFCE-4BCA-A45A-ACC93F56F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CF99D4C-EEB8-4FF8-9CAD-6BA26CA66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C0C282C-226E-442B-9CB6-B712F1AC2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102362-2357-438D-9325-16DBF4600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328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8CC4299-F557-46D2-9FC6-D072418F3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D143A83-C779-4CA5-9BDB-8E6A4391D7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9F4B4F3-5169-4341-8849-644A888F6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8B611C2-D476-4556-8261-3C75295D6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DF0D16C-2A64-487B-8C40-0FD2F1E9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020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5C1246-8A9C-4D81-8D7E-4293C12CE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1E9C37-86CA-42F8-A5E1-3F944887D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331A88D-9B13-450F-96F8-BB89701F2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66B6921-6D3C-4E6F-9519-ECE240F2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AB38EAC-113C-4D46-AC66-B0B2FB370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850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1DE3D-CF78-471B-A74C-9CD157A57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A33CF62-DE89-463E-A2FA-597678383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E09972C-143E-48C0-81B2-458ABE45D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CF39B6-3501-494E-BED2-4CA320D87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3E77B71-5442-437C-BE4E-8E1684B2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7595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F8391-9835-4F02-9392-CF6938A2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05964A-3364-4932-BB9A-0A0880BD56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857A883-AE2F-48E1-A561-A70425DC2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9B336F9-B29B-4CE8-A6DF-1DCF14D9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CD95F13-402D-4946-A96A-3368FB324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CD2DEB6-1F2A-400C-B5D6-E2ED1E37A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45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2DF75-5F18-4515-9C2C-62A9A41D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9B688E-FBA0-4B9A-A493-165BB1B8E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0FB8CB-BEA7-460F-854F-EA39A24D5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F56F3F8-A8CB-43BC-BF6B-A45EEEFB2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8ED4DFA-8551-40A4-830E-B3812F49E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1E49559-9B90-489D-BC69-ECBD5D963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849ADA5-EEB4-434A-9E07-9D102303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90D2C28-1C68-4551-BE8E-16034099E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778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7E6FE-3A52-4AE7-ABA2-C117114B5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82ED761-9687-45A7-AD8C-F9032E1D3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B79DD1C-4D94-4CF5-844E-FAB36BFCD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CD50ED9-3723-46F2-8F2B-5A067CF9A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709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CCD9AC0-1952-4200-B54D-752AECDEC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646BBE5-228C-4CAF-9F96-612D6B29D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E1DB4D3-2E1B-45FD-8650-49BDB47E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358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EC304-33C5-4F3C-BC42-D13BDC1A0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8F13BA-5403-4C43-AFD8-34C2F2EDC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89B0444-57B4-4ACC-8044-66C34443A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32557D6-10AC-4BB0-BA72-285A3F14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F536DDF-C0AE-4276-BF01-FA5A1392B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70EEE72-2D0B-4DA1-8AD3-741840BBA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569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453703-1DAC-46DF-8732-0265BC5F3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B860D4F-FA7F-4280-A65B-DCC547ACA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A4FD802-4225-4B98-8C75-62196DF18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525388D-80F8-4A48-87BA-371CD520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1A08E58-24BE-4D6F-9441-C5D451EB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0126A35-2170-4ABC-B22C-E95B03BA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545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FF8136D-FB70-4375-A1E8-D43C3CD18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2CCE947-43DB-4B22-A3FE-9CC55F1C1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A13A4D-60AE-4966-8DA9-E68B2F0E8A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2A408-DBAC-4D32-AAD0-568B21DA956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17A795E-3AA4-44F7-8BC9-D5B53128E4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2E9BBCF-0E8E-4E96-9676-C15E601A0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AC2C2-54CC-4932-BFB0-A4D0CC0CBB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153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F3634-7006-460F-BD42-A11613EB75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Hyppige fejl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1E46682-0EAB-493F-90EE-4317F1B1F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Nutids-r</a:t>
            </a:r>
          </a:p>
          <a:p>
            <a:r>
              <a:rPr lang="da-DK" dirty="0"/>
              <a:t>Et eller flere ord?</a:t>
            </a:r>
          </a:p>
          <a:p>
            <a:r>
              <a:rPr lang="da-DK" dirty="0"/>
              <a:t>Hans eller sin?</a:t>
            </a:r>
          </a:p>
          <a:p>
            <a:r>
              <a:rPr lang="da-DK" dirty="0"/>
              <a:t>Får eller for?</a:t>
            </a:r>
          </a:p>
        </p:txBody>
      </p:sp>
    </p:spTree>
    <p:extLst>
      <p:ext uri="{BB962C8B-B14F-4D97-AF65-F5344CB8AC3E}">
        <p14:creationId xmlns:p14="http://schemas.microsoft.com/office/powerpoint/2010/main" val="257314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C5C7-4C18-4944-A61C-238ECF821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tilhører genstanden?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3B4ECF-EBCA-4D39-AE28-72F1C4521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3000" dirty="0"/>
              <a:t>Det var altid om morgenen, hans drak sin kaffe og læste hans </a:t>
            </a:r>
            <a:r>
              <a:rPr lang="da-DK" sz="3000" b="1" dirty="0"/>
              <a:t>avis</a:t>
            </a:r>
            <a:r>
              <a:rPr lang="da-DK" sz="3000" dirty="0"/>
              <a:t>.</a:t>
            </a:r>
          </a:p>
          <a:p>
            <a:endParaRPr lang="da-DK" sz="3000" dirty="0"/>
          </a:p>
          <a:p>
            <a:pPr marL="0" indent="0">
              <a:buNone/>
            </a:pPr>
            <a:r>
              <a:rPr lang="da-DK" sz="3000" dirty="0"/>
              <a:t>Peter drømte, at Jesper kyssede sin </a:t>
            </a:r>
            <a:r>
              <a:rPr lang="da-DK" sz="3000" b="1" dirty="0"/>
              <a:t>kone</a:t>
            </a:r>
            <a:r>
              <a:rPr lang="da-DK" sz="3000" dirty="0"/>
              <a:t>.</a:t>
            </a:r>
          </a:p>
          <a:p>
            <a:pPr marL="0" indent="0">
              <a:buNone/>
            </a:pPr>
            <a:endParaRPr lang="da-DK" sz="3000" dirty="0"/>
          </a:p>
          <a:p>
            <a:pPr marL="0" indent="0">
              <a:buNone/>
            </a:pPr>
            <a:r>
              <a:rPr lang="da-DK" sz="3000" dirty="0"/>
              <a:t>Peter drømte, at Jesper kyssede hans </a:t>
            </a:r>
            <a:r>
              <a:rPr lang="da-DK" sz="3000" b="1" dirty="0"/>
              <a:t>kone</a:t>
            </a:r>
            <a:r>
              <a:rPr lang="da-DK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6670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72BDEF-EA29-47FE-946E-4F1BBAF07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b="1" i="0" dirty="0">
                <a:solidFill>
                  <a:srgbClr val="333333"/>
                </a:solidFill>
                <a:effectLst/>
                <a:latin typeface="inherit"/>
              </a:rPr>
              <a:t>Udskift med sin egen / en andens </a:t>
            </a:r>
            <a:r>
              <a:rPr lang="da-DK" b="0" i="0" cap="all" dirty="0">
                <a:solidFill>
                  <a:srgbClr val="B2B2B2"/>
                </a:solidFill>
                <a:effectLst/>
                <a:latin typeface="inherit"/>
              </a:rPr>
              <a:t>DEL</a:t>
            </a:r>
            <a:br>
              <a:rPr lang="da-DK" b="1" i="0" dirty="0">
                <a:solidFill>
                  <a:srgbClr val="333333"/>
                </a:solidFill>
                <a:effectLst/>
                <a:latin typeface="inherit"/>
              </a:rPr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21AA6CC-4270-4AF6-A687-5B60FFE07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da-DK" b="0" i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En  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metode er at udskifte ordet, man er i tvivl om, med enten </a:t>
            </a: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sin egen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eller </a:t>
            </a: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en andens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Hvis man kan sætte </a:t>
            </a: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sin egen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ind på den tomme plads, bruger man </a:t>
            </a:r>
            <a:r>
              <a:rPr lang="da-DK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sin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Hvis man kan indsætte </a:t>
            </a: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en andens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 benytter man</a:t>
            </a: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a-DK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hans / hendes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Jens kørte galt i hans/sin bil.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Jens kørte galt i </a:t>
            </a:r>
            <a:r>
              <a:rPr lang="da-DK" b="1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sin egen</a:t>
            </a: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bil. 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Hvis dette udtrykker den betydning, vi ønsker, bruger vi </a:t>
            </a: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sin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Jens kørte galt i </a:t>
            </a:r>
            <a:r>
              <a:rPr lang="da-DK" b="1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en andens</a:t>
            </a: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bil. 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Hvis dette udtrykker den betydning, vi ønsker, bruger vi </a:t>
            </a:r>
            <a:r>
              <a:rPr lang="da-DK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hans/hendes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81508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CCABAB-01E1-4710-BB6B-CC22CD31C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8990"/>
            <a:ext cx="10515600" cy="537797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a-DK" dirty="0"/>
              <a:t>Man bruger også </a:t>
            </a:r>
            <a:r>
              <a:rPr lang="da-DK" i="1" dirty="0"/>
              <a:t>sin</a:t>
            </a:r>
            <a:r>
              <a:rPr lang="da-DK" dirty="0"/>
              <a:t> når man henviser til </a:t>
            </a:r>
            <a:r>
              <a:rPr lang="da-DK" b="1" i="1" dirty="0"/>
              <a:t>subjektet i en</a:t>
            </a:r>
            <a:r>
              <a:rPr lang="da-DK" dirty="0"/>
              <a:t> </a:t>
            </a:r>
            <a:r>
              <a:rPr lang="da-DK" b="1" i="1" dirty="0"/>
              <a:t>skjult sætning</a:t>
            </a:r>
            <a:r>
              <a:rPr lang="da-DK" dirty="0"/>
              <a:t> (indlejret sætning), fx:</a:t>
            </a:r>
          </a:p>
          <a:p>
            <a:pPr marL="0" indent="0">
              <a:lnSpc>
                <a:spcPct val="150000"/>
              </a:lnSpc>
              <a:buNone/>
            </a:pPr>
            <a:endParaRPr lang="da-DK" dirty="0"/>
          </a:p>
          <a:p>
            <a:pPr fontAlgn="base">
              <a:lnSpc>
                <a:spcPct val="150000"/>
              </a:lnSpc>
            </a:pPr>
            <a:r>
              <a:rPr lang="da-DK" i="1" dirty="0"/>
              <a:t>Camilla ser Louise sidde på sin hest.</a:t>
            </a:r>
            <a:r>
              <a:rPr lang="da-DK" dirty="0"/>
              <a:t> (Dvs. 'Camilla ser Louise, og Louise sidder på sin hest' – hvor den skjulte sætning kan omskrives til </a:t>
            </a:r>
            <a:r>
              <a:rPr lang="da-DK" i="1" dirty="0"/>
              <a:t>Louise sidder på sin hest</a:t>
            </a:r>
            <a:r>
              <a:rPr lang="da-DK" dirty="0"/>
              <a:t>)</a:t>
            </a:r>
            <a:r>
              <a:rPr lang="da-DK" i="1" dirty="0"/>
              <a:t>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42607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DDAD9F-A683-4017-93BA-08E2A7E1A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Ved flertal: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F6FB20-D7FC-4388-A042-A627D31BA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a-DK" dirty="0"/>
              <a:t>Når grundleddet står i flertal, skal vi </a:t>
            </a:r>
            <a:r>
              <a:rPr lang="da-DK" b="1" dirty="0"/>
              <a:t>altid </a:t>
            </a:r>
            <a:r>
              <a:rPr lang="da-DK" dirty="0"/>
              <a:t>bruge </a:t>
            </a:r>
            <a:r>
              <a:rPr lang="da-DK" i="1" dirty="0"/>
              <a:t>deres:</a:t>
            </a:r>
            <a:endParaRPr lang="da-DK" dirty="0"/>
          </a:p>
          <a:p>
            <a:pPr marL="0" indent="0">
              <a:lnSpc>
                <a:spcPct val="150000"/>
              </a:lnSpc>
              <a:buNone/>
            </a:pPr>
            <a:endParaRPr lang="da-DK" dirty="0"/>
          </a:p>
          <a:p>
            <a:pPr lvl="0">
              <a:lnSpc>
                <a:spcPct val="150000"/>
              </a:lnSpc>
            </a:pPr>
            <a:r>
              <a:rPr lang="da-DK" dirty="0"/>
              <a:t>Træet taber sine blade.</a:t>
            </a:r>
          </a:p>
          <a:p>
            <a:pPr lvl="0">
              <a:lnSpc>
                <a:spcPct val="150000"/>
              </a:lnSpc>
            </a:pPr>
            <a:r>
              <a:rPr lang="da-DK" dirty="0"/>
              <a:t>Træerne taber </a:t>
            </a:r>
            <a:r>
              <a:rPr lang="da-DK" i="1" strike="sngStrike" dirty="0"/>
              <a:t>sine</a:t>
            </a:r>
            <a:r>
              <a:rPr lang="da-DK" dirty="0"/>
              <a:t> blade.</a:t>
            </a:r>
          </a:p>
          <a:p>
            <a:pPr lvl="0">
              <a:lnSpc>
                <a:spcPct val="150000"/>
              </a:lnSpc>
            </a:pPr>
            <a:r>
              <a:rPr lang="da-DK" dirty="0"/>
              <a:t>Træerne taber </a:t>
            </a:r>
            <a:r>
              <a:rPr lang="da-DK" i="1" dirty="0"/>
              <a:t>deres</a:t>
            </a:r>
            <a:r>
              <a:rPr lang="da-DK" dirty="0"/>
              <a:t> blade.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61127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892654-174A-48AB-A47F-E406BD82B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a-DK" sz="3000" dirty="0"/>
          </a:p>
          <a:p>
            <a:pPr marL="0" indent="0">
              <a:buNone/>
            </a:pPr>
            <a:r>
              <a:rPr lang="da-DK" sz="3300" dirty="0"/>
              <a:t>Lise glemmer altid at tage __________ penalhus med i skole.</a:t>
            </a:r>
          </a:p>
          <a:p>
            <a:pPr marL="0" indent="0">
              <a:buNone/>
            </a:pPr>
            <a:endParaRPr lang="da-DK" sz="3300" dirty="0"/>
          </a:p>
          <a:p>
            <a:pPr marL="0" indent="0">
              <a:buNone/>
            </a:pPr>
            <a:r>
              <a:rPr lang="da-DK" sz="3300" dirty="0"/>
              <a:t>Før de blev uvenner, spurgte hun tit ______ veninde til råds.</a:t>
            </a:r>
          </a:p>
        </p:txBody>
      </p:sp>
    </p:spTree>
    <p:extLst>
      <p:ext uri="{BB962C8B-B14F-4D97-AF65-F5344CB8AC3E}">
        <p14:creationId xmlns:p14="http://schemas.microsoft.com/office/powerpoint/2010/main" val="725261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BBD7B2-EFB8-4338-A90F-A53200317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5000" b="1" dirty="0"/>
              <a:t>For eller får?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2D26FA9-342D-464F-AD38-8C58D847C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da-DK" dirty="0"/>
              <a:t>Får: er nutid af udsagnsordet “at få”. Kan erstattes med datid: “fik”. Ex: 	</a:t>
            </a:r>
          </a:p>
          <a:p>
            <a:pPr marL="0" indent="0" fontAlgn="base">
              <a:buNone/>
            </a:pPr>
            <a:r>
              <a:rPr lang="da-DK" i="1" dirty="0"/>
              <a:t>	Jeg bliver glad for mine forældre, hvis jeg får en ny cykel.</a:t>
            </a:r>
            <a:endParaRPr lang="da-DK" sz="2400" i="1" dirty="0"/>
          </a:p>
          <a:p>
            <a:pPr fontAlgn="base"/>
            <a:endParaRPr lang="da-DK" dirty="0"/>
          </a:p>
          <a:p>
            <a:pPr fontAlgn="base"/>
            <a:endParaRPr lang="da-DK" dirty="0"/>
          </a:p>
          <a:p>
            <a:pPr marL="0" indent="0" fontAlgn="base">
              <a:buNone/>
            </a:pPr>
            <a:r>
              <a:rPr lang="da-DK" dirty="0"/>
              <a:t>For: som regel ikke tryk på ordet. Bindeord, biord eller forholdsord.</a:t>
            </a:r>
          </a:p>
          <a:p>
            <a:pPr marL="0" indent="0" fontAlgn="base">
              <a:buNone/>
            </a:pPr>
            <a:r>
              <a:rPr lang="da-DK" sz="2400" dirty="0"/>
              <a:t>	</a:t>
            </a:r>
          </a:p>
          <a:p>
            <a:pPr marL="0" indent="0" fontAlgn="base">
              <a:buNone/>
            </a:pPr>
            <a:r>
              <a:rPr lang="da-DK" dirty="0"/>
              <a:t>	</a:t>
            </a:r>
            <a:r>
              <a:rPr lang="da-DK" i="1" dirty="0"/>
              <a:t>Han glæder sig, for det er snart weekend.</a:t>
            </a:r>
          </a:p>
          <a:p>
            <a:pPr fontAlgn="base"/>
            <a:endParaRPr lang="da-DK" sz="2400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9948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554621-6B33-471D-B101-2BA3446D2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Indsæt for eller får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2D9A2A-C343-47D5-BDD9-26C212B0C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fontAlgn="base">
              <a:buNone/>
            </a:pPr>
            <a:r>
              <a:rPr lang="da-DK" sz="3000" dirty="0"/>
              <a:t>______ de mange nye elever på skolen er det en spændende tid.</a:t>
            </a:r>
          </a:p>
          <a:p>
            <a:pPr marL="0" indent="0" fontAlgn="base">
              <a:buNone/>
            </a:pPr>
            <a:endParaRPr lang="da-DK" sz="3000" dirty="0"/>
          </a:p>
          <a:p>
            <a:pPr marL="0" indent="0" fontAlgn="base">
              <a:buNone/>
            </a:pPr>
            <a:endParaRPr lang="da-DK" sz="3000" dirty="0"/>
          </a:p>
          <a:p>
            <a:pPr marL="0" indent="0" fontAlgn="base">
              <a:buNone/>
            </a:pPr>
            <a:r>
              <a:rPr lang="da-DK" sz="3000" dirty="0"/>
              <a:t>Jeg bliver sur, hvis min lillesøster ______ større gaver, end jeg ______.</a:t>
            </a:r>
          </a:p>
          <a:p>
            <a:pPr marL="0" indent="0" fontAlgn="base">
              <a:buNone/>
            </a:pPr>
            <a:endParaRPr lang="da-DK" sz="3000" dirty="0"/>
          </a:p>
          <a:p>
            <a:pPr marL="0" indent="0" fontAlgn="base">
              <a:buNone/>
            </a:pPr>
            <a:endParaRPr lang="da-DK" sz="3000" dirty="0"/>
          </a:p>
          <a:p>
            <a:pPr marL="0" indent="0" fontAlgn="base">
              <a:buNone/>
            </a:pPr>
            <a:r>
              <a:rPr lang="da-DK" sz="3000" dirty="0"/>
              <a:t>________ det meste _________ vi først fri kl. 15:30.</a:t>
            </a:r>
          </a:p>
        </p:txBody>
      </p:sp>
    </p:spTree>
    <p:extLst>
      <p:ext uri="{BB962C8B-B14F-4D97-AF65-F5344CB8AC3E}">
        <p14:creationId xmlns:p14="http://schemas.microsoft.com/office/powerpoint/2010/main" val="4017194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4176E-FE7C-4C45-B1DE-5C3F3C404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5000" b="1" dirty="0"/>
              <a:t>Nutids-r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918AD9-3FC5-49A3-A356-C7F5C8275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da-DK" dirty="0"/>
              <a:t>Skal der -r på eller ej?</a:t>
            </a:r>
          </a:p>
          <a:p>
            <a:pPr fontAlgn="base"/>
            <a:r>
              <a:rPr lang="da-DK" dirty="0"/>
              <a:t>Sæt et andet verbum ind i stedet, fx løbe/løber.</a:t>
            </a:r>
          </a:p>
          <a:p>
            <a:pPr marL="0" indent="0" fontAlgn="base">
              <a:buNone/>
            </a:pPr>
            <a:endParaRPr lang="da-DK" dirty="0"/>
          </a:p>
          <a:p>
            <a:pPr fontAlgn="base"/>
            <a:r>
              <a:rPr lang="da-DK" dirty="0"/>
              <a:t>Køre eller kører?</a:t>
            </a:r>
          </a:p>
          <a:p>
            <a:pPr marL="0" indent="0" fontAlgn="base">
              <a:buNone/>
            </a:pPr>
            <a:r>
              <a:rPr lang="da-DK" i="1" dirty="0"/>
              <a:t>	Lone køre/kører en tur i sin gamle bil.</a:t>
            </a:r>
          </a:p>
          <a:p>
            <a:pPr fontAlgn="base"/>
            <a:endParaRPr lang="da-DK" dirty="0"/>
          </a:p>
          <a:p>
            <a:pPr fontAlgn="base"/>
            <a:r>
              <a:rPr lang="da-DK" dirty="0"/>
              <a:t>Styre eller styrer?</a:t>
            </a:r>
          </a:p>
          <a:p>
            <a:pPr marL="0" indent="0" fontAlgn="base">
              <a:buNone/>
            </a:pPr>
            <a:r>
              <a:rPr lang="da-DK" i="1" dirty="0"/>
              <a:t>	Børnene i børnehaven er svære at styre/styrer.</a:t>
            </a:r>
          </a:p>
        </p:txBody>
      </p:sp>
    </p:spTree>
    <p:extLst>
      <p:ext uri="{BB962C8B-B14F-4D97-AF65-F5344CB8AC3E}">
        <p14:creationId xmlns:p14="http://schemas.microsoft.com/office/powerpoint/2010/main" val="3195039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B0739BF-9D2C-4B1B-A54D-9E95C2E8D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pPr fontAlgn="base">
              <a:lnSpc>
                <a:spcPct val="200000"/>
              </a:lnSpc>
            </a:pPr>
            <a:r>
              <a:rPr lang="da-DK" dirty="0"/>
              <a:t>Man kan ARGUMENTERE/ARGUMENTERER for begge dele.</a:t>
            </a:r>
            <a:endParaRPr lang="da-DK" sz="2600" dirty="0"/>
          </a:p>
          <a:p>
            <a:pPr fontAlgn="base">
              <a:lnSpc>
                <a:spcPct val="200000"/>
              </a:lnSpc>
            </a:pPr>
            <a:r>
              <a:rPr lang="da-DK" dirty="0"/>
              <a:t>Jeg vil SPADSERE/SPADSERER mig en tur.</a:t>
            </a:r>
            <a:endParaRPr lang="da-DK" sz="2600" dirty="0"/>
          </a:p>
          <a:p>
            <a:pPr fontAlgn="base">
              <a:lnSpc>
                <a:spcPct val="200000"/>
              </a:lnSpc>
            </a:pPr>
            <a:r>
              <a:rPr lang="da-DK" dirty="0"/>
              <a:t>Om morgenen FRISERE/FRISERER jeg mit hår.</a:t>
            </a:r>
            <a:endParaRPr lang="da-DK" sz="2600" dirty="0"/>
          </a:p>
          <a:p>
            <a:pPr fontAlgn="base">
              <a:lnSpc>
                <a:spcPct val="200000"/>
              </a:lnSpc>
            </a:pPr>
            <a:r>
              <a:rPr lang="da-DK" dirty="0"/>
              <a:t>Det er svært at VURDERE/VURDERER, om opgaven er løst rigtigt.</a:t>
            </a:r>
            <a:endParaRPr lang="da-DK" sz="2600" dirty="0"/>
          </a:p>
          <a:p>
            <a:pPr fontAlgn="base">
              <a:lnSpc>
                <a:spcPct val="200000"/>
              </a:lnSpc>
            </a:pPr>
            <a:r>
              <a:rPr lang="da-DK" dirty="0"/>
              <a:t>Hun er lige begyndt at STUDERE/STUDERER.</a:t>
            </a:r>
            <a:endParaRPr lang="da-DK" sz="2600" dirty="0"/>
          </a:p>
          <a:p>
            <a:pPr fontAlgn="base">
              <a:lnSpc>
                <a:spcPct val="200000"/>
              </a:lnSpc>
            </a:pPr>
            <a:r>
              <a:rPr lang="da-DK" dirty="0"/>
              <a:t>Vejarbejdet BLOKERE/BLOKERER vejen.</a:t>
            </a:r>
            <a:endParaRPr lang="da-DK" sz="1800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7055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C21522-024A-4CAC-B073-860DC63E5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i="0" dirty="0">
                <a:solidFill>
                  <a:srgbClr val="333333"/>
                </a:solidFill>
                <a:effectLst/>
                <a:latin typeface="inherit"/>
              </a:rPr>
              <a:t>Metode 1: Står der 'at' foran? 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60A709-D79C-4C2D-8DD9-C2D320BE6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590675"/>
            <a:ext cx="10515600" cy="4586288"/>
          </a:xfrm>
        </p:spPr>
        <p:txBody>
          <a:bodyPr/>
          <a:lstStyle/>
          <a:p>
            <a:pPr marL="0" indent="0" algn="l">
              <a:buNone/>
            </a:pPr>
            <a:endParaRPr lang="da-DK" b="1" i="0" dirty="0">
              <a:solidFill>
                <a:srgbClr val="333333"/>
              </a:solidFill>
              <a:effectLst/>
              <a:latin typeface="inherit"/>
            </a:endParaRPr>
          </a:p>
          <a:p>
            <a:pPr algn="l">
              <a:lnSpc>
                <a:spcPct val="100000"/>
              </a:lnSpc>
            </a:pP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For det første kan man tjekke, om der står </a:t>
            </a:r>
            <a:r>
              <a:rPr lang="da-DK" sz="24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at</a:t>
            </a: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lige foran det pågældende udsagnsord. Hvis der står </a:t>
            </a:r>
            <a:r>
              <a:rPr lang="da-DK" sz="24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at </a:t>
            </a: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umiddelbart foran udsagnsordet, skal der ALDRIG tilføjes r. Af den simple grund at udsagnsordet dermed står i navnemåde og ikke i nutid.</a:t>
            </a:r>
          </a:p>
          <a:p>
            <a:pPr algn="l">
              <a:lnSpc>
                <a:spcPct val="100000"/>
              </a:lnSpc>
            </a:pP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Eksempler: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Jeg kan bedst lide </a:t>
            </a:r>
            <a:r>
              <a:rPr lang="da-DK" sz="24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at køre</a:t>
            </a: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i bus, når jeg skal på arbejde.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Det er svært </a:t>
            </a:r>
            <a:r>
              <a:rPr lang="da-DK" sz="24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at diskutere</a:t>
            </a: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med politikere.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Hvorfor har du ikke lyst til </a:t>
            </a:r>
            <a:r>
              <a:rPr lang="da-DK" sz="24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at ændre </a:t>
            </a:r>
            <a:r>
              <a:rPr lang="da-DK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indretningen i dit hus?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619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6C6747E6-6F34-4EC9-9401-997620B78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a-DK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Metode 2: Udskift med et andet udsagnsord</a:t>
            </a:r>
          </a:p>
        </p:txBody>
      </p:sp>
      <p:sp>
        <p:nvSpPr>
          <p:cNvPr id="9" name="Pladsholder til indhold 8">
            <a:extLst>
              <a:ext uri="{FF2B5EF4-FFF2-40B4-BE49-F238E27FC236}">
                <a16:creationId xmlns:a16="http://schemas.microsoft.com/office/drawing/2014/main" id="{F740A85F-9DD8-4112-86B4-F00BB0E26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8250"/>
            <a:ext cx="10515600" cy="4938713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60000"/>
              </a:lnSpc>
            </a:pP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Der findes mange sætninger, hvor man ikke kan bruge metode 1, fordi der ikke står </a:t>
            </a:r>
            <a:r>
              <a:rPr lang="da-DK" sz="23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at</a:t>
            </a: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foran udsagnsordet, som f.eks. i følgende sætninger.</a:t>
            </a:r>
          </a:p>
          <a:p>
            <a:pPr algn="l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Skal vi ikke </a:t>
            </a:r>
            <a:r>
              <a:rPr lang="da-DK" sz="23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køre</a:t>
            </a: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en lang tur?</a:t>
            </a:r>
          </a:p>
          <a:p>
            <a:pPr algn="l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Han vil altid </a:t>
            </a:r>
            <a:r>
              <a:rPr lang="da-DK" sz="23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diskutere</a:t>
            </a: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med politikerne.</a:t>
            </a:r>
          </a:p>
          <a:p>
            <a:pPr algn="l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Hvorfor </a:t>
            </a:r>
            <a:r>
              <a:rPr lang="da-DK" sz="23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ændrer</a:t>
            </a: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du ikke indretningen i dit hus?</a:t>
            </a:r>
          </a:p>
          <a:p>
            <a:pPr algn="l">
              <a:lnSpc>
                <a:spcPct val="160000"/>
              </a:lnSpc>
            </a:pP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I sådanne tilfælde kan man bruge en anden metode. Man kan udskifte udsagnsordet med et andet udsagnsord, hvor man bedre kan høre forskellen (f.eks. </a:t>
            </a:r>
            <a:r>
              <a:rPr lang="da-DK" sz="23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løbe </a:t>
            </a: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eller</a:t>
            </a:r>
            <a:r>
              <a:rPr lang="da-DK" sz="23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spise</a:t>
            </a:r>
            <a:r>
              <a:rPr lang="da-DK" sz="23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algn="l">
              <a:lnSpc>
                <a:spcPct val="160000"/>
              </a:lnSpc>
            </a:pPr>
            <a:r>
              <a:rPr lang="da-DK" sz="21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Eksempler:</a:t>
            </a:r>
          </a:p>
          <a:p>
            <a:pPr algn="l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da-DK" sz="21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Skal vi ikke </a:t>
            </a:r>
            <a:r>
              <a:rPr lang="da-DK" sz="2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køre</a:t>
            </a:r>
            <a:r>
              <a:rPr lang="da-DK" sz="21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en lang tur?</a:t>
            </a:r>
          </a:p>
          <a:p>
            <a:pPr marL="742950" lvl="1" indent="-285750" algn="l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da-DK" sz="21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Skal vi ikke </a:t>
            </a:r>
            <a:r>
              <a:rPr lang="da-DK" sz="2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løbe</a:t>
            </a:r>
            <a:r>
              <a:rPr lang="da-DK" sz="21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en lang tur?</a:t>
            </a:r>
          </a:p>
          <a:p>
            <a:pPr marL="742950" lvl="1" indent="-285750" algn="l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da-DK" sz="2100" b="0" i="0" strike="sng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Skal vi ikke </a:t>
            </a:r>
            <a:r>
              <a:rPr lang="da-DK" sz="2100" b="1" i="0" strike="sng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løber</a:t>
            </a:r>
            <a:r>
              <a:rPr lang="da-DK" sz="2100" b="0" i="0" strike="sngStrike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en lang tur?</a:t>
            </a:r>
            <a:endParaRPr lang="da-DK" sz="21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44420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565119-D13B-4304-89D7-318779CA9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da-DK" sz="3000" dirty="0"/>
              <a:t>ÉN ting = ÉT ord: </a:t>
            </a:r>
          </a:p>
          <a:p>
            <a:pPr lvl="1" fontAlgn="base"/>
            <a:endParaRPr lang="da-DK" dirty="0"/>
          </a:p>
          <a:p>
            <a:pPr lvl="1" fontAlgn="base"/>
            <a:r>
              <a:rPr lang="da-DK" sz="2800" dirty="0"/>
              <a:t>chokoladebolle</a:t>
            </a:r>
          </a:p>
          <a:p>
            <a:pPr lvl="1" fontAlgn="base"/>
            <a:endParaRPr lang="da-DK" sz="2800" dirty="0"/>
          </a:p>
          <a:p>
            <a:pPr lvl="1" fontAlgn="base"/>
            <a:r>
              <a:rPr lang="da-DK" sz="2800" dirty="0"/>
              <a:t>cykelstyr</a:t>
            </a:r>
          </a:p>
          <a:p>
            <a:pPr lvl="1" fontAlgn="base"/>
            <a:endParaRPr lang="da-DK" sz="2800" dirty="0"/>
          </a:p>
          <a:p>
            <a:pPr lvl="1" fontAlgn="base"/>
            <a:r>
              <a:rPr lang="da-DK" sz="2800" dirty="0" err="1"/>
              <a:t>sodavandsmaskinerengøringskursus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375695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DA7A8D-D2E1-4C58-ABBD-F1207644A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fontAlgn="base">
              <a:lnSpc>
                <a:spcPct val="150000"/>
              </a:lnSpc>
            </a:pPr>
            <a:r>
              <a:rPr lang="da-DK" dirty="0"/>
              <a:t>Hvis man bøjer ordet, og det kun er den sidste del af ordet, der bliver bøjet, skal det være i ÉT ORD: ÉN ændring = ÉT ord: </a:t>
            </a:r>
          </a:p>
          <a:p>
            <a:pPr lvl="1" fontAlgn="base">
              <a:lnSpc>
                <a:spcPct val="150000"/>
              </a:lnSpc>
            </a:pPr>
            <a:r>
              <a:rPr lang="da-DK" sz="2800" i="1" dirty="0"/>
              <a:t>Jeg har fundet en flot </a:t>
            </a:r>
            <a:r>
              <a:rPr lang="da-DK" sz="2800" b="1" i="1" dirty="0"/>
              <a:t>dametaske</a:t>
            </a:r>
            <a:r>
              <a:rPr lang="da-DK" sz="2800" i="1" dirty="0"/>
              <a:t> i en butik.</a:t>
            </a:r>
          </a:p>
          <a:p>
            <a:pPr lvl="1" fontAlgn="base">
              <a:lnSpc>
                <a:spcPct val="150000"/>
              </a:lnSpc>
            </a:pPr>
            <a:r>
              <a:rPr lang="da-DK" sz="2800" i="1" dirty="0"/>
              <a:t>Jeg har fundet to flotte </a:t>
            </a:r>
            <a:r>
              <a:rPr lang="da-DK" sz="2800" b="1" i="1" dirty="0"/>
              <a:t>dametasker</a:t>
            </a:r>
            <a:r>
              <a:rPr lang="da-DK" sz="2800" i="1" dirty="0"/>
              <a:t> i en butik. (</a:t>
            </a:r>
            <a:r>
              <a:rPr lang="da-DK" sz="2800" dirty="0"/>
              <a:t>ikke </a:t>
            </a:r>
            <a:r>
              <a:rPr lang="da-DK" sz="2800" i="1" dirty="0"/>
              <a:t>damer tasker)</a:t>
            </a:r>
            <a:r>
              <a:rPr lang="da-DK" sz="2800" dirty="0"/>
              <a:t>.</a:t>
            </a:r>
            <a:br>
              <a:rPr lang="da-DK" sz="2800" dirty="0"/>
            </a:br>
            <a:endParaRPr lang="da-DK" sz="2800" dirty="0"/>
          </a:p>
          <a:p>
            <a:pPr fontAlgn="base">
              <a:lnSpc>
                <a:spcPct val="150000"/>
              </a:lnSpc>
            </a:pPr>
            <a:r>
              <a:rPr lang="da-DK" dirty="0"/>
              <a:t>Hvis begge dele bøjes, skal det i to ord.</a:t>
            </a:r>
          </a:p>
          <a:p>
            <a:pPr lvl="1" fontAlgn="base">
              <a:lnSpc>
                <a:spcPct val="150000"/>
              </a:lnSpc>
            </a:pPr>
            <a:r>
              <a:rPr lang="da-DK" sz="2800" dirty="0"/>
              <a:t>Jeg er kommet til at tage nogle andre </a:t>
            </a:r>
            <a:r>
              <a:rPr lang="da-DK" sz="2800" b="1" dirty="0"/>
              <a:t>damers tasker</a:t>
            </a:r>
            <a:r>
              <a:rPr lang="da-DK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592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CBFAB8-67C6-4038-BBD0-93C48FB5C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Betydningsforskel?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F5E26F-852D-4621-A0DB-444F54907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262"/>
            <a:ext cx="10515600" cy="4889701"/>
          </a:xfrm>
        </p:spPr>
        <p:txBody>
          <a:bodyPr>
            <a:noAutofit/>
          </a:bodyPr>
          <a:lstStyle/>
          <a:p>
            <a:pPr fontAlgn="base">
              <a:lnSpc>
                <a:spcPct val="100000"/>
              </a:lnSpc>
            </a:pPr>
            <a:endParaRPr lang="da-DK" sz="2700" dirty="0"/>
          </a:p>
          <a:p>
            <a:pPr fontAlgn="base">
              <a:lnSpc>
                <a:spcPct val="100000"/>
              </a:lnSpc>
            </a:pPr>
            <a:r>
              <a:rPr lang="da-DK" sz="2700" dirty="0"/>
              <a:t>Vi har fået en ny tysk lærer. </a:t>
            </a:r>
          </a:p>
          <a:p>
            <a:pPr fontAlgn="base">
              <a:lnSpc>
                <a:spcPct val="100000"/>
              </a:lnSpc>
            </a:pPr>
            <a:r>
              <a:rPr lang="da-DK" sz="2700" dirty="0"/>
              <a:t>Vi har fået en ny tysklærer.</a:t>
            </a:r>
          </a:p>
          <a:p>
            <a:pPr fontAlgn="base">
              <a:lnSpc>
                <a:spcPct val="100000"/>
              </a:lnSpc>
            </a:pPr>
            <a:endParaRPr lang="da-DK" sz="2700" dirty="0"/>
          </a:p>
          <a:p>
            <a:pPr fontAlgn="base">
              <a:lnSpc>
                <a:spcPct val="100000"/>
              </a:lnSpc>
            </a:pPr>
            <a:r>
              <a:rPr lang="da-DK" sz="2700" dirty="0"/>
              <a:t>Til aftensmad har vi spist rødspætte.</a:t>
            </a:r>
          </a:p>
          <a:p>
            <a:pPr fontAlgn="base">
              <a:lnSpc>
                <a:spcPct val="100000"/>
              </a:lnSpc>
            </a:pPr>
            <a:r>
              <a:rPr lang="da-DK" sz="2700" dirty="0"/>
              <a:t>Ude i haven flyver der en rød spætte.</a:t>
            </a:r>
          </a:p>
          <a:p>
            <a:pPr fontAlgn="base">
              <a:lnSpc>
                <a:spcPct val="100000"/>
              </a:lnSpc>
            </a:pPr>
            <a:endParaRPr lang="da-DK" sz="2700" dirty="0"/>
          </a:p>
          <a:p>
            <a:pPr fontAlgn="base">
              <a:lnSpc>
                <a:spcPct val="100000"/>
              </a:lnSpc>
            </a:pPr>
            <a:r>
              <a:rPr lang="da-DK" sz="2700" dirty="0"/>
              <a:t>Efterlysning: Har du set en halv sort kat?</a:t>
            </a:r>
          </a:p>
          <a:p>
            <a:pPr fontAlgn="base">
              <a:lnSpc>
                <a:spcPct val="100000"/>
              </a:lnSpc>
            </a:pPr>
            <a:r>
              <a:rPr lang="da-DK" sz="2700" dirty="0"/>
              <a:t>Efterlysning: Har du set en </a:t>
            </a:r>
            <a:r>
              <a:rPr lang="da-DK" sz="2700" dirty="0" err="1"/>
              <a:t>halvsort</a:t>
            </a:r>
            <a:r>
              <a:rPr lang="da-DK" sz="2700" dirty="0"/>
              <a:t> kat?</a:t>
            </a:r>
          </a:p>
        </p:txBody>
      </p:sp>
    </p:spTree>
    <p:extLst>
      <p:ext uri="{BB962C8B-B14F-4D97-AF65-F5344CB8AC3E}">
        <p14:creationId xmlns:p14="http://schemas.microsoft.com/office/powerpoint/2010/main" val="1577360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FA8E4-6342-47C2-9B10-2D2B340C3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5000" b="1" dirty="0"/>
              <a:t>Hans eller sin?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2D18DB-A1E6-4A97-AB25-761DEA2D8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da-DK" dirty="0"/>
              <a:t>Brug </a:t>
            </a:r>
            <a:r>
              <a:rPr lang="da-DK" i="1" dirty="0"/>
              <a:t>sin </a:t>
            </a:r>
            <a:r>
              <a:rPr lang="da-DK" dirty="0"/>
              <a:t>når den der ejer noget, er </a:t>
            </a:r>
            <a:r>
              <a:rPr lang="da-DK" i="1" dirty="0"/>
              <a:t>subjekt</a:t>
            </a:r>
            <a:r>
              <a:rPr lang="da-DK" dirty="0"/>
              <a:t> (grundled) i sætningen:</a:t>
            </a:r>
            <a:endParaRPr lang="da-DK" sz="2400" dirty="0"/>
          </a:p>
          <a:p>
            <a:pPr marL="0" indent="0" fontAlgn="base">
              <a:buNone/>
            </a:pPr>
            <a:endParaRPr lang="da-DK" sz="2400" dirty="0"/>
          </a:p>
          <a:p>
            <a:pPr fontAlgn="base"/>
            <a:r>
              <a:rPr lang="da-DK" i="1" dirty="0"/>
              <a:t>Drengen tog altid </a:t>
            </a:r>
            <a:r>
              <a:rPr lang="da-DK" b="1" i="1" dirty="0"/>
              <a:t>sin</a:t>
            </a:r>
            <a:r>
              <a:rPr lang="da-DK" i="1" dirty="0"/>
              <a:t> kasket omvendt på</a:t>
            </a:r>
            <a:r>
              <a:rPr lang="da-DK" dirty="0"/>
              <a:t> (hvis du skriver </a:t>
            </a:r>
            <a:r>
              <a:rPr lang="da-DK" b="1" i="1" dirty="0"/>
              <a:t>hans</a:t>
            </a:r>
            <a:r>
              <a:rPr lang="da-DK" dirty="0"/>
              <a:t>, er det en andens kasket).</a:t>
            </a:r>
            <a:endParaRPr lang="da-DK" sz="2400" dirty="0"/>
          </a:p>
          <a:p>
            <a:pPr fontAlgn="base"/>
            <a:endParaRPr lang="da-DK" i="1" dirty="0"/>
          </a:p>
          <a:p>
            <a:pPr fontAlgn="base"/>
            <a:r>
              <a:rPr lang="da-DK" i="1" dirty="0"/>
              <a:t>Søren gav </a:t>
            </a:r>
            <a:r>
              <a:rPr lang="da-DK" b="1" i="1" dirty="0"/>
              <a:t>sin</a:t>
            </a:r>
            <a:r>
              <a:rPr lang="da-DK" i="1" dirty="0"/>
              <a:t> hund et kødben (hvis du skriver </a:t>
            </a:r>
            <a:r>
              <a:rPr lang="da-DK" b="1" i="1" dirty="0"/>
              <a:t>hans</a:t>
            </a:r>
            <a:r>
              <a:rPr lang="da-DK" i="1" dirty="0"/>
              <a:t>, er det en andens hund).</a:t>
            </a:r>
            <a:endParaRPr lang="da-DK" sz="2400" dirty="0"/>
          </a:p>
          <a:p>
            <a:pPr fontAlgn="base"/>
            <a:endParaRPr lang="da-DK" i="1" dirty="0"/>
          </a:p>
          <a:p>
            <a:pPr fontAlgn="base"/>
            <a:r>
              <a:rPr lang="da-DK" i="1" dirty="0"/>
              <a:t>Hun hørte </a:t>
            </a:r>
            <a:r>
              <a:rPr lang="da-DK" b="1" i="1" dirty="0"/>
              <a:t>sin</a:t>
            </a:r>
            <a:r>
              <a:rPr lang="da-DK" i="1" dirty="0"/>
              <a:t> far spille guitar (hvis du skriver </a:t>
            </a:r>
            <a:r>
              <a:rPr lang="da-DK" b="1" i="1" dirty="0"/>
              <a:t>hendes</a:t>
            </a:r>
            <a:r>
              <a:rPr lang="da-DK" i="1" dirty="0"/>
              <a:t>, er det en andens far).</a:t>
            </a:r>
            <a:endParaRPr lang="da-DK" sz="2400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87500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923</Words>
  <Application>Microsoft Office PowerPoint</Application>
  <PresentationFormat>Widescreen</PresentationFormat>
  <Paragraphs>109</Paragraphs>
  <Slides>16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2" baseType="lpstr">
      <vt:lpstr>Arial</vt:lpstr>
      <vt:lpstr>Arial</vt:lpstr>
      <vt:lpstr>Calibri</vt:lpstr>
      <vt:lpstr>Calibri Light</vt:lpstr>
      <vt:lpstr>inherit</vt:lpstr>
      <vt:lpstr>Office-tema</vt:lpstr>
      <vt:lpstr>Hyppige fejl</vt:lpstr>
      <vt:lpstr>Nutids-r</vt:lpstr>
      <vt:lpstr>PowerPoint-præsentation</vt:lpstr>
      <vt:lpstr>Metode 1: Står der 'at' foran? </vt:lpstr>
      <vt:lpstr>Metode 2: Udskift med et andet udsagnsord</vt:lpstr>
      <vt:lpstr>PowerPoint-præsentation</vt:lpstr>
      <vt:lpstr>PowerPoint-præsentation</vt:lpstr>
      <vt:lpstr>Betydningsforskel?</vt:lpstr>
      <vt:lpstr>Hans eller sin?</vt:lpstr>
      <vt:lpstr>Hvem tilhører genstanden?</vt:lpstr>
      <vt:lpstr>Udskift med sin egen / en andens DEL </vt:lpstr>
      <vt:lpstr>PowerPoint-præsentation</vt:lpstr>
      <vt:lpstr>Ved flertal:</vt:lpstr>
      <vt:lpstr>PowerPoint-præsentation</vt:lpstr>
      <vt:lpstr>For eller får?</vt:lpstr>
      <vt:lpstr>Indsæt for eller får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Hyppige fejl</dc:title>
  <dc:creator>Annegrete Mogensen</dc:creator>
  <cp:lastModifiedBy>Lisbeth Vejlgaard Sørensen</cp:lastModifiedBy>
  <cp:revision>42</cp:revision>
  <dcterms:created xsi:type="dcterms:W3CDTF">2019-09-18T11:34:42Z</dcterms:created>
  <dcterms:modified xsi:type="dcterms:W3CDTF">2024-09-26T09:27:11Z</dcterms:modified>
</cp:coreProperties>
</file>