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74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56" r:id="rId11"/>
    <p:sldId id="257" r:id="rId12"/>
    <p:sldId id="258" r:id="rId13"/>
    <p:sldId id="259" r:id="rId14"/>
    <p:sldId id="261" r:id="rId15"/>
    <p:sldId id="262" r:id="rId16"/>
    <p:sldId id="263" r:id="rId17"/>
    <p:sldId id="260" r:id="rId18"/>
    <p:sldId id="264" r:id="rId19"/>
    <p:sldId id="265" r:id="rId20"/>
    <p:sldId id="26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D098C645-0FD3-4C3C-B04B-2C114BA8D6C3}"/>
    <pc:docChg chg="modSld">
      <pc:chgData name="Kirstin Godsk" userId="75e39c0b-5185-405b-8958-e7f885f74107" providerId="ADAL" clId="{D098C645-0FD3-4C3C-B04B-2C114BA8D6C3}" dt="2020-09-27T10:35:50.611" v="1" actId="20577"/>
      <pc:docMkLst>
        <pc:docMk/>
      </pc:docMkLst>
      <pc:sldChg chg="modSp mod">
        <pc:chgData name="Kirstin Godsk" userId="75e39c0b-5185-405b-8958-e7f885f74107" providerId="ADAL" clId="{D098C645-0FD3-4C3C-B04B-2C114BA8D6C3}" dt="2020-09-27T10:35:50.611" v="1" actId="20577"/>
        <pc:sldMkLst>
          <pc:docMk/>
          <pc:sldMk cId="2171169020" sldId="269"/>
        </pc:sldMkLst>
        <pc:spChg chg="mod">
          <ac:chgData name="Kirstin Godsk" userId="75e39c0b-5185-405b-8958-e7f885f74107" providerId="ADAL" clId="{D098C645-0FD3-4C3C-B04B-2C114BA8D6C3}" dt="2020-09-27T10:35:50.611" v="1" actId="20577"/>
          <ac:spMkLst>
            <pc:docMk/>
            <pc:sldMk cId="2171169020" sldId="269"/>
            <ac:spMk id="2" creationId="{6264C6AF-DA37-40B3-AB11-45A3CEC3556A}"/>
          </ac:spMkLst>
        </pc:spChg>
      </pc:sldChg>
    </pc:docChg>
  </pc:docChgLst>
  <pc:docChgLst>
    <pc:chgData name="Kirstin Godsk" userId="75e39c0b-5185-405b-8958-e7f885f74107" providerId="ADAL" clId="{593865AF-5CD5-4A22-9711-19A87EEE9AB2}"/>
    <pc:docChg chg="custSel addSld modSld">
      <pc:chgData name="Kirstin Godsk" userId="75e39c0b-5185-405b-8958-e7f885f74107" providerId="ADAL" clId="{593865AF-5CD5-4A22-9711-19A87EEE9AB2}" dt="2024-10-08T15:31:16.226" v="307" actId="20577"/>
      <pc:docMkLst>
        <pc:docMk/>
      </pc:docMkLst>
      <pc:sldChg chg="modSp mod">
        <pc:chgData name="Kirstin Godsk" userId="75e39c0b-5185-405b-8958-e7f885f74107" providerId="ADAL" clId="{593865AF-5CD5-4A22-9711-19A87EEE9AB2}" dt="2024-10-08T15:28:33.787" v="245" actId="20577"/>
        <pc:sldMkLst>
          <pc:docMk/>
          <pc:sldMk cId="3652461507" sldId="256"/>
        </pc:sldMkLst>
        <pc:spChg chg="mod">
          <ac:chgData name="Kirstin Godsk" userId="75e39c0b-5185-405b-8958-e7f885f74107" providerId="ADAL" clId="{593865AF-5CD5-4A22-9711-19A87EEE9AB2}" dt="2024-10-08T15:28:33.787" v="245" actId="20577"/>
          <ac:spMkLst>
            <pc:docMk/>
            <pc:sldMk cId="3652461507" sldId="256"/>
            <ac:spMk id="2" creationId="{00000000-0000-0000-0000-000000000000}"/>
          </ac:spMkLst>
        </pc:spChg>
      </pc:sldChg>
      <pc:sldChg chg="modSp mod">
        <pc:chgData name="Kirstin Godsk" userId="75e39c0b-5185-405b-8958-e7f885f74107" providerId="ADAL" clId="{593865AF-5CD5-4A22-9711-19A87EEE9AB2}" dt="2024-10-08T15:31:16.226" v="307" actId="20577"/>
        <pc:sldMkLst>
          <pc:docMk/>
          <pc:sldMk cId="2822092226" sldId="258"/>
        </pc:sldMkLst>
        <pc:spChg chg="mod">
          <ac:chgData name="Kirstin Godsk" userId="75e39c0b-5185-405b-8958-e7f885f74107" providerId="ADAL" clId="{593865AF-5CD5-4A22-9711-19A87EEE9AB2}" dt="2024-10-08T15:31:16.226" v="307" actId="20577"/>
          <ac:spMkLst>
            <pc:docMk/>
            <pc:sldMk cId="2822092226" sldId="258"/>
            <ac:spMk id="3" creationId="{00000000-0000-0000-0000-000000000000}"/>
          </ac:spMkLst>
        </pc:spChg>
      </pc:sldChg>
      <pc:sldChg chg="modSp mod">
        <pc:chgData name="Kirstin Godsk" userId="75e39c0b-5185-405b-8958-e7f885f74107" providerId="ADAL" clId="{593865AF-5CD5-4A22-9711-19A87EEE9AB2}" dt="2024-09-23T11:33:24.302" v="3" actId="20577"/>
        <pc:sldMkLst>
          <pc:docMk/>
          <pc:sldMk cId="3739835227" sldId="267"/>
        </pc:sldMkLst>
        <pc:spChg chg="mod">
          <ac:chgData name="Kirstin Godsk" userId="75e39c0b-5185-405b-8958-e7f885f74107" providerId="ADAL" clId="{593865AF-5CD5-4A22-9711-19A87EEE9AB2}" dt="2024-09-23T11:33:24.302" v="3" actId="20577"/>
          <ac:spMkLst>
            <pc:docMk/>
            <pc:sldMk cId="3739835227" sldId="267"/>
            <ac:spMk id="6" creationId="{5508F3AC-E4F0-44C4-9B00-7B2768D6DC5B}"/>
          </ac:spMkLst>
        </pc:spChg>
      </pc:sldChg>
      <pc:sldChg chg="modSp new mod">
        <pc:chgData name="Kirstin Godsk" userId="75e39c0b-5185-405b-8958-e7f885f74107" providerId="ADAL" clId="{593865AF-5CD5-4A22-9711-19A87EEE9AB2}" dt="2024-10-08T15:28:01.749" v="231" actId="20577"/>
        <pc:sldMkLst>
          <pc:docMk/>
          <pc:sldMk cId="3650817843" sldId="275"/>
        </pc:sldMkLst>
        <pc:spChg chg="mod">
          <ac:chgData name="Kirstin Godsk" userId="75e39c0b-5185-405b-8958-e7f885f74107" providerId="ADAL" clId="{593865AF-5CD5-4A22-9711-19A87EEE9AB2}" dt="2024-10-08T15:26:26.249" v="15" actId="20577"/>
          <ac:spMkLst>
            <pc:docMk/>
            <pc:sldMk cId="3650817843" sldId="275"/>
            <ac:spMk id="2" creationId="{ED5C0336-E6EA-D721-48E6-F77AEE693105}"/>
          </ac:spMkLst>
        </pc:spChg>
        <pc:spChg chg="mod">
          <ac:chgData name="Kirstin Godsk" userId="75e39c0b-5185-405b-8958-e7f885f74107" providerId="ADAL" clId="{593865AF-5CD5-4A22-9711-19A87EEE9AB2}" dt="2024-10-08T15:28:01.749" v="231" actId="20577"/>
          <ac:spMkLst>
            <pc:docMk/>
            <pc:sldMk cId="3650817843" sldId="275"/>
            <ac:spMk id="3" creationId="{108E2A05-147D-79F4-906E-5A04BB232A7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872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546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814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130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09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237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235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843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6863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344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7896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0035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0681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624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7712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426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5836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442D6-3F06-495B-B091-823336DD303E}" type="datetimeFigureOut">
              <a:rPr lang="da-DK" smtClean="0"/>
              <a:t>08-10-2024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35C09-8CB3-42FD-93B3-0790B0AFD3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94721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57F110-AEE7-4B57-B5F7-D7F3CE956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Enzymers struktur og funktion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508F3AC-E4F0-44C4-9B00-7B2768D6D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Biologiens </a:t>
            </a:r>
            <a:r>
              <a:rPr lang="da-DK" dirty="0" err="1"/>
              <a:t>ABc</a:t>
            </a:r>
            <a:r>
              <a:rPr lang="da-DK"/>
              <a:t> </a:t>
            </a:r>
            <a:r>
              <a:rPr lang="da-DK" dirty="0"/>
              <a:t>33-35</a:t>
            </a:r>
          </a:p>
        </p:txBody>
      </p:sp>
    </p:spTree>
    <p:extLst>
      <p:ext uri="{BB962C8B-B14F-4D97-AF65-F5344CB8AC3E}">
        <p14:creationId xmlns:p14="http://schemas.microsoft.com/office/powerpoint/2010/main" val="3739835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246DC-BCBD-431B-9B32-A5C78F65F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Proteinstruktur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1721EF2-08AC-4100-B1E4-FDDF3F6A64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867" y="2310448"/>
            <a:ext cx="3911092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BE7DB52-D2C5-4CD9-952B-6DFC4CCFD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996" y="3429000"/>
            <a:ext cx="3085714" cy="149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577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817FC1-33A5-4601-BD02-C3C2287DD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da-DK" dirty="0"/>
              <a:t>Enzym virkemåde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99FA47C-3E09-40C3-B8F3-1B302571A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3970" y="2249487"/>
            <a:ext cx="7047549" cy="3212147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5BA2BC-F9B5-4245-A639-84B7F4490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727" y="2249487"/>
            <a:ext cx="4710683" cy="3541714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964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64C6AF-DA37-40B3-AB11-45A3CEC35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Enzymaktivitet: 4 </a:t>
            </a:r>
            <a:r>
              <a:rPr lang="da-DK" dirty="0"/>
              <a:t>faktorer påvirker denne: pH, </a:t>
            </a:r>
            <a:r>
              <a:rPr lang="da-DK" dirty="0" err="1"/>
              <a:t>Temp</a:t>
            </a:r>
            <a:r>
              <a:rPr lang="da-DK" dirty="0"/>
              <a:t>, </a:t>
            </a:r>
            <a:r>
              <a:rPr lang="da-DK" dirty="0" err="1"/>
              <a:t>enzymkonc</a:t>
            </a:r>
            <a:r>
              <a:rPr lang="da-DK" dirty="0"/>
              <a:t>., substrat </a:t>
            </a:r>
            <a:r>
              <a:rPr lang="da-DK" dirty="0" err="1"/>
              <a:t>konc</a:t>
            </a:r>
            <a:r>
              <a:rPr lang="da-DK" dirty="0"/>
              <a:t>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3FBB5D7-A748-4550-9AD7-78BF9672FA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346" y="2620586"/>
            <a:ext cx="4652132" cy="336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169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6CA92-137C-40EC-A8DA-4182DDA72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4 faktorer der påvirker enzymaktivitet: Temperatur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A802BB7-79A4-44B2-93D6-E3B035A2E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8" name="Picture 2" descr="Enzym fig 4.6 [Converted].png">
            <a:extLst>
              <a:ext uri="{FF2B5EF4-FFF2-40B4-BE49-F238E27FC236}">
                <a16:creationId xmlns:a16="http://schemas.microsoft.com/office/drawing/2014/main" id="{77C28195-9C59-4133-8318-D75EAF404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169" y="1916143"/>
            <a:ext cx="6254431" cy="387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8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5F0BD-2864-4ABC-A6AB-872DE658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4 faktorer der påvirker enzymaktivitet: pH</a:t>
            </a:r>
          </a:p>
        </p:txBody>
      </p:sp>
      <p:pic>
        <p:nvPicPr>
          <p:cNvPr id="5" name="Picture 2" descr="Enzym fig 4.7 [Converted].png">
            <a:extLst>
              <a:ext uri="{FF2B5EF4-FFF2-40B4-BE49-F238E27FC236}">
                <a16:creationId xmlns:a16="http://schemas.microsoft.com/office/drawing/2014/main" id="{22B40C4D-B3CB-4808-B0A1-CE1ACA4AB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510" y="2183525"/>
            <a:ext cx="6079170" cy="3761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601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775AF3B-5284-4B97-9BB7-55C6FB369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0F1F7ED-DA39-478F-85DA-317DE0894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DAE5903-52E8-4F25-8473-93EF4837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7" name="Rectangle 5">
                <a:extLst>
                  <a:ext uri="{FF2B5EF4-FFF2-40B4-BE49-F238E27FC236}">
                    <a16:creationId xmlns:a16="http://schemas.microsoft.com/office/drawing/2014/main" id="{894835C1-32DE-4571-AD10-28D58CB8C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8" name="Freeform 6">
                <a:extLst>
                  <a:ext uri="{FF2B5EF4-FFF2-40B4-BE49-F238E27FC236}">
                    <a16:creationId xmlns:a16="http://schemas.microsoft.com/office/drawing/2014/main" id="{097A5B92-0B48-4251-9764-D34DF8892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E222BF19-57E7-43F3-A2B9-2398BEF966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60C8836E-B7D9-48A9-8FD9-4CC52AF44D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8504740E-456D-4FB9-9520-4317CCFA71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1563A7B4-B1D5-4F93-AFF9-2EB78655FC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D139ED24-FA37-4470-8B42-D0D00EDE1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4" name="Freeform 12">
                <a:extLst>
                  <a:ext uri="{FF2B5EF4-FFF2-40B4-BE49-F238E27FC236}">
                    <a16:creationId xmlns:a16="http://schemas.microsoft.com/office/drawing/2014/main" id="{48825AA7-BB26-45C2-93A2-1AD8D9A232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5" name="Freeform 13">
                <a:extLst>
                  <a:ext uri="{FF2B5EF4-FFF2-40B4-BE49-F238E27FC236}">
                    <a16:creationId xmlns:a16="http://schemas.microsoft.com/office/drawing/2014/main" id="{A98D0B91-D4E4-402D-8234-E96987219E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94F1DB97-3769-4DA5-9F45-47132C3125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7" name="Freeform 15">
                <a:extLst>
                  <a:ext uri="{FF2B5EF4-FFF2-40B4-BE49-F238E27FC236}">
                    <a16:creationId xmlns:a16="http://schemas.microsoft.com/office/drawing/2014/main" id="{A9BC86E2-B185-4D80-81B5-A8D387E67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8" name="Line 16">
                <a:extLst>
                  <a:ext uri="{FF2B5EF4-FFF2-40B4-BE49-F238E27FC236}">
                    <a16:creationId xmlns:a16="http://schemas.microsoft.com/office/drawing/2014/main" id="{FA773F49-8CD0-46DC-B986-F2DB57BD72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39" name="Freeform 17">
                <a:extLst>
                  <a:ext uri="{FF2B5EF4-FFF2-40B4-BE49-F238E27FC236}">
                    <a16:creationId xmlns:a16="http://schemas.microsoft.com/office/drawing/2014/main" id="{8C55A009-3401-4888-93C7-4ED51CBC64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:a16="http://schemas.microsoft.com/office/drawing/2014/main" id="{10B44829-5BB5-48C5-8492-699971FE7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1" name="Freeform 19">
                <a:extLst>
                  <a:ext uri="{FF2B5EF4-FFF2-40B4-BE49-F238E27FC236}">
                    <a16:creationId xmlns:a16="http://schemas.microsoft.com/office/drawing/2014/main" id="{30C1F9A0-4FA6-4F6F-B2D0-A1BBA41D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2" name="Freeform 20">
                <a:extLst>
                  <a:ext uri="{FF2B5EF4-FFF2-40B4-BE49-F238E27FC236}">
                    <a16:creationId xmlns:a16="http://schemas.microsoft.com/office/drawing/2014/main" id="{01BF274F-C7B8-44B4-A183-307D8619D2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037E8930-0F22-4558-9432-F18953E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4" name="Freeform 22">
                <a:extLst>
                  <a:ext uri="{FF2B5EF4-FFF2-40B4-BE49-F238E27FC236}">
                    <a16:creationId xmlns:a16="http://schemas.microsoft.com/office/drawing/2014/main" id="{9AFC3429-FF29-47FF-A4A8-317A979DB9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5" name="Freeform 23">
                <a:extLst>
                  <a:ext uri="{FF2B5EF4-FFF2-40B4-BE49-F238E27FC236}">
                    <a16:creationId xmlns:a16="http://schemas.microsoft.com/office/drawing/2014/main" id="{91D48543-2C05-4768-80B1-ECA6F88508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6" name="Freeform 24">
                <a:extLst>
                  <a:ext uri="{FF2B5EF4-FFF2-40B4-BE49-F238E27FC236}">
                    <a16:creationId xmlns:a16="http://schemas.microsoft.com/office/drawing/2014/main" id="{3AC527CC-154C-4370-A25B-74AC5B4A6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7" name="Freeform 25">
                <a:extLst>
                  <a:ext uri="{FF2B5EF4-FFF2-40B4-BE49-F238E27FC236}">
                    <a16:creationId xmlns:a16="http://schemas.microsoft.com/office/drawing/2014/main" id="{798B18F5-51C9-4E50-95C5-A850EF539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8" name="Freeform 26">
                <a:extLst>
                  <a:ext uri="{FF2B5EF4-FFF2-40B4-BE49-F238E27FC236}">
                    <a16:creationId xmlns:a16="http://schemas.microsoft.com/office/drawing/2014/main" id="{15B4CF27-638C-4979-B0FD-6263E1307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49" name="Freeform 27">
                <a:extLst>
                  <a:ext uri="{FF2B5EF4-FFF2-40B4-BE49-F238E27FC236}">
                    <a16:creationId xmlns:a16="http://schemas.microsoft.com/office/drawing/2014/main" id="{236C6A22-48A2-4442-B82D-30DB498272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50" name="Freeform 28">
                <a:extLst>
                  <a:ext uri="{FF2B5EF4-FFF2-40B4-BE49-F238E27FC236}">
                    <a16:creationId xmlns:a16="http://schemas.microsoft.com/office/drawing/2014/main" id="{1BB7BCE1-0D99-412E-ABA6-81412638E9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51" name="Freeform 29">
                <a:extLst>
                  <a:ext uri="{FF2B5EF4-FFF2-40B4-BE49-F238E27FC236}">
                    <a16:creationId xmlns:a16="http://schemas.microsoft.com/office/drawing/2014/main" id="{C20E57E0-0912-44F2-93DA-75E4D13F3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52" name="Freeform 30">
                <a:extLst>
                  <a:ext uri="{FF2B5EF4-FFF2-40B4-BE49-F238E27FC236}">
                    <a16:creationId xmlns:a16="http://schemas.microsoft.com/office/drawing/2014/main" id="{DF059390-54ED-44F4-983F-92FF36AD9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53" name="Freeform 31">
                <a:extLst>
                  <a:ext uri="{FF2B5EF4-FFF2-40B4-BE49-F238E27FC236}">
                    <a16:creationId xmlns:a16="http://schemas.microsoft.com/office/drawing/2014/main" id="{42D5E9ED-595D-443D-8CDC-D8FCD4021D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B14A457-C54A-4F1E-91FB-0FEE49877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7" name="Freeform 32">
                <a:extLst>
                  <a:ext uri="{FF2B5EF4-FFF2-40B4-BE49-F238E27FC236}">
                    <a16:creationId xmlns:a16="http://schemas.microsoft.com/office/drawing/2014/main" id="{791F3E2E-D393-464E-84B4-9B30D071AD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18" name="Freeform 33">
                <a:extLst>
                  <a:ext uri="{FF2B5EF4-FFF2-40B4-BE49-F238E27FC236}">
                    <a16:creationId xmlns:a16="http://schemas.microsoft.com/office/drawing/2014/main" id="{EBEEAD6F-6425-4F85-A8A8-4FF19A909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19" name="Freeform 34">
                <a:extLst>
                  <a:ext uri="{FF2B5EF4-FFF2-40B4-BE49-F238E27FC236}">
                    <a16:creationId xmlns:a16="http://schemas.microsoft.com/office/drawing/2014/main" id="{8AACA44E-9D6C-4708-8D61-D767B6620B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0" name="Freeform 35">
                <a:extLst>
                  <a:ext uri="{FF2B5EF4-FFF2-40B4-BE49-F238E27FC236}">
                    <a16:creationId xmlns:a16="http://schemas.microsoft.com/office/drawing/2014/main" id="{B6E3525F-9937-463E-872C-8EB7C62D1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1" name="Freeform 36">
                <a:extLst>
                  <a:ext uri="{FF2B5EF4-FFF2-40B4-BE49-F238E27FC236}">
                    <a16:creationId xmlns:a16="http://schemas.microsoft.com/office/drawing/2014/main" id="{BE829B0B-C602-40F1-81D1-A55332343D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2" name="Freeform 37">
                <a:extLst>
                  <a:ext uri="{FF2B5EF4-FFF2-40B4-BE49-F238E27FC236}">
                    <a16:creationId xmlns:a16="http://schemas.microsoft.com/office/drawing/2014/main" id="{92660531-24B5-4B97-A4A2-64686E235D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3" name="Freeform 38">
                <a:extLst>
                  <a:ext uri="{FF2B5EF4-FFF2-40B4-BE49-F238E27FC236}">
                    <a16:creationId xmlns:a16="http://schemas.microsoft.com/office/drawing/2014/main" id="{6242D0CE-6FFD-4D17-AC26-BD3E48119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4" name="Freeform 39">
                <a:extLst>
                  <a:ext uri="{FF2B5EF4-FFF2-40B4-BE49-F238E27FC236}">
                    <a16:creationId xmlns:a16="http://schemas.microsoft.com/office/drawing/2014/main" id="{61631F37-AF37-4DB9-8D98-A08586C76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5" name="Freeform 40">
                <a:extLst>
                  <a:ext uri="{FF2B5EF4-FFF2-40B4-BE49-F238E27FC236}">
                    <a16:creationId xmlns:a16="http://schemas.microsoft.com/office/drawing/2014/main" id="{2A2597FF-2F22-40BB-A7B3-19C4DFCFFA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  <p:sp>
            <p:nvSpPr>
              <p:cNvPr id="26" name="Rectangle 41">
                <a:extLst>
                  <a:ext uri="{FF2B5EF4-FFF2-40B4-BE49-F238E27FC236}">
                    <a16:creationId xmlns:a16="http://schemas.microsoft.com/office/drawing/2014/main" id="{DCC8773C-0113-4046-B222-C8F4080AF3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DK"/>
              </a:p>
            </p:txBody>
          </p:sp>
        </p:grpSp>
      </p:grpSp>
      <p:pic>
        <p:nvPicPr>
          <p:cNvPr id="55" name="Picture 2">
            <a:extLst>
              <a:ext uri="{FF2B5EF4-FFF2-40B4-BE49-F238E27FC236}">
                <a16:creationId xmlns:a16="http://schemas.microsoft.com/office/drawing/2014/main" id="{1B17CCE2-CEEF-40CA-8C4D-0DC2DCA78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E77E89B-9F73-4197-AED8-D09276734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957" y="618518"/>
            <a:ext cx="4747088" cy="1478570"/>
          </a:xfrm>
        </p:spPr>
        <p:txBody>
          <a:bodyPr>
            <a:normAutofit/>
          </a:bodyPr>
          <a:lstStyle/>
          <a:p>
            <a:r>
              <a:rPr lang="da-DK" sz="3300">
                <a:solidFill>
                  <a:srgbClr val="FFFFFF"/>
                </a:solidFill>
              </a:rPr>
              <a:t>4 faktorer der påvirker enzymaktivitet: Substrakonc.</a:t>
            </a:r>
          </a:p>
        </p:txBody>
      </p:sp>
      <p:sp useBgFill="1">
        <p:nvSpPr>
          <p:cNvPr id="57" name="Round Diagonal Corner Rectangle 9">
            <a:extLst>
              <a:ext uri="{FF2B5EF4-FFF2-40B4-BE49-F238E27FC236}">
                <a16:creationId xmlns:a16="http://schemas.microsoft.com/office/drawing/2014/main" id="{66D4F5BA-1D71-49B2-8A7F-6B4EB94D7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0" y="808057"/>
            <a:ext cx="5286376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Enzym fig 4.4 [Converted].png">
            <a:extLst>
              <a:ext uri="{FF2B5EF4-FFF2-40B4-BE49-F238E27FC236}">
                <a16:creationId xmlns:a16="http://schemas.microsoft.com/office/drawing/2014/main" id="{ECB46A4F-E6F6-41B3-9F9B-D159C5072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8988" y="1988206"/>
            <a:ext cx="4635583" cy="288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5EFDF55-8772-4809-B3B9-17B837E39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957" y="2249487"/>
            <a:ext cx="4747087" cy="3541714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959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E8457A-0534-4507-8363-DD0C6F14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4 faktorer der påvirker enzymaktivitet: </a:t>
            </a:r>
            <a:r>
              <a:rPr lang="da-DK" dirty="0" err="1"/>
              <a:t>enzymkonc</a:t>
            </a:r>
            <a:r>
              <a:rPr lang="da-DK" dirty="0"/>
              <a:t>.</a:t>
            </a:r>
          </a:p>
        </p:txBody>
      </p:sp>
      <p:pic>
        <p:nvPicPr>
          <p:cNvPr id="5" name="Picture 2" descr="Enzym fig 4.5 [Converted].png">
            <a:extLst>
              <a:ext uri="{FF2B5EF4-FFF2-40B4-BE49-F238E27FC236}">
                <a16:creationId xmlns:a16="http://schemas.microsoft.com/office/drawing/2014/main" id="{97263E3C-D038-4946-A57E-8C282C2F3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158" y="2018590"/>
            <a:ext cx="5811962" cy="361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465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5C0336-E6EA-D721-48E6-F77AEE69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inhibitorer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8E2A05-147D-79F4-906E-5A04BB232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Stoffer der kan nedsætte eller inaktivere enzymets funktion</a:t>
            </a:r>
          </a:p>
          <a:p>
            <a:r>
              <a:rPr lang="da-DK" dirty="0"/>
              <a:t>Ex: tungmetaller – bryder svovlbroer så den tertiære struktur ændres og det aktive center ikke fungerer.</a:t>
            </a:r>
          </a:p>
          <a:p>
            <a:r>
              <a:rPr lang="da-DK" dirty="0"/>
              <a:t>Andre ex: cyanid, </a:t>
            </a:r>
            <a:r>
              <a:rPr lang="da-DK" dirty="0" err="1"/>
              <a:t>curare</a:t>
            </a:r>
            <a:r>
              <a:rPr lang="da-DK" dirty="0"/>
              <a:t>, nogle pesticider og CO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650817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Klassifikation af enzymer – </a:t>
            </a:r>
            <a:br>
              <a:rPr lang="da-DK" dirty="0"/>
            </a:br>
            <a:r>
              <a:rPr lang="da-DK" dirty="0"/>
              <a:t>6 klasser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Biologiens abc s. 35-38</a:t>
            </a:r>
          </a:p>
        </p:txBody>
      </p:sp>
    </p:spTree>
    <p:extLst>
      <p:ext uri="{BB962C8B-B14F-4D97-AF65-F5344CB8AC3E}">
        <p14:creationId xmlns:p14="http://schemas.microsoft.com/office/powerpoint/2010/main" val="3652461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Oxido-reduktaser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Oxidation: Afgivelse af elektron</a:t>
            </a:r>
          </a:p>
          <a:p>
            <a:r>
              <a:rPr lang="da-DK" dirty="0"/>
              <a:t>Reduktion: Optagelse af elektroner</a:t>
            </a:r>
          </a:p>
          <a:p>
            <a:r>
              <a:rPr lang="da-DK" dirty="0"/>
              <a:t>Tit </a:t>
            </a:r>
            <a:r>
              <a:rPr lang="da-DK" dirty="0" err="1"/>
              <a:t>dehydrogenaser</a:t>
            </a:r>
            <a:r>
              <a:rPr lang="da-DK" dirty="0"/>
              <a:t> (H-atom afgives)</a:t>
            </a:r>
          </a:p>
        </p:txBody>
      </p:sp>
      <p:pic>
        <p:nvPicPr>
          <p:cNvPr id="4" name="Picture 2" descr="Enzym fig 4.8 [Converted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91" y="4020344"/>
            <a:ext cx="10691839" cy="250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412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Transferaser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Overførsel af en atomgruppe (-NH2, -CH3, </a:t>
            </a:r>
            <a:r>
              <a:rPr lang="da-DK"/>
              <a:t>-PO-3 4</a:t>
            </a:r>
            <a:r>
              <a:rPr lang="da-DK" dirty="0"/>
              <a:t>, CH3CO-)</a:t>
            </a:r>
          </a:p>
          <a:p>
            <a:r>
              <a:rPr lang="da-DK" dirty="0"/>
              <a:t>Eks.: </a:t>
            </a:r>
            <a:r>
              <a:rPr lang="da-DK" dirty="0" err="1"/>
              <a:t>Kinaser</a:t>
            </a:r>
            <a:r>
              <a:rPr lang="da-DK" dirty="0"/>
              <a:t>: overførsel af </a:t>
            </a:r>
            <a:r>
              <a:rPr lang="da-DK" dirty="0" err="1"/>
              <a:t>phosphat</a:t>
            </a:r>
            <a:r>
              <a:rPr lang="da-DK" dirty="0"/>
              <a:t> gruppe (Alle </a:t>
            </a:r>
            <a:r>
              <a:rPr lang="da-DK" dirty="0" err="1"/>
              <a:t>kinaser</a:t>
            </a:r>
            <a:r>
              <a:rPr lang="da-DK" dirty="0"/>
              <a:t> kræver Mn2+ som aktivator)</a:t>
            </a:r>
          </a:p>
        </p:txBody>
      </p:sp>
      <p:pic>
        <p:nvPicPr>
          <p:cNvPr id="4" name="Picture 2" descr="Enzym fig 4.9 [Converted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033" y="3709472"/>
            <a:ext cx="7769225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092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Hydrolaser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Spalter kovalente bindinger under optagelse af vand</a:t>
            </a:r>
          </a:p>
          <a:p>
            <a:r>
              <a:rPr lang="da-DK" dirty="0"/>
              <a:t>Store molekyler spaltes til mindre molekyler under optagelse af vand</a:t>
            </a:r>
          </a:p>
          <a:p>
            <a:r>
              <a:rPr lang="da-DK" dirty="0"/>
              <a:t>Enzymer i fordøjelsessystemet er ofte </a:t>
            </a:r>
            <a:r>
              <a:rPr lang="da-DK" dirty="0" err="1"/>
              <a:t>hydrolaser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4543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Lyaser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1. Spalte molekyler ved at bryde C-C, C-O, C-N bindinger, sker uden vandoptagelse</a:t>
            </a:r>
          </a:p>
          <a:p>
            <a:r>
              <a:rPr lang="da-DK" dirty="0"/>
              <a:t>2. Kan fraspalte stofgrupper som fx CO2 i en såkaldt </a:t>
            </a:r>
            <a:r>
              <a:rPr lang="da-DK" dirty="0" err="1"/>
              <a:t>decarboxylering</a:t>
            </a:r>
            <a:endParaRPr lang="da-DK" dirty="0"/>
          </a:p>
          <a:p>
            <a:r>
              <a:rPr lang="da-DK" dirty="0"/>
              <a:t>3. Kan addere stofgrupper til dobbeltbindinger</a:t>
            </a:r>
          </a:p>
        </p:txBody>
      </p:sp>
    </p:spTree>
    <p:extLst>
      <p:ext uri="{BB962C8B-B14F-4D97-AF65-F5344CB8AC3E}">
        <p14:creationId xmlns:p14="http://schemas.microsoft.com/office/powerpoint/2010/main" val="2836292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Isomeraser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Molekyleomlejringer</a:t>
            </a:r>
          </a:p>
          <a:p>
            <a:r>
              <a:rPr lang="da-DK" dirty="0"/>
              <a:t>Samme antal molekyler der bare bliver placeret anderledes</a:t>
            </a:r>
          </a:p>
          <a:p>
            <a:endParaRPr lang="da-DK" dirty="0"/>
          </a:p>
        </p:txBody>
      </p:sp>
      <p:pic>
        <p:nvPicPr>
          <p:cNvPr id="4" name="Picture 2" descr="Katabolismen fig 5.5 [Converted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218" y="4020344"/>
            <a:ext cx="77628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148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Ligaser</a:t>
            </a:r>
            <a:r>
              <a:rPr lang="da-DK" dirty="0"/>
              <a:t> (eller </a:t>
            </a:r>
            <a:r>
              <a:rPr lang="da-DK" dirty="0" err="1"/>
              <a:t>syntetaser</a:t>
            </a:r>
            <a:r>
              <a:rPr lang="da-DK" dirty="0"/>
              <a:t>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Dannelsen af kovalente bindinger under energiforbrug (ofte ATP eller Acetyl-</a:t>
            </a:r>
            <a:r>
              <a:rPr lang="da-DK" dirty="0" err="1"/>
              <a:t>CoA</a:t>
            </a:r>
            <a:r>
              <a:rPr lang="da-DK" dirty="0"/>
              <a:t>)</a:t>
            </a:r>
          </a:p>
          <a:p>
            <a:r>
              <a:rPr lang="da-DK" dirty="0"/>
              <a:t>Eksempler: RNA polymerase, DNA polymerase</a:t>
            </a:r>
          </a:p>
        </p:txBody>
      </p:sp>
    </p:spTree>
    <p:extLst>
      <p:ext uri="{BB962C8B-B14F-4D97-AF65-F5344CB8AC3E}">
        <p14:creationId xmlns:p14="http://schemas.microsoft.com/office/powerpoint/2010/main" val="2157600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6 enzymgrupper - opsummering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icture 2" descr="Enzym fig 4.10 [Converted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42" y="1878012"/>
            <a:ext cx="7334250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556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Navngivning af enzymer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Ender tit på –ase</a:t>
            </a:r>
          </a:p>
          <a:p>
            <a:r>
              <a:rPr lang="da-DK" dirty="0"/>
              <a:t>Forstavelsen siger noget om substratet enzymet virker på:</a:t>
            </a:r>
          </a:p>
          <a:p>
            <a:r>
              <a:rPr lang="da-DK" dirty="0" err="1"/>
              <a:t>Ethanol</a:t>
            </a:r>
            <a:r>
              <a:rPr lang="da-DK" dirty="0"/>
              <a:t> </a:t>
            </a:r>
            <a:r>
              <a:rPr lang="da-DK" dirty="0" err="1"/>
              <a:t>dehydrogenase</a:t>
            </a:r>
            <a:r>
              <a:rPr lang="da-DK" dirty="0">
                <a:sym typeface="Wingdings" panose="05000000000000000000" pitchFamily="2" charset="2"/>
              </a:rPr>
              <a:t> et enzym der fjerner hydrogen fra </a:t>
            </a:r>
            <a:r>
              <a:rPr lang="da-DK" dirty="0" err="1">
                <a:sym typeface="Wingdings" panose="05000000000000000000" pitchFamily="2" charset="2"/>
              </a:rPr>
              <a:t>ethanol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03471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Coenzymer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Er enzymernes assistenter ved en given proces</a:t>
            </a:r>
          </a:p>
          <a:p>
            <a:r>
              <a:rPr lang="da-DK" dirty="0"/>
              <a:t>Tre klasser:</a:t>
            </a:r>
          </a:p>
          <a:p>
            <a:r>
              <a:rPr lang="da-DK" dirty="0"/>
              <a:t>1. Fungerer som hydrogen transportører i samarbejde med </a:t>
            </a:r>
            <a:r>
              <a:rPr lang="da-DK" dirty="0" err="1"/>
              <a:t>oxido-reduktaser</a:t>
            </a:r>
            <a:r>
              <a:rPr lang="da-DK" dirty="0"/>
              <a:t> (NAD+ og FAD)</a:t>
            </a:r>
          </a:p>
          <a:p>
            <a:r>
              <a:rPr lang="da-DK" dirty="0"/>
              <a:t>2. Overfører hele atomgrupper i samarbejde med transferaser(ATP, </a:t>
            </a:r>
            <a:r>
              <a:rPr lang="da-DK" dirty="0" err="1"/>
              <a:t>Coezym</a:t>
            </a:r>
            <a:r>
              <a:rPr lang="da-DK" dirty="0"/>
              <a:t> A)</a:t>
            </a:r>
          </a:p>
          <a:p>
            <a:r>
              <a:rPr lang="da-DK" dirty="0"/>
              <a:t>3. Elektronoverførende </a:t>
            </a:r>
            <a:r>
              <a:rPr lang="da-DK" dirty="0" err="1"/>
              <a:t>coenzymer</a:t>
            </a:r>
            <a:r>
              <a:rPr lang="da-DK" dirty="0"/>
              <a:t> (</a:t>
            </a:r>
            <a:r>
              <a:rPr lang="da-DK" dirty="0" err="1"/>
              <a:t>CytokromC</a:t>
            </a:r>
            <a:r>
              <a:rPr lang="da-DK" dirty="0"/>
              <a:t>, </a:t>
            </a:r>
            <a:r>
              <a:rPr lang="da-DK" dirty="0" err="1"/>
              <a:t>coenzym</a:t>
            </a:r>
            <a:r>
              <a:rPr lang="da-DK" dirty="0"/>
              <a:t> Q)</a:t>
            </a:r>
          </a:p>
        </p:txBody>
      </p:sp>
    </p:spTree>
    <p:extLst>
      <p:ext uri="{BB962C8B-B14F-4D97-AF65-F5344CB8AC3E}">
        <p14:creationId xmlns:p14="http://schemas.microsoft.com/office/powerpoint/2010/main" val="3665028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Aktivatorer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form af </a:t>
            </a:r>
            <a:r>
              <a:rPr lang="da-DK" dirty="0" err="1"/>
              <a:t>metalioner</a:t>
            </a:r>
            <a:endParaRPr lang="da-DK" dirty="0"/>
          </a:p>
          <a:p>
            <a:r>
              <a:rPr lang="da-DK" dirty="0"/>
              <a:t>Eksempel: Magnesium som</a:t>
            </a:r>
          </a:p>
          <a:p>
            <a:r>
              <a:rPr lang="da-DK" dirty="0"/>
              <a:t>v</a:t>
            </a:r>
            <a:r>
              <a:rPr lang="da-DK"/>
              <a:t>ist på figuren</a:t>
            </a:r>
            <a:endParaRPr lang="da-DK" dirty="0"/>
          </a:p>
          <a:p>
            <a:endParaRPr lang="da-DK" dirty="0"/>
          </a:p>
        </p:txBody>
      </p:sp>
      <p:pic>
        <p:nvPicPr>
          <p:cNvPr id="4" name="Picture 2" descr="Enzym fig 4.12 [Converted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663" y="1536700"/>
            <a:ext cx="6521450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03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dsløb">
  <a:themeElements>
    <a:clrScheme name="Kredsløb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Kredsløb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edsløb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348</Words>
  <Application>Microsoft Office PowerPoint</Application>
  <PresentationFormat>Widescreen</PresentationFormat>
  <Paragraphs>51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4" baseType="lpstr">
      <vt:lpstr>Arial</vt:lpstr>
      <vt:lpstr>Tw Cen MT</vt:lpstr>
      <vt:lpstr>Wingdings</vt:lpstr>
      <vt:lpstr>Kredsløb</vt:lpstr>
      <vt:lpstr>Enzymers struktur og funktion</vt:lpstr>
      <vt:lpstr>Proteinstruktur</vt:lpstr>
      <vt:lpstr>Enzym virkemåde</vt:lpstr>
      <vt:lpstr>Enzymaktivitet: 4 faktorer påvirker denne: pH, Temp, enzymkonc., substrat konc.</vt:lpstr>
      <vt:lpstr>4 faktorer der påvirker enzymaktivitet: Temperatur</vt:lpstr>
      <vt:lpstr>4 faktorer der påvirker enzymaktivitet: pH</vt:lpstr>
      <vt:lpstr>4 faktorer der påvirker enzymaktivitet: Substrakonc.</vt:lpstr>
      <vt:lpstr>4 faktorer der påvirker enzymaktivitet: enzymkonc.</vt:lpstr>
      <vt:lpstr>inhibitorer</vt:lpstr>
      <vt:lpstr>Klassifikation af enzymer –  6 klasser</vt:lpstr>
      <vt:lpstr>Oxido-reduktaser</vt:lpstr>
      <vt:lpstr>Transferaser</vt:lpstr>
      <vt:lpstr>Hydrolaser</vt:lpstr>
      <vt:lpstr>Lyaser</vt:lpstr>
      <vt:lpstr>Isomeraser</vt:lpstr>
      <vt:lpstr>Ligaser (eller syntetaser)</vt:lpstr>
      <vt:lpstr>De 6 enzymgrupper - opsummering</vt:lpstr>
      <vt:lpstr>Navngivning af enzymer</vt:lpstr>
      <vt:lpstr>Coenzymer</vt:lpstr>
      <vt:lpstr>Aktivatorer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Enzymers struktur og funktion</dc:title>
  <dc:creator>Kirstin Godsk</dc:creator>
  <cp:lastModifiedBy>Kirstin Godsk</cp:lastModifiedBy>
  <cp:revision>1</cp:revision>
  <dcterms:created xsi:type="dcterms:W3CDTF">2020-09-27T10:27:38Z</dcterms:created>
  <dcterms:modified xsi:type="dcterms:W3CDTF">2024-10-08T15:31:21Z</dcterms:modified>
</cp:coreProperties>
</file>