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99" r:id="rId4"/>
    <p:sldId id="322" r:id="rId5"/>
    <p:sldId id="320" r:id="rId6"/>
    <p:sldId id="258" r:id="rId7"/>
    <p:sldId id="262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73" r:id="rId19"/>
    <p:sldId id="274" r:id="rId20"/>
    <p:sldId id="275" r:id="rId21"/>
    <p:sldId id="276" r:id="rId22"/>
    <p:sldId id="259" r:id="rId23"/>
    <p:sldId id="300" r:id="rId24"/>
    <p:sldId id="263" r:id="rId25"/>
    <p:sldId id="321" r:id="rId26"/>
    <p:sldId id="257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301" r:id="rId36"/>
    <p:sldId id="303" r:id="rId37"/>
    <p:sldId id="302" r:id="rId38"/>
    <p:sldId id="304" r:id="rId39"/>
    <p:sldId id="264" r:id="rId40"/>
    <p:sldId id="260" r:id="rId41"/>
    <p:sldId id="296" r:id="rId42"/>
    <p:sldId id="305" r:id="rId43"/>
    <p:sldId id="306" r:id="rId44"/>
    <p:sldId id="308" r:id="rId45"/>
    <p:sldId id="310" r:id="rId46"/>
    <p:sldId id="311" r:id="rId47"/>
    <p:sldId id="265" r:id="rId48"/>
    <p:sldId id="295" r:id="rId49"/>
    <p:sldId id="312" r:id="rId50"/>
    <p:sldId id="266" r:id="rId51"/>
    <p:sldId id="267" r:id="rId52"/>
    <p:sldId id="268" r:id="rId53"/>
    <p:sldId id="297" r:id="rId54"/>
    <p:sldId id="313" r:id="rId55"/>
    <p:sldId id="298" r:id="rId56"/>
    <p:sldId id="314" r:id="rId57"/>
    <p:sldId id="315" r:id="rId58"/>
    <p:sldId id="316" r:id="rId59"/>
    <p:sldId id="317" r:id="rId60"/>
    <p:sldId id="269" r:id="rId61"/>
    <p:sldId id="270" r:id="rId62"/>
    <p:sldId id="319" r:id="rId63"/>
    <p:sldId id="271" r:id="rId64"/>
    <p:sldId id="318" r:id="rId65"/>
    <p:sldId id="272" r:id="rId6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62" d="100"/>
          <a:sy n="62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AFE51B15-8662-439B-8D8B-AF6BE2EA2832}"/>
    <pc:docChg chg="custSel addSld modSld">
      <pc:chgData name="Kirstin Godsk" userId="75e39c0b-5185-405b-8958-e7f885f74107" providerId="ADAL" clId="{AFE51B15-8662-439B-8D8B-AF6BE2EA2832}" dt="2020-10-20T07:33:46.435" v="414" actId="20577"/>
      <pc:docMkLst>
        <pc:docMk/>
      </pc:docMkLst>
      <pc:sldChg chg="modSp mod">
        <pc:chgData name="Kirstin Godsk" userId="75e39c0b-5185-405b-8958-e7f885f74107" providerId="ADAL" clId="{AFE51B15-8662-439B-8D8B-AF6BE2EA2832}" dt="2020-10-20T07:31:56.549" v="290" actId="20577"/>
        <pc:sldMkLst>
          <pc:docMk/>
          <pc:sldMk cId="1120567189" sldId="303"/>
        </pc:sldMkLst>
        <pc:spChg chg="mod">
          <ac:chgData name="Kirstin Godsk" userId="75e39c0b-5185-405b-8958-e7f885f74107" providerId="ADAL" clId="{AFE51B15-8662-439B-8D8B-AF6BE2EA2832}" dt="2020-10-20T07:31:56.549" v="290" actId="20577"/>
          <ac:spMkLst>
            <pc:docMk/>
            <pc:sldMk cId="1120567189" sldId="303"/>
            <ac:spMk id="2" creationId="{00000000-0000-0000-0000-000000000000}"/>
          </ac:spMkLst>
        </pc:spChg>
      </pc:sldChg>
      <pc:sldChg chg="modSp mod">
        <pc:chgData name="Kirstin Godsk" userId="75e39c0b-5185-405b-8958-e7f885f74107" providerId="ADAL" clId="{AFE51B15-8662-439B-8D8B-AF6BE2EA2832}" dt="2020-10-20T07:33:46.435" v="414" actId="20577"/>
        <pc:sldMkLst>
          <pc:docMk/>
          <pc:sldMk cId="1397600580" sldId="304"/>
        </pc:sldMkLst>
        <pc:spChg chg="mod">
          <ac:chgData name="Kirstin Godsk" userId="75e39c0b-5185-405b-8958-e7f885f74107" providerId="ADAL" clId="{AFE51B15-8662-439B-8D8B-AF6BE2EA2832}" dt="2020-10-20T07:33:46.435" v="414" actId="20577"/>
          <ac:spMkLst>
            <pc:docMk/>
            <pc:sldMk cId="1397600580" sldId="304"/>
            <ac:spMk id="2" creationId="{00000000-0000-0000-0000-000000000000}"/>
          </ac:spMkLst>
        </pc:spChg>
      </pc:sldChg>
      <pc:sldChg chg="modSp new mod">
        <pc:chgData name="Kirstin Godsk" userId="75e39c0b-5185-405b-8958-e7f885f74107" providerId="ADAL" clId="{AFE51B15-8662-439B-8D8B-AF6BE2EA2832}" dt="2020-09-23T07:27:14.404" v="21"/>
        <pc:sldMkLst>
          <pc:docMk/>
          <pc:sldMk cId="3077067396" sldId="320"/>
        </pc:sldMkLst>
        <pc:spChg chg="mod">
          <ac:chgData name="Kirstin Godsk" userId="75e39c0b-5185-405b-8958-e7f885f74107" providerId="ADAL" clId="{AFE51B15-8662-439B-8D8B-AF6BE2EA2832}" dt="2020-09-23T07:27:14.404" v="21"/>
          <ac:spMkLst>
            <pc:docMk/>
            <pc:sldMk cId="3077067396" sldId="320"/>
            <ac:spMk id="2" creationId="{4E8F96A9-CAB8-4571-84CA-58E1EE19995A}"/>
          </ac:spMkLst>
        </pc:spChg>
        <pc:spChg chg="mod">
          <ac:chgData name="Kirstin Godsk" userId="75e39c0b-5185-405b-8958-e7f885f74107" providerId="ADAL" clId="{AFE51B15-8662-439B-8D8B-AF6BE2EA2832}" dt="2020-09-23T07:26:58.475" v="20" actId="20577"/>
          <ac:spMkLst>
            <pc:docMk/>
            <pc:sldMk cId="3077067396" sldId="320"/>
            <ac:spMk id="3" creationId="{E7828BCD-90F8-4636-8C2B-6E08A0C9C5A7}"/>
          </ac:spMkLst>
        </pc:spChg>
      </pc:sldChg>
      <pc:sldChg chg="modSp new mod">
        <pc:chgData name="Kirstin Godsk" userId="75e39c0b-5185-405b-8958-e7f885f74107" providerId="ADAL" clId="{AFE51B15-8662-439B-8D8B-AF6BE2EA2832}" dt="2020-09-23T07:28:03.430" v="45"/>
        <pc:sldMkLst>
          <pc:docMk/>
          <pc:sldMk cId="1954089767" sldId="321"/>
        </pc:sldMkLst>
        <pc:spChg chg="mod">
          <ac:chgData name="Kirstin Godsk" userId="75e39c0b-5185-405b-8958-e7f885f74107" providerId="ADAL" clId="{AFE51B15-8662-439B-8D8B-AF6BE2EA2832}" dt="2020-09-23T07:28:03.430" v="45"/>
          <ac:spMkLst>
            <pc:docMk/>
            <pc:sldMk cId="1954089767" sldId="321"/>
            <ac:spMk id="2" creationId="{9F587646-9C56-4FDB-A423-04285F0AAE39}"/>
          </ac:spMkLst>
        </pc:spChg>
        <pc:spChg chg="mod">
          <ac:chgData name="Kirstin Godsk" userId="75e39c0b-5185-405b-8958-e7f885f74107" providerId="ADAL" clId="{AFE51B15-8662-439B-8D8B-AF6BE2EA2832}" dt="2020-09-23T07:27:53.635" v="44" actId="20577"/>
          <ac:spMkLst>
            <pc:docMk/>
            <pc:sldMk cId="1954089767" sldId="321"/>
            <ac:spMk id="3" creationId="{25E9E95B-0642-4970-8072-169A19980C5A}"/>
          </ac:spMkLst>
        </pc:spChg>
      </pc:sldChg>
      <pc:sldChg chg="modSp new mod">
        <pc:chgData name="Kirstin Godsk" userId="75e39c0b-5185-405b-8958-e7f885f74107" providerId="ADAL" clId="{AFE51B15-8662-439B-8D8B-AF6BE2EA2832}" dt="2020-10-04T09:09:20.945" v="289" actId="20577"/>
        <pc:sldMkLst>
          <pc:docMk/>
          <pc:sldMk cId="2477282418" sldId="322"/>
        </pc:sldMkLst>
        <pc:spChg chg="mod">
          <ac:chgData name="Kirstin Godsk" userId="75e39c0b-5185-405b-8958-e7f885f74107" providerId="ADAL" clId="{AFE51B15-8662-439B-8D8B-AF6BE2EA2832}" dt="2020-10-04T09:09:10.351" v="277" actId="20577"/>
          <ac:spMkLst>
            <pc:docMk/>
            <pc:sldMk cId="2477282418" sldId="322"/>
            <ac:spMk id="2" creationId="{6FB963E6-48A2-4949-8032-808A5045714F}"/>
          </ac:spMkLst>
        </pc:spChg>
        <pc:spChg chg="mod">
          <ac:chgData name="Kirstin Godsk" userId="75e39c0b-5185-405b-8958-e7f885f74107" providerId="ADAL" clId="{AFE51B15-8662-439B-8D8B-AF6BE2EA2832}" dt="2020-10-04T09:09:20.945" v="289" actId="20577"/>
          <ac:spMkLst>
            <pc:docMk/>
            <pc:sldMk cId="2477282418" sldId="322"/>
            <ac:spMk id="3" creationId="{918C07D1-0189-4AD5-87D8-C7F9C59DAD7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A38850A-0C87-41F2-83D9-287D489CCA10}" type="datetimeFigureOut">
              <a:rPr lang="da-DK" smtClean="0"/>
              <a:t>20-10-2020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EB36F3F-B684-4E82-811B-9C5D9EAD5B98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qij1m7XUh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bzw64PQPqM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Glykolysen, Krebs cyklus og elektrontransportkæden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Biologiens </a:t>
            </a:r>
            <a:r>
              <a:rPr lang="da-DK" dirty="0" err="1"/>
              <a:t>AbC</a:t>
            </a:r>
            <a:r>
              <a:rPr lang="da-DK" dirty="0"/>
              <a:t> s. 41-56</a:t>
            </a:r>
          </a:p>
        </p:txBody>
      </p:sp>
    </p:spTree>
    <p:extLst>
      <p:ext uri="{BB962C8B-B14F-4D97-AF65-F5344CB8AC3E}">
        <p14:creationId xmlns:p14="http://schemas.microsoft.com/office/powerpoint/2010/main" val="3807961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rmAutofit/>
          </a:bodyPr>
          <a:lstStyle/>
          <a:p>
            <a:r>
              <a:rPr lang="da-DK" dirty="0" err="1"/>
              <a:t>Katabolismen</a:t>
            </a:r>
            <a:r>
              <a:rPr lang="da-DK" dirty="0"/>
              <a:t> </a:t>
            </a:r>
            <a:br>
              <a:rPr lang="da-DK" dirty="0"/>
            </a:br>
            <a:r>
              <a:rPr lang="da-DK" dirty="0"/>
              <a:t>nedbrydning af stoffer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8697959" cy="1694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5759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5635" y="964692"/>
            <a:ext cx="6892729" cy="5289451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il: nedad 5"/>
          <p:cNvSpPr/>
          <p:nvPr/>
        </p:nvSpPr>
        <p:spPr>
          <a:xfrm>
            <a:off x="1907704" y="964692"/>
            <a:ext cx="792088" cy="1528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2875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FB963E6-48A2-4949-8032-808A50457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10 enzymatiske trin</a:t>
            </a:r>
          </a:p>
          <a:p>
            <a:r>
              <a:rPr lang="da-DK" dirty="0"/>
              <a:t>Kan foregå uden ilt</a:t>
            </a:r>
          </a:p>
          <a:p>
            <a:r>
              <a:rPr lang="da-DK" dirty="0"/>
              <a:t>Foregår i </a:t>
            </a:r>
            <a:r>
              <a:rPr lang="da-DK" dirty="0" err="1"/>
              <a:t>cytosol</a:t>
            </a:r>
            <a:endParaRPr lang="da-DK" dirty="0"/>
          </a:p>
          <a:p>
            <a:r>
              <a:rPr lang="da-DK" dirty="0"/>
              <a:t>2 ATP forbruges</a:t>
            </a:r>
          </a:p>
          <a:p>
            <a:r>
              <a:rPr lang="da-DK" dirty="0"/>
              <a:t>4 ATP dannes</a:t>
            </a:r>
          </a:p>
          <a:p>
            <a:r>
              <a:rPr lang="da-DK" dirty="0"/>
              <a:t>2 NADH2 (Som leverer H+ til elektrontransportkæden hvilket i sidste ende giver ATP)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18C07D1-0189-4AD5-87D8-C7F9C59D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Glykolysen- overblik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7282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4E8F96A9-CAB8-4571-84CA-58E1EE199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hlinkClick r:id="rId2"/>
              </a:rPr>
              <a:t>https://www.youtube.com/watch?v=8qij1m7XUhk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7828BCD-90F8-4636-8C2B-6E08A0C9C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Animation glykolysen</a:t>
            </a:r>
          </a:p>
        </p:txBody>
      </p:sp>
    </p:spTree>
    <p:extLst>
      <p:ext uri="{BB962C8B-B14F-4D97-AF65-F5344CB8AC3E}">
        <p14:creationId xmlns:p14="http://schemas.microsoft.com/office/powerpoint/2010/main" val="3077067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Bruttoligning for </a:t>
            </a:r>
            <a:r>
              <a:rPr lang="da-DK" dirty="0" err="1"/>
              <a:t>glykolysen</a:t>
            </a:r>
            <a:endParaRPr lang="da-DK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7" y="3140968"/>
            <a:ext cx="8956399" cy="49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49" y="4653136"/>
            <a:ext cx="85344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4722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5" y="1340768"/>
            <a:ext cx="420821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13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 trin 1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572666"/>
            <a:ext cx="7408862" cy="165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007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 trin 2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542774"/>
            <a:ext cx="7408862" cy="1715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358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 trin 3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645471"/>
            <a:ext cx="7408862" cy="151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986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 trin 4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586611"/>
            <a:ext cx="7408862" cy="1627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4007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 trin 5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2865565"/>
            <a:ext cx="7408862" cy="306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240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 trin 6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714946"/>
            <a:ext cx="7408862" cy="137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278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 trin 7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2995214"/>
            <a:ext cx="7408862" cy="281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127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 trin 8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173662"/>
            <a:ext cx="7408862" cy="2453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8903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 trin 9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244768"/>
            <a:ext cx="7408862" cy="231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2244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Glykolysen trin 10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240162"/>
            <a:ext cx="7408862" cy="2320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376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Mælkesyregæring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4904"/>
            <a:ext cx="7408862" cy="118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2258469" y="402916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/>
              <a:t>Figur 5.14 Omdannelse af </a:t>
            </a:r>
            <a:r>
              <a:rPr lang="da-DK" dirty="0" err="1"/>
              <a:t>pyruvat</a:t>
            </a:r>
            <a:r>
              <a:rPr lang="da-DK" dirty="0"/>
              <a:t> til laktat/ mælkesyre under </a:t>
            </a:r>
            <a:r>
              <a:rPr lang="da-DK" dirty="0" err="1"/>
              <a:t>anaerobe</a:t>
            </a:r>
            <a:r>
              <a:rPr lang="da-DK" dirty="0"/>
              <a:t> forhold. </a:t>
            </a:r>
          </a:p>
          <a:p>
            <a:r>
              <a:rPr lang="da-DK" dirty="0"/>
              <a:t>Processen gendanner </a:t>
            </a:r>
            <a:r>
              <a:rPr lang="da-DK" dirty="0" err="1"/>
              <a:t>coenzymet</a:t>
            </a:r>
            <a:r>
              <a:rPr lang="da-DK" dirty="0"/>
              <a:t> NAD+. Laktat er en syrerest til mælkesyre.</a:t>
            </a:r>
          </a:p>
        </p:txBody>
      </p:sp>
    </p:spTree>
    <p:extLst>
      <p:ext uri="{BB962C8B-B14F-4D97-AF65-F5344CB8AC3E}">
        <p14:creationId xmlns:p14="http://schemas.microsoft.com/office/powerpoint/2010/main" val="3916551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Alkoholgæring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36912"/>
            <a:ext cx="7408862" cy="80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2195736" y="37890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/>
              <a:t>Figur 5.15 Bruttoligningen for alkoholgæringen. </a:t>
            </a:r>
          </a:p>
          <a:p>
            <a:r>
              <a:rPr lang="da-DK" dirty="0"/>
              <a:t>Bemærk, at processen er </a:t>
            </a:r>
            <a:r>
              <a:rPr lang="da-DK" dirty="0" err="1"/>
              <a:t>anaerob</a:t>
            </a:r>
            <a:r>
              <a:rPr lang="da-DK" dirty="0"/>
              <a:t>, dvs. uden brug af ilt.</a:t>
            </a:r>
          </a:p>
        </p:txBody>
      </p:sp>
    </p:spTree>
    <p:extLst>
      <p:ext uri="{BB962C8B-B14F-4D97-AF65-F5344CB8AC3E}">
        <p14:creationId xmlns:p14="http://schemas.microsoft.com/office/powerpoint/2010/main" val="724882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Alkoholgæring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7408862" cy="2361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2051720" y="47971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/>
              <a:t>Figur 5.16 Omdannelse af </a:t>
            </a:r>
            <a:r>
              <a:rPr lang="da-DK" dirty="0" err="1"/>
              <a:t>pyruvat</a:t>
            </a:r>
            <a:r>
              <a:rPr lang="da-DK" dirty="0"/>
              <a:t> til </a:t>
            </a:r>
            <a:r>
              <a:rPr lang="da-DK" dirty="0" err="1"/>
              <a:t>ethanal</a:t>
            </a:r>
            <a:r>
              <a:rPr lang="da-DK" dirty="0"/>
              <a:t> hos gærsvampe.</a:t>
            </a:r>
          </a:p>
        </p:txBody>
      </p:sp>
    </p:spTree>
    <p:extLst>
      <p:ext uri="{BB962C8B-B14F-4D97-AF65-F5344CB8AC3E}">
        <p14:creationId xmlns:p14="http://schemas.microsoft.com/office/powerpoint/2010/main" val="2948900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Alkoholgæring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7408862" cy="2283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2286000" y="458112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/>
              <a:t>Figur 5.17 Omdannelse af </a:t>
            </a:r>
            <a:r>
              <a:rPr lang="da-DK" dirty="0" err="1"/>
              <a:t>ethanal</a:t>
            </a:r>
            <a:r>
              <a:rPr lang="da-DK" dirty="0"/>
              <a:t> til </a:t>
            </a:r>
            <a:r>
              <a:rPr lang="da-DK" dirty="0" err="1"/>
              <a:t>ethanol</a:t>
            </a:r>
            <a:r>
              <a:rPr lang="da-DK" dirty="0"/>
              <a:t> hos gærsvampe. </a:t>
            </a:r>
          </a:p>
          <a:p>
            <a:r>
              <a:rPr lang="da-DK" dirty="0"/>
              <a:t>Processen gendanner </a:t>
            </a:r>
            <a:r>
              <a:rPr lang="da-DK" dirty="0" err="1"/>
              <a:t>coenzymet</a:t>
            </a:r>
            <a:r>
              <a:rPr lang="da-DK" dirty="0"/>
              <a:t> NAD+.</a:t>
            </a:r>
          </a:p>
          <a:p>
            <a:r>
              <a:rPr lang="da-DK" dirty="0"/>
              <a:t>(analog til gendannelsen ved mælkesyregæringen).</a:t>
            </a:r>
          </a:p>
        </p:txBody>
      </p:sp>
    </p:spTree>
    <p:extLst>
      <p:ext uri="{BB962C8B-B14F-4D97-AF65-F5344CB8AC3E}">
        <p14:creationId xmlns:p14="http://schemas.microsoft.com/office/powerpoint/2010/main" val="2270296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Oxidative</a:t>
            </a:r>
            <a:r>
              <a:rPr lang="da-DK" dirty="0"/>
              <a:t> </a:t>
            </a:r>
            <a:r>
              <a:rPr lang="da-DK" dirty="0" err="1"/>
              <a:t>decarboxylering</a:t>
            </a:r>
            <a:br>
              <a:rPr lang="da-DK" dirty="0"/>
            </a:br>
            <a:r>
              <a:rPr lang="da-DK" sz="3100" dirty="0"/>
              <a:t>Fraspaltning af CO2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7408862" cy="127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ktangel 4"/>
          <p:cNvSpPr/>
          <p:nvPr/>
        </p:nvSpPr>
        <p:spPr>
          <a:xfrm>
            <a:off x="2269588" y="42210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/>
              <a:t>Figur 5.18 Bruttoprocessen for den </a:t>
            </a:r>
            <a:r>
              <a:rPr lang="da-DK" dirty="0" err="1"/>
              <a:t>oxidative</a:t>
            </a:r>
            <a:r>
              <a:rPr lang="da-DK" dirty="0"/>
              <a:t> </a:t>
            </a:r>
            <a:r>
              <a:rPr lang="da-DK" dirty="0" err="1"/>
              <a:t>decarboxylering</a:t>
            </a:r>
            <a:r>
              <a:rPr lang="da-DK" dirty="0"/>
              <a:t> af </a:t>
            </a:r>
            <a:r>
              <a:rPr lang="da-DK" dirty="0" err="1"/>
              <a:t>pyruvat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34554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0001" y="1772816"/>
            <a:ext cx="5903997" cy="453510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cyklus/ citronsyre cyklus</a:t>
            </a:r>
          </a:p>
        </p:txBody>
      </p:sp>
      <p:sp>
        <p:nvSpPr>
          <p:cNvPr id="5" name="Pil: nedad 4"/>
          <p:cNvSpPr/>
          <p:nvPr/>
        </p:nvSpPr>
        <p:spPr>
          <a:xfrm>
            <a:off x="4572000" y="1268760"/>
            <a:ext cx="576064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1660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Bruttoligning for Krebs cyklus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4049174"/>
            <a:ext cx="7408862" cy="702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701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F587646-9C56-4FDB-A423-04285F0AA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  <a:hlinkClick r:id="rId2"/>
              </a:rPr>
              <a:t>https://www.youtube.com/watch?v=ubzw64PQPqM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5E9E95B-0642-4970-8072-169A19980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Animation Krebs cyklus</a:t>
            </a:r>
          </a:p>
        </p:txBody>
      </p:sp>
    </p:spTree>
    <p:extLst>
      <p:ext uri="{BB962C8B-B14F-4D97-AF65-F5344CB8AC3E}">
        <p14:creationId xmlns:p14="http://schemas.microsoft.com/office/powerpoint/2010/main" val="1954089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Krebs cyklus (citronsyrecyklus, citratcyklus)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28799"/>
            <a:ext cx="3456384" cy="515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883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 trin 1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545468"/>
            <a:ext cx="7408862" cy="171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8742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 trin 2, 3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546752"/>
            <a:ext cx="7408862" cy="170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0451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 trin 4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548127"/>
            <a:ext cx="7408862" cy="170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319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 trin 5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546570"/>
            <a:ext cx="7408862" cy="1707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952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 trin 6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14" y="3364140"/>
            <a:ext cx="7358510" cy="207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8479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 trin 7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2904973"/>
            <a:ext cx="7408862" cy="2991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0772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 trin 8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2902262"/>
            <a:ext cx="7408862" cy="299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562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 trin 9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676007"/>
            <a:ext cx="7408862" cy="144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1607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8538" y="1916832"/>
            <a:ext cx="5986924" cy="459880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42376"/>
          </a:xfrm>
        </p:spPr>
        <p:txBody>
          <a:bodyPr>
            <a:normAutofit fontScale="90000"/>
          </a:bodyPr>
          <a:lstStyle/>
          <a:p>
            <a:r>
              <a:rPr lang="da-DK" dirty="0"/>
              <a:t>Respirationskæden/elektron-transportkæden</a:t>
            </a:r>
          </a:p>
        </p:txBody>
      </p:sp>
      <p:sp>
        <p:nvSpPr>
          <p:cNvPr id="5" name="Pil: nedad 4"/>
          <p:cNvSpPr/>
          <p:nvPr/>
        </p:nvSpPr>
        <p:spPr>
          <a:xfrm>
            <a:off x="6156176" y="1591056"/>
            <a:ext cx="648072" cy="15499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46664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Her frigives H+ fra coenzymerne: NADH</a:t>
            </a:r>
            <a:r>
              <a:rPr lang="da-DK" sz="1700" dirty="0"/>
              <a:t>2</a:t>
            </a:r>
            <a:r>
              <a:rPr lang="da-DK" dirty="0"/>
              <a:t>, NADH, FADH</a:t>
            </a:r>
          </a:p>
          <a:p>
            <a:r>
              <a:rPr lang="da-DK" dirty="0"/>
              <a:t>Her gendannes de vigtige coenzymer: NAD+ og FAD (Og glykolysen og Krebs Cyklus kan forløbe igen)</a:t>
            </a:r>
          </a:p>
          <a:p>
            <a:r>
              <a:rPr lang="da-DK" dirty="0"/>
              <a:t>Først her fungerer O</a:t>
            </a:r>
            <a:r>
              <a:rPr lang="da-DK" sz="1600" dirty="0"/>
              <a:t>2</a:t>
            </a:r>
            <a:r>
              <a:rPr lang="da-DK" dirty="0"/>
              <a:t> som elektronacceptor (Ilten bliver reduceret)</a:t>
            </a:r>
          </a:p>
          <a:p>
            <a:r>
              <a:rPr lang="da-DK" dirty="0"/>
              <a:t>Denne reaktion er exoterm – frigiver meget energi som bruges i ATP dannelsen</a:t>
            </a:r>
          </a:p>
          <a:p>
            <a:r>
              <a:rPr lang="da-DK" dirty="0"/>
              <a:t>Afleveringen af H+ til O</a:t>
            </a:r>
            <a:r>
              <a:rPr lang="da-DK" sz="1600" dirty="0"/>
              <a:t>2</a:t>
            </a:r>
            <a:r>
              <a:rPr lang="da-DK" dirty="0"/>
              <a:t> sker trinvis vha. coenzymer (Coenzym Q, cytochrom reduktase, cytochrom C, cytochrom oxidase)</a:t>
            </a:r>
          </a:p>
          <a:p>
            <a:r>
              <a:rPr lang="da-DK" dirty="0"/>
              <a:t>Til sidst mødes elektroner og 4H+ og O</a:t>
            </a:r>
            <a:r>
              <a:rPr lang="da-DK" sz="1600" dirty="0"/>
              <a:t>2</a:t>
            </a:r>
            <a:r>
              <a:rPr lang="da-DK" dirty="0"/>
              <a:t> og tilsammen dannes H</a:t>
            </a:r>
            <a:r>
              <a:rPr lang="da-DK" sz="1400" dirty="0"/>
              <a:t>2</a:t>
            </a:r>
            <a:r>
              <a:rPr lang="da-DK" dirty="0"/>
              <a:t>O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Respirationskæden/elektrontrans-</a:t>
            </a:r>
            <a:r>
              <a:rPr lang="da-DK" dirty="0" err="1"/>
              <a:t>portkæden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205671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3728" y="2420888"/>
            <a:ext cx="3744416" cy="3332351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Hydrogen atoms egenskaber</a:t>
            </a:r>
          </a:p>
        </p:txBody>
      </p:sp>
    </p:spTree>
    <p:extLst>
      <p:ext uri="{BB962C8B-B14F-4D97-AF65-F5344CB8AC3E}">
        <p14:creationId xmlns:p14="http://schemas.microsoft.com/office/powerpoint/2010/main" val="12520609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Disse elektroner fra hydrogen (H) vandrer gennem mitokondriens indre membran gennem 4 enzymkomplekser. Derved frigøres nok energi til at kunne pumpe H+ ud mellem mitokondriens to membraner.</a:t>
            </a:r>
          </a:p>
          <a:p>
            <a:r>
              <a:rPr lang="da-DK" dirty="0"/>
              <a:t>Disse H+ skaber en protongradient (pH forskel) som vha. ATP-ase enzym ledes tilbage igen  og herved dannes ATP (</a:t>
            </a:r>
            <a:r>
              <a:rPr lang="da-DK" dirty="0" err="1"/>
              <a:t>oxidativ</a:t>
            </a:r>
            <a:r>
              <a:rPr lang="da-DK" dirty="0"/>
              <a:t> </a:t>
            </a:r>
            <a:r>
              <a:rPr lang="da-DK" dirty="0" err="1"/>
              <a:t>phosphorylering</a:t>
            </a:r>
            <a:r>
              <a:rPr lang="da-DK" dirty="0"/>
              <a:t> 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dirty="0" err="1">
                <a:sym typeface="Wingdings" panose="05000000000000000000" pitchFamily="2" charset="2"/>
              </a:rPr>
              <a:t>oxidativ</a:t>
            </a:r>
            <a:r>
              <a:rPr lang="da-DK" dirty="0">
                <a:sym typeface="Wingdings" panose="05000000000000000000" pitchFamily="2" charset="2"/>
              </a:rPr>
              <a:t> da det </a:t>
            </a:r>
            <a:r>
              <a:rPr lang="da-DK" dirty="0" err="1">
                <a:sym typeface="Wingdings" panose="05000000000000000000" pitchFamily="2" charset="2"/>
              </a:rPr>
              <a:t>indvolverer</a:t>
            </a:r>
            <a:r>
              <a:rPr lang="da-DK" dirty="0">
                <a:sym typeface="Wingdings" panose="05000000000000000000" pitchFamily="2" charset="2"/>
              </a:rPr>
              <a:t> ilt og </a:t>
            </a:r>
            <a:r>
              <a:rPr lang="da-DK" dirty="0" err="1">
                <a:sym typeface="Wingdings" panose="05000000000000000000" pitchFamily="2" charset="2"/>
              </a:rPr>
              <a:t>phosphorylering</a:t>
            </a:r>
            <a:r>
              <a:rPr lang="da-DK" dirty="0">
                <a:sym typeface="Wingdings" panose="05000000000000000000" pitchFamily="2" charset="2"/>
              </a:rPr>
              <a:t> da der </a:t>
            </a:r>
            <a:r>
              <a:rPr lang="da-DK">
                <a:sym typeface="Wingdings" panose="05000000000000000000" pitchFamily="2" charset="2"/>
              </a:rPr>
              <a:t>bliver påført P gruppe til ADP</a:t>
            </a:r>
            <a:r>
              <a:rPr lang="da-DK"/>
              <a:t>)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Respirationskæden/elektrontrans-</a:t>
            </a:r>
            <a:r>
              <a:rPr lang="da-DK" dirty="0" err="1"/>
              <a:t>portkæden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76005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Elektrontransportkæden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7358510" cy="92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275" y="3206750"/>
            <a:ext cx="524986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61048"/>
            <a:ext cx="7218363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373216"/>
            <a:ext cx="446246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4535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Elektrontransportkæden (Respirationskæden)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796433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22969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20688"/>
            <a:ext cx="4947599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1073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Enzymkompleks 1(EK1) spalter H- atomer fra NADH</a:t>
            </a:r>
            <a:r>
              <a:rPr lang="da-DK" sz="1600" dirty="0"/>
              <a:t>2</a:t>
            </a:r>
            <a:r>
              <a:rPr lang="da-DK" dirty="0"/>
              <a:t>/NADH.</a:t>
            </a:r>
          </a:p>
          <a:p>
            <a:r>
              <a:rPr lang="da-DK" dirty="0"/>
              <a:t>Videregiver elektroner til næste </a:t>
            </a:r>
            <a:r>
              <a:rPr lang="da-DK" dirty="0" err="1"/>
              <a:t>coenzym</a:t>
            </a:r>
            <a:r>
              <a:rPr lang="da-DK" dirty="0"/>
              <a:t>, </a:t>
            </a:r>
            <a:r>
              <a:rPr lang="da-DK" dirty="0" err="1"/>
              <a:t>coenzym</a:t>
            </a:r>
            <a:r>
              <a:rPr lang="da-DK" dirty="0"/>
              <a:t> Q, som bliver reduceret.</a:t>
            </a:r>
          </a:p>
          <a:p>
            <a:r>
              <a:rPr lang="da-DK" dirty="0"/>
              <a:t>Ved denne proces frigives energi nok til at pumpe H+ ud i mitokondriernes ydre rum</a:t>
            </a:r>
          </a:p>
          <a:p>
            <a:r>
              <a:rPr lang="da-DK" dirty="0"/>
              <a:t>Enzymkompleks 2(EK2) spalter H-atomer fra FADH</a:t>
            </a:r>
            <a:r>
              <a:rPr lang="da-DK" sz="1600" dirty="0"/>
              <a:t>2 </a:t>
            </a:r>
            <a:r>
              <a:rPr lang="da-DK" dirty="0"/>
              <a:t>og videregiver elektroner til </a:t>
            </a:r>
            <a:r>
              <a:rPr lang="da-DK" dirty="0" err="1"/>
              <a:t>coenzym</a:t>
            </a:r>
            <a:r>
              <a:rPr lang="da-DK" dirty="0"/>
              <a:t> Q, men har ikke nok energi til elektron udpumpning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Første protonpumpe</a:t>
            </a:r>
          </a:p>
        </p:txBody>
      </p:sp>
    </p:spTree>
    <p:extLst>
      <p:ext uri="{BB962C8B-B14F-4D97-AF65-F5344CB8AC3E}">
        <p14:creationId xmlns:p14="http://schemas.microsoft.com/office/powerpoint/2010/main" val="1672832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Coenzym Q overfører elektroner til anden pumpe – cytochrom reduktase</a:t>
            </a:r>
          </a:p>
          <a:p>
            <a:r>
              <a:rPr lang="da-DK" dirty="0"/>
              <a:t>Cytochrom reduktase overfører elektroner til næste pumpe</a:t>
            </a:r>
          </a:p>
          <a:p>
            <a:r>
              <a:rPr lang="da-DK" dirty="0"/>
              <a:t>Dette frigiver nok energi til H+ udpumpning til ydre membran.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Anden protonpumpe</a:t>
            </a:r>
          </a:p>
        </p:txBody>
      </p:sp>
    </p:spTree>
    <p:extLst>
      <p:ext uri="{BB962C8B-B14F-4D97-AF65-F5344CB8AC3E}">
        <p14:creationId xmlns:p14="http://schemas.microsoft.com/office/powerpoint/2010/main" val="16708644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Cytochrom C overfører elektroner til cytochrom-oxidase</a:t>
            </a:r>
          </a:p>
          <a:p>
            <a:r>
              <a:rPr lang="da-DK" dirty="0"/>
              <a:t>Cytochrom-oxidase afleverer 4 elektroner til O</a:t>
            </a:r>
            <a:r>
              <a:rPr lang="da-DK" sz="1600" dirty="0"/>
              <a:t>2  </a:t>
            </a:r>
          </a:p>
          <a:p>
            <a:r>
              <a:rPr lang="da-DK" dirty="0"/>
              <a:t>Der optages endvidere 4 H+ fra mitokondriens matrix </a:t>
            </a:r>
          </a:p>
          <a:p>
            <a:r>
              <a:rPr lang="da-DK" dirty="0"/>
              <a:t>Resultatet: H2O</a:t>
            </a:r>
          </a:p>
          <a:p>
            <a:endParaRPr lang="da-DK" sz="1600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Tredje protonpumpe</a:t>
            </a:r>
          </a:p>
        </p:txBody>
      </p:sp>
    </p:spTree>
    <p:extLst>
      <p:ext uri="{BB962C8B-B14F-4D97-AF65-F5344CB8AC3E}">
        <p14:creationId xmlns:p14="http://schemas.microsoft.com/office/powerpoint/2010/main" val="41815248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2745" y="2924944"/>
            <a:ext cx="7358510" cy="926672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Respirationskæden/elektrontrans-</a:t>
            </a:r>
            <a:r>
              <a:rPr lang="da-DK" dirty="0" err="1"/>
              <a:t>portkæden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4149080"/>
            <a:ext cx="5249111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01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3284984"/>
            <a:ext cx="7218290" cy="1213209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Respirationskæden/elektrontrans-</a:t>
            </a:r>
            <a:r>
              <a:rPr lang="da-DK" dirty="0" err="1"/>
              <a:t>portkæden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15358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ATP-dannelsen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02" y="1633959"/>
            <a:ext cx="7308803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395536" y="5085184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Figur 5.31 ATP-dannelse i ATP-asen. Protonerne løber med deres kemiske og </a:t>
            </a:r>
          </a:p>
          <a:p>
            <a:r>
              <a:rPr lang="da-DK" dirty="0"/>
              <a:t>elektriske gradient tilbage til matrix gennem ATP-asen. I denne proces rammer </a:t>
            </a:r>
          </a:p>
          <a:p>
            <a:r>
              <a:rPr lang="da-DK" dirty="0"/>
              <a:t>protonerne et udhæng på ATP-asen, der foretager en strukturændring, der tvinger </a:t>
            </a:r>
          </a:p>
          <a:p>
            <a:r>
              <a:rPr lang="da-DK" dirty="0"/>
              <a:t>et ADP-molekyle (A-P-P på figuren) og et fosfatmolekyle (P) sammen, hvorved </a:t>
            </a:r>
          </a:p>
          <a:p>
            <a:r>
              <a:rPr lang="da-DK" dirty="0"/>
              <a:t>der dannes ATP (A-P-P-P på figuren).</a:t>
            </a:r>
          </a:p>
        </p:txBody>
      </p:sp>
    </p:spTree>
    <p:extLst>
      <p:ext uri="{BB962C8B-B14F-4D97-AF65-F5344CB8AC3E}">
        <p14:creationId xmlns:p14="http://schemas.microsoft.com/office/powerpoint/2010/main" val="1228296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ATP´s virkning på celler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408862" cy="208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395536" y="4365104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Figur 5.33 </a:t>
            </a:r>
            <a:r>
              <a:rPr lang="da-DK" dirty="0" err="1"/>
              <a:t>ATPs</a:t>
            </a:r>
            <a:r>
              <a:rPr lang="da-DK" dirty="0"/>
              <a:t> virkning i cellerne. Et protein spalter den kovalente binding ved den </a:t>
            </a:r>
          </a:p>
          <a:p>
            <a:r>
              <a:rPr lang="da-DK" dirty="0"/>
              <a:t>yderste fosfatgruppe, der herefter kraftigt frastødes pga. sin negative ladning (det </a:t>
            </a:r>
          </a:p>
          <a:p>
            <a:r>
              <a:rPr lang="da-DK" dirty="0"/>
              <a:t>resterende ADP-molekyle er også negativt) og nærmest skydes af sted.</a:t>
            </a:r>
          </a:p>
          <a:p>
            <a:r>
              <a:rPr lang="da-DK" dirty="0"/>
              <a:t>Fosfatgruppen er meget reaktiv pga. sin negative ladning og sin bevægelsesenergi, </a:t>
            </a:r>
          </a:p>
          <a:p>
            <a:r>
              <a:rPr lang="da-DK" dirty="0"/>
              <a:t>og kan ved sammenstød påvirke proteinstrukturer til bevægelse.</a:t>
            </a:r>
          </a:p>
          <a:p>
            <a:r>
              <a:rPr lang="da-DK" dirty="0"/>
              <a:t>ATP-molekylet kan sammenlignes med en ladt pistol, hvor den yderste fosfatgruppe </a:t>
            </a:r>
          </a:p>
          <a:p>
            <a:r>
              <a:rPr lang="da-DK" dirty="0"/>
              <a:t>er patronen.</a:t>
            </a:r>
          </a:p>
        </p:txBody>
      </p:sp>
    </p:spTree>
    <p:extLst>
      <p:ext uri="{BB962C8B-B14F-4D97-AF65-F5344CB8AC3E}">
        <p14:creationId xmlns:p14="http://schemas.microsoft.com/office/powerpoint/2010/main" val="40971981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FADH2 = 1,5 mol ATP</a:t>
            </a:r>
          </a:p>
          <a:p>
            <a:r>
              <a:rPr lang="da-DK" dirty="0"/>
              <a:t>NADH2/NADH fra Krebs cyklus= 2,5 mol ATP</a:t>
            </a:r>
          </a:p>
          <a:p>
            <a:r>
              <a:rPr lang="da-DK" dirty="0"/>
              <a:t>NADH fra oxidativ </a:t>
            </a:r>
            <a:r>
              <a:rPr lang="da-DK" dirty="0" err="1"/>
              <a:t>decarboxylering</a:t>
            </a:r>
            <a:r>
              <a:rPr lang="da-DK" dirty="0"/>
              <a:t>= 2,5 mol ATP</a:t>
            </a:r>
          </a:p>
          <a:p>
            <a:r>
              <a:rPr lang="da-DK" dirty="0"/>
              <a:t>NADH2 fra glykolysen= 1,5 mol ATP</a:t>
            </a:r>
          </a:p>
          <a:p>
            <a:r>
              <a:rPr lang="da-DK" dirty="0"/>
              <a:t>Der skal 4 mol H+ til at danne 1 mol ATP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Omregninger fra coenzymer til ATP</a:t>
            </a:r>
          </a:p>
        </p:txBody>
      </p:sp>
    </p:spTree>
    <p:extLst>
      <p:ext uri="{BB962C8B-B14F-4D97-AF65-F5344CB8AC3E}">
        <p14:creationId xmlns:p14="http://schemas.microsoft.com/office/powerpoint/2010/main" val="41500698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Oversigt over ATP-dannelsen i </a:t>
            </a:r>
            <a:r>
              <a:rPr lang="da-DK" dirty="0" err="1"/>
              <a:t>katabolismen</a:t>
            </a:r>
            <a:endParaRPr lang="da-DK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48880"/>
            <a:ext cx="5082921" cy="3706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0247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Oversigt over </a:t>
            </a:r>
            <a:r>
              <a:rPr lang="da-DK" dirty="0" err="1"/>
              <a:t>katabolismen</a:t>
            </a:r>
            <a:endParaRPr lang="da-DK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616" y="2674938"/>
            <a:ext cx="4348706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7786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20688"/>
            <a:ext cx="4653485" cy="572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556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Sker vha. glykogen fosforylase</a:t>
            </a:r>
            <a:r>
              <a:rPr lang="da-DK" dirty="0">
                <a:sym typeface="Wingdings" panose="05000000000000000000" pitchFamily="2" charset="2"/>
              </a:rPr>
              <a:t>glukose-1-fosfatglukose-6-fosfat</a:t>
            </a:r>
          </a:p>
          <a:p>
            <a:r>
              <a:rPr lang="da-DK" dirty="0">
                <a:sym typeface="Wingdings" panose="05000000000000000000" pitchFamily="2" charset="2"/>
              </a:rPr>
              <a:t>Glukose-6-fosfat indtræder direkte i </a:t>
            </a:r>
            <a:r>
              <a:rPr lang="da-DK" dirty="0" err="1">
                <a:sym typeface="Wingdings" panose="05000000000000000000" pitchFamily="2" charset="2"/>
              </a:rPr>
              <a:t>glykolysens</a:t>
            </a:r>
            <a:r>
              <a:rPr lang="da-DK" dirty="0">
                <a:sym typeface="Wingdings" panose="05000000000000000000" pitchFamily="2" charset="2"/>
              </a:rPr>
              <a:t> trin 2.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Nedbrydning af glykogen</a:t>
            </a:r>
          </a:p>
        </p:txBody>
      </p:sp>
    </p:spTree>
    <p:extLst>
      <p:ext uri="{BB962C8B-B14F-4D97-AF65-F5344CB8AC3E}">
        <p14:creationId xmlns:p14="http://schemas.microsoft.com/office/powerpoint/2010/main" val="39031517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752" y="1622106"/>
            <a:ext cx="3735112" cy="453510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Glykolysens trin 2</a:t>
            </a:r>
          </a:p>
        </p:txBody>
      </p:sp>
      <p:sp>
        <p:nvSpPr>
          <p:cNvPr id="5" name="Pil: venstre 4"/>
          <p:cNvSpPr/>
          <p:nvPr/>
        </p:nvSpPr>
        <p:spPr>
          <a:xfrm>
            <a:off x="4427984" y="2348880"/>
            <a:ext cx="504056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9725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Aerob proces</a:t>
            </a:r>
          </a:p>
          <a:p>
            <a:r>
              <a:rPr lang="da-DK" dirty="0"/>
              <a:t>Triglycerid </a:t>
            </a:r>
            <a:r>
              <a:rPr lang="da-DK" dirty="0">
                <a:sym typeface="Wingdings" panose="05000000000000000000" pitchFamily="2" charset="2"/>
              </a:rPr>
              <a:t> glycerol + tre frie fedtsyrer</a:t>
            </a:r>
          </a:p>
          <a:p>
            <a:r>
              <a:rPr lang="da-DK" dirty="0">
                <a:sym typeface="Wingdings" panose="05000000000000000000" pitchFamily="2" charset="2"/>
              </a:rPr>
              <a:t>Glycerol nedbrydes til </a:t>
            </a:r>
            <a:r>
              <a:rPr lang="da-DK" dirty="0" err="1">
                <a:sym typeface="Wingdings" panose="05000000000000000000" pitchFamily="2" charset="2"/>
              </a:rPr>
              <a:t>dihydroxyacetone</a:t>
            </a:r>
            <a:r>
              <a:rPr lang="da-DK" dirty="0">
                <a:sym typeface="Wingdings" panose="05000000000000000000" pitchFamily="2" charset="2"/>
              </a:rPr>
              <a:t>-fosfat og indgår i </a:t>
            </a:r>
            <a:r>
              <a:rPr lang="da-DK" dirty="0" err="1">
                <a:sym typeface="Wingdings" panose="05000000000000000000" pitchFamily="2" charset="2"/>
              </a:rPr>
              <a:t>glykolysen</a:t>
            </a:r>
            <a:r>
              <a:rPr lang="da-DK" dirty="0">
                <a:sym typeface="Wingdings" panose="05000000000000000000" pitchFamily="2" charset="2"/>
              </a:rPr>
              <a:t> trin 4</a:t>
            </a:r>
          </a:p>
          <a:p>
            <a:r>
              <a:rPr lang="da-DK" dirty="0" err="1">
                <a:sym typeface="Wingdings" panose="05000000000000000000" pitchFamily="2" charset="2"/>
              </a:rPr>
              <a:t>Fedtsyrene</a:t>
            </a:r>
            <a:r>
              <a:rPr lang="da-DK" dirty="0">
                <a:sym typeface="Wingdings" panose="05000000000000000000" pitchFamily="2" charset="2"/>
              </a:rPr>
              <a:t> nedbrydes til </a:t>
            </a:r>
            <a:r>
              <a:rPr lang="da-DK" dirty="0" err="1">
                <a:sym typeface="Wingdings" panose="05000000000000000000" pitchFamily="2" charset="2"/>
              </a:rPr>
              <a:t>acetylCoA</a:t>
            </a:r>
            <a:r>
              <a:rPr lang="da-DK" dirty="0">
                <a:sym typeface="Wingdings" panose="05000000000000000000" pitchFamily="2" charset="2"/>
              </a:rPr>
              <a:t> i en proces der kaldes </a:t>
            </a:r>
            <a:r>
              <a:rPr lang="el-GR" dirty="0">
                <a:sym typeface="Wingdings" panose="05000000000000000000" pitchFamily="2" charset="2"/>
              </a:rPr>
              <a:t>β</a:t>
            </a:r>
            <a:r>
              <a:rPr lang="da-DK" dirty="0">
                <a:sym typeface="Wingdings" panose="05000000000000000000" pitchFamily="2" charset="2"/>
              </a:rPr>
              <a:t>–oxidation  videre i Krebs cyklus</a:t>
            </a:r>
          </a:p>
          <a:p>
            <a:r>
              <a:rPr lang="da-DK" dirty="0">
                <a:sym typeface="Wingdings" panose="05000000000000000000" pitchFamily="2" charset="2"/>
              </a:rPr>
              <a:t>Nedbrydning af fedt producerer flere reducerede coenzymer mere ATP dannelse i Krebs cyklus</a:t>
            </a:r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Fedtforbrænding</a:t>
            </a:r>
          </a:p>
        </p:txBody>
      </p:sp>
    </p:spTree>
    <p:extLst>
      <p:ext uri="{BB962C8B-B14F-4D97-AF65-F5344CB8AC3E}">
        <p14:creationId xmlns:p14="http://schemas.microsoft.com/office/powerpoint/2010/main" val="6557587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5776" y="1772816"/>
            <a:ext cx="3735112" cy="453510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Glykolysens trin 4</a:t>
            </a:r>
          </a:p>
        </p:txBody>
      </p:sp>
      <p:sp>
        <p:nvSpPr>
          <p:cNvPr id="5" name="Pil: højre 4"/>
          <p:cNvSpPr/>
          <p:nvPr/>
        </p:nvSpPr>
        <p:spPr>
          <a:xfrm>
            <a:off x="2627784" y="3501008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79000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3808" y="1616386"/>
            <a:ext cx="2965929" cy="4425355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</a:t>
            </a:r>
          </a:p>
        </p:txBody>
      </p:sp>
      <p:sp>
        <p:nvSpPr>
          <p:cNvPr id="5" name="Pil: højre 4"/>
          <p:cNvSpPr/>
          <p:nvPr/>
        </p:nvSpPr>
        <p:spPr>
          <a:xfrm>
            <a:off x="2699792" y="1700808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39618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RQ= Forholdet mellem </a:t>
            </a:r>
            <a:r>
              <a:rPr lang="da-DK" dirty="0" err="1"/>
              <a:t>prod</a:t>
            </a:r>
            <a:r>
              <a:rPr lang="da-DK" dirty="0"/>
              <a:t>. CO</a:t>
            </a:r>
            <a:r>
              <a:rPr lang="da-DK" sz="1600" dirty="0"/>
              <a:t>2</a:t>
            </a:r>
            <a:r>
              <a:rPr lang="da-DK" dirty="0"/>
              <a:t> og forbrugt O</a:t>
            </a:r>
            <a:r>
              <a:rPr lang="da-DK" sz="1400" dirty="0"/>
              <a:t>2</a:t>
            </a:r>
            <a:r>
              <a:rPr lang="da-DK" dirty="0"/>
              <a:t> (</a:t>
            </a:r>
            <a:r>
              <a:rPr lang="da-DK" dirty="0" err="1"/>
              <a:t>Dvs</a:t>
            </a:r>
            <a:r>
              <a:rPr lang="da-DK" dirty="0"/>
              <a:t> fordelingen af ATP dannelsen)</a:t>
            </a:r>
          </a:p>
          <a:p>
            <a:r>
              <a:rPr lang="da-DK" dirty="0"/>
              <a:t>RQ= Kulhydrat : 1,0</a:t>
            </a:r>
          </a:p>
          <a:p>
            <a:r>
              <a:rPr lang="da-DK" dirty="0"/>
              <a:t>RQ= Protein: 0,8</a:t>
            </a:r>
          </a:p>
          <a:p>
            <a:r>
              <a:rPr lang="da-DK" dirty="0"/>
              <a:t>RQ= Fedt: 0,7</a:t>
            </a:r>
            <a:endParaRPr lang="da-DK" sz="4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RQ værdier</a:t>
            </a:r>
          </a:p>
        </p:txBody>
      </p:sp>
    </p:spTree>
    <p:extLst>
      <p:ext uri="{BB962C8B-B14F-4D97-AF65-F5344CB8AC3E}">
        <p14:creationId xmlns:p14="http://schemas.microsoft.com/office/powerpoint/2010/main" val="37127408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Proteiner skal først deamineres inden de kan indgå i Krebs cyklus og respirationskæden</a:t>
            </a:r>
          </a:p>
          <a:p>
            <a:r>
              <a:rPr lang="da-DK" dirty="0"/>
              <a:t>Der kan også ske en transaminering</a:t>
            </a:r>
          </a:p>
          <a:p>
            <a:r>
              <a:rPr lang="da-DK" dirty="0"/>
              <a:t>De afgiver aminogruppen som ammoniak som senere bliver udskilt som urinstof med urinen</a:t>
            </a:r>
          </a:p>
          <a:p>
            <a:r>
              <a:rPr lang="da-DK" dirty="0"/>
              <a:t>Aminosyrer der indeholder svovl – methionin og cystein skal først ha fjernet svovlet før de kan bruges som energikilde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Protein forbrænding</a:t>
            </a:r>
          </a:p>
        </p:txBody>
      </p:sp>
    </p:spTree>
    <p:extLst>
      <p:ext uri="{BB962C8B-B14F-4D97-AF65-F5344CB8AC3E}">
        <p14:creationId xmlns:p14="http://schemas.microsoft.com/office/powerpoint/2010/main" val="16951684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Protein forbrænding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69" y="2492896"/>
            <a:ext cx="7408862" cy="1902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4653136"/>
            <a:ext cx="830897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45060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Protein forbrænding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92896"/>
            <a:ext cx="7408862" cy="1706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1907704" y="4653136"/>
            <a:ext cx="5904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Figur 5.38 </a:t>
            </a:r>
            <a:r>
              <a:rPr lang="da-DK" dirty="0" err="1"/>
              <a:t>Deaminering</a:t>
            </a:r>
            <a:r>
              <a:rPr lang="da-DK" dirty="0"/>
              <a:t> af </a:t>
            </a:r>
            <a:r>
              <a:rPr lang="da-DK" dirty="0" err="1"/>
              <a:t>glutamat</a:t>
            </a:r>
            <a:r>
              <a:rPr lang="da-DK" dirty="0"/>
              <a:t>, hvorved </a:t>
            </a:r>
            <a:r>
              <a:rPr lang="el-GR" dirty="0"/>
              <a:t>α-</a:t>
            </a:r>
            <a:r>
              <a:rPr lang="da-DK" dirty="0" err="1"/>
              <a:t>ketoglutarat</a:t>
            </a:r>
            <a:r>
              <a:rPr lang="da-DK" dirty="0"/>
              <a:t> gendannes </a:t>
            </a:r>
          </a:p>
          <a:p>
            <a:r>
              <a:rPr lang="da-DK" dirty="0"/>
              <a:t>(se figur 5.37). Den dannede ammonium udskilles med urinen (se figur 5.39).</a:t>
            </a:r>
          </a:p>
        </p:txBody>
      </p:sp>
    </p:spTree>
    <p:extLst>
      <p:ext uri="{BB962C8B-B14F-4D97-AF65-F5344CB8AC3E}">
        <p14:creationId xmlns:p14="http://schemas.microsoft.com/office/powerpoint/2010/main" val="28985123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9616" y="1591056"/>
            <a:ext cx="3024767" cy="4513145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Krebs cyklus</a:t>
            </a:r>
          </a:p>
        </p:txBody>
      </p:sp>
      <p:sp>
        <p:nvSpPr>
          <p:cNvPr id="5" name="Pil: venstre 4"/>
          <p:cNvSpPr/>
          <p:nvPr/>
        </p:nvSpPr>
        <p:spPr>
          <a:xfrm>
            <a:off x="6149821" y="4941168"/>
            <a:ext cx="864096" cy="4320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9638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Urinstofcyklus (foregår i leveren)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04864"/>
            <a:ext cx="6010833" cy="392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il: opadgående 1"/>
          <p:cNvSpPr/>
          <p:nvPr/>
        </p:nvSpPr>
        <p:spPr>
          <a:xfrm>
            <a:off x="1907704" y="2924944"/>
            <a:ext cx="144016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81462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Stort energiforbrug i urinstofcyklus fordi ammoniak (NH</a:t>
            </a:r>
            <a:r>
              <a:rPr lang="da-DK" sz="1600" dirty="0"/>
              <a:t>3</a:t>
            </a:r>
            <a:r>
              <a:rPr lang="da-DK" dirty="0"/>
              <a:t>) er giftig for cellerne og skal laves om til det ugiftige urinstof</a:t>
            </a:r>
          </a:p>
          <a:p>
            <a:r>
              <a:rPr lang="da-DK" dirty="0"/>
              <a:t>Ammoniak reagerer nemlig med </a:t>
            </a:r>
            <a:r>
              <a:rPr lang="el-GR" dirty="0"/>
              <a:t>α</a:t>
            </a:r>
            <a:r>
              <a:rPr lang="da-DK" dirty="0"/>
              <a:t>–</a:t>
            </a:r>
            <a:r>
              <a:rPr lang="da-DK" dirty="0" err="1"/>
              <a:t>ketoglutarat</a:t>
            </a:r>
            <a:r>
              <a:rPr lang="da-DK" dirty="0"/>
              <a:t>, som derved fjernes fra Krebs cyklus og hæmmer denne.</a:t>
            </a:r>
          </a:p>
          <a:p>
            <a:r>
              <a:rPr lang="da-DK" dirty="0"/>
              <a:t>I vand udskilles NH</a:t>
            </a:r>
            <a:r>
              <a:rPr lang="da-DK" sz="1600" dirty="0"/>
              <a:t>3</a:t>
            </a:r>
            <a:r>
              <a:rPr lang="da-DK" dirty="0"/>
              <a:t> som ammonium NH+</a:t>
            </a:r>
            <a:r>
              <a:rPr lang="da-DK" sz="1600" dirty="0"/>
              <a:t>4</a:t>
            </a:r>
            <a:r>
              <a:rPr lang="da-DK" dirty="0"/>
              <a:t> pga. det omgivende vand- derved spares der ATP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Ammoniak er giftig</a:t>
            </a:r>
          </a:p>
        </p:txBody>
      </p:sp>
    </p:spTree>
    <p:extLst>
      <p:ext uri="{BB962C8B-B14F-4D97-AF65-F5344CB8AC3E}">
        <p14:creationId xmlns:p14="http://schemas.microsoft.com/office/powerpoint/2010/main" val="29353379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Oversigt over hele </a:t>
            </a:r>
            <a:r>
              <a:rPr lang="da-DK" dirty="0" err="1"/>
              <a:t>katabolismen</a:t>
            </a:r>
            <a:r>
              <a:rPr lang="da-DK" dirty="0"/>
              <a:t> (kulhydrat, fedt og protein)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28800"/>
            <a:ext cx="467315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0254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Bølg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ølg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256</TotalTime>
  <Words>1054</Words>
  <Application>Microsoft Office PowerPoint</Application>
  <PresentationFormat>Skærmshow (4:3)</PresentationFormat>
  <Paragraphs>136</Paragraphs>
  <Slides>65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65</vt:i4>
      </vt:variant>
    </vt:vector>
  </HeadingPairs>
  <TitlesOfParts>
    <vt:vector size="70" baseType="lpstr">
      <vt:lpstr>Calibri</vt:lpstr>
      <vt:lpstr>Candara</vt:lpstr>
      <vt:lpstr>Symbol</vt:lpstr>
      <vt:lpstr>Times New Roman</vt:lpstr>
      <vt:lpstr>Bølgeform</vt:lpstr>
      <vt:lpstr>Glykolysen, Krebs cyklus og elektrontransportkæden</vt:lpstr>
      <vt:lpstr>Katabolismen  nedbrydning af stoffer</vt:lpstr>
      <vt:lpstr>PowerPoint-præsentation</vt:lpstr>
      <vt:lpstr>Glykolysen- overblik</vt:lpstr>
      <vt:lpstr>Animation glykolysen</vt:lpstr>
      <vt:lpstr>Bruttoligning for glykolysen</vt:lpstr>
      <vt:lpstr>Glykolysen</vt:lpstr>
      <vt:lpstr>Glykolysen trin 1</vt:lpstr>
      <vt:lpstr>Glykolysen trin 2</vt:lpstr>
      <vt:lpstr>Glykolysen trin 3</vt:lpstr>
      <vt:lpstr>Glykolysen trin 4</vt:lpstr>
      <vt:lpstr>Glykolysen trin 5</vt:lpstr>
      <vt:lpstr>Glykolysen trin 6</vt:lpstr>
      <vt:lpstr>Glykolysen trin 7</vt:lpstr>
      <vt:lpstr>Glykolysen trin 8</vt:lpstr>
      <vt:lpstr>Glykolysen trin 9</vt:lpstr>
      <vt:lpstr> Glykolysen trin 10</vt:lpstr>
      <vt:lpstr>Mælkesyregæring</vt:lpstr>
      <vt:lpstr>Alkoholgæring</vt:lpstr>
      <vt:lpstr>Alkoholgæring</vt:lpstr>
      <vt:lpstr>Alkoholgæring</vt:lpstr>
      <vt:lpstr>Oxidative decarboxylering Fraspaltning af CO2</vt:lpstr>
      <vt:lpstr>Krebs cyklus/ citronsyre cyklus</vt:lpstr>
      <vt:lpstr>Bruttoligning for Krebs cyklus</vt:lpstr>
      <vt:lpstr>Animation Krebs cyklus</vt:lpstr>
      <vt:lpstr>Krebs cyklus (citronsyrecyklus, citratcyklus)</vt:lpstr>
      <vt:lpstr>Krebs cyklus trin 1</vt:lpstr>
      <vt:lpstr>Krebs cyklus trin 2, 3</vt:lpstr>
      <vt:lpstr>Krebs cyklus trin 4</vt:lpstr>
      <vt:lpstr>Krebs cyklus trin 5</vt:lpstr>
      <vt:lpstr>Krebs cyklus trin 6</vt:lpstr>
      <vt:lpstr>Krebs cyklus trin 7</vt:lpstr>
      <vt:lpstr>Krebs cyklus trin 8</vt:lpstr>
      <vt:lpstr>Krebs cyklus trin 9</vt:lpstr>
      <vt:lpstr>Respirationskæden/elektron-transportkæden</vt:lpstr>
      <vt:lpstr>Respirationskæden/elektrontrans-portkæden</vt:lpstr>
      <vt:lpstr>Hydrogen atoms egenskaber</vt:lpstr>
      <vt:lpstr>Respirationskæden/elektrontrans-portkæden</vt:lpstr>
      <vt:lpstr>Elektrontransportkæden</vt:lpstr>
      <vt:lpstr>Elektrontransportkæden (Respirationskæden)</vt:lpstr>
      <vt:lpstr>PowerPoint-præsentation</vt:lpstr>
      <vt:lpstr>Første protonpumpe</vt:lpstr>
      <vt:lpstr>Anden protonpumpe</vt:lpstr>
      <vt:lpstr>Tredje protonpumpe</vt:lpstr>
      <vt:lpstr>Respirationskæden/elektrontrans-portkæden</vt:lpstr>
      <vt:lpstr>Respirationskæden/elektrontrans-portkæden</vt:lpstr>
      <vt:lpstr>ATP-dannelsen</vt:lpstr>
      <vt:lpstr>ATP´s virkning på celler</vt:lpstr>
      <vt:lpstr>Omregninger fra coenzymer til ATP</vt:lpstr>
      <vt:lpstr>Oversigt over ATP-dannelsen i katabolismen</vt:lpstr>
      <vt:lpstr>Oversigt over katabolismen</vt:lpstr>
      <vt:lpstr>PowerPoint-præsentation</vt:lpstr>
      <vt:lpstr>Nedbrydning af glykogen</vt:lpstr>
      <vt:lpstr>Glykolysens trin 2</vt:lpstr>
      <vt:lpstr>Fedtforbrænding</vt:lpstr>
      <vt:lpstr>Glykolysens trin 4</vt:lpstr>
      <vt:lpstr>Krebs cyklus</vt:lpstr>
      <vt:lpstr>RQ værdier</vt:lpstr>
      <vt:lpstr>Protein forbrænding</vt:lpstr>
      <vt:lpstr>Protein forbrænding</vt:lpstr>
      <vt:lpstr>Protein forbrænding</vt:lpstr>
      <vt:lpstr>Krebs cyklus</vt:lpstr>
      <vt:lpstr>Urinstofcyklus (foregår i leveren)</vt:lpstr>
      <vt:lpstr>Ammoniak er giftig</vt:lpstr>
      <vt:lpstr>Oversigt over hele katabolismen (kulhydrat, fedt og protein)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Glykolysen, Krebs cyklus og elektrontransportkæden</dc:title>
  <dc:creator>Kirstin Godsk</dc:creator>
  <cp:lastModifiedBy>Kirstin Godsk</cp:lastModifiedBy>
  <cp:revision>39</cp:revision>
  <dcterms:created xsi:type="dcterms:W3CDTF">2014-11-02T10:13:05Z</dcterms:created>
  <dcterms:modified xsi:type="dcterms:W3CDTF">2020-10-20T07:33:59Z</dcterms:modified>
</cp:coreProperties>
</file>