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5"/>
  </p:notesMasterIdLst>
  <p:sldIdLst>
    <p:sldId id="256" r:id="rId2"/>
    <p:sldId id="261" r:id="rId3"/>
    <p:sldId id="266" r:id="rId4"/>
    <p:sldId id="257" r:id="rId5"/>
    <p:sldId id="267" r:id="rId6"/>
    <p:sldId id="258" r:id="rId7"/>
    <p:sldId id="268" r:id="rId8"/>
    <p:sldId id="270" r:id="rId9"/>
    <p:sldId id="271" r:id="rId10"/>
    <p:sldId id="259" r:id="rId11"/>
    <p:sldId id="260" r:id="rId12"/>
    <p:sldId id="263" r:id="rId13"/>
    <p:sldId id="26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32" autoAdjust="0"/>
    <p:restoredTop sz="76040" autoAdjust="0"/>
  </p:normalViewPr>
  <p:slideViewPr>
    <p:cSldViewPr snapToGrid="0">
      <p:cViewPr varScale="1">
        <p:scale>
          <a:sx n="48" d="100"/>
          <a:sy n="48" d="100"/>
        </p:scale>
        <p:origin x="1172"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66F3AE-61A5-45EB-9320-A42AA2A1FF74}" type="datetimeFigureOut">
              <a:rPr lang="da-DK" smtClean="0"/>
              <a:t>25-08-2025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18B9A4-5F26-468F-BCF7-DCE4D32B8D48}" type="slidenum">
              <a:rPr lang="da-DK" smtClean="0"/>
              <a:t>‹nr.›</a:t>
            </a:fld>
            <a:endParaRPr lang="da-DK"/>
          </a:p>
        </p:txBody>
      </p:sp>
    </p:spTree>
    <p:extLst>
      <p:ext uri="{BB962C8B-B14F-4D97-AF65-F5344CB8AC3E}">
        <p14:creationId xmlns:p14="http://schemas.microsoft.com/office/powerpoint/2010/main" val="1368715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Det er ”Erasmus Montanus” blandt andet et eksempel på.</a:t>
            </a:r>
          </a:p>
          <a:p>
            <a:endParaRPr lang="da-DK" dirty="0"/>
          </a:p>
        </p:txBody>
      </p:sp>
      <p:sp>
        <p:nvSpPr>
          <p:cNvPr id="4" name="Pladsholder til slidenummer 3"/>
          <p:cNvSpPr>
            <a:spLocks noGrp="1"/>
          </p:cNvSpPr>
          <p:nvPr>
            <p:ph type="sldNum" sz="quarter" idx="5"/>
          </p:nvPr>
        </p:nvSpPr>
        <p:spPr/>
        <p:txBody>
          <a:bodyPr/>
          <a:lstStyle/>
          <a:p>
            <a:fld id="{C118B9A4-5F26-468F-BCF7-DCE4D32B8D48}" type="slidenum">
              <a:rPr lang="da-DK" smtClean="0"/>
              <a:t>2</a:t>
            </a:fld>
            <a:endParaRPr lang="da-DK"/>
          </a:p>
        </p:txBody>
      </p:sp>
    </p:spTree>
    <p:extLst>
      <p:ext uri="{BB962C8B-B14F-4D97-AF65-F5344CB8AC3E}">
        <p14:creationId xmlns:p14="http://schemas.microsoft.com/office/powerpoint/2010/main" val="9122375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Det var selvfølgelig let, når der ikke var nogen begrænsninger pga. de tre friheder. </a:t>
            </a:r>
          </a:p>
          <a:p>
            <a:endParaRPr lang="da-DK" dirty="0"/>
          </a:p>
        </p:txBody>
      </p:sp>
      <p:sp>
        <p:nvSpPr>
          <p:cNvPr id="4" name="Pladsholder til slidenummer 3"/>
          <p:cNvSpPr>
            <a:spLocks noGrp="1"/>
          </p:cNvSpPr>
          <p:nvPr>
            <p:ph type="sldNum" sz="quarter" idx="5"/>
          </p:nvPr>
        </p:nvSpPr>
        <p:spPr/>
        <p:txBody>
          <a:bodyPr/>
          <a:lstStyle/>
          <a:p>
            <a:fld id="{C118B9A4-5F26-468F-BCF7-DCE4D32B8D48}" type="slidenum">
              <a:rPr lang="da-DK" smtClean="0"/>
              <a:t>4</a:t>
            </a:fld>
            <a:endParaRPr lang="da-DK"/>
          </a:p>
        </p:txBody>
      </p:sp>
    </p:spTree>
    <p:extLst>
      <p:ext uri="{BB962C8B-B14F-4D97-AF65-F5344CB8AC3E}">
        <p14:creationId xmlns:p14="http://schemas.microsoft.com/office/powerpoint/2010/main" val="1623810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Man kunne tro, at man i oplysningstiden opgiver kristendommen som en gammel og fordomsfuld måde at forklare verden på, men tværtimod tage teologerne udfordringen op og tænker rationalisme og kristendom sammen. </a:t>
            </a:r>
          </a:p>
        </p:txBody>
      </p:sp>
      <p:sp>
        <p:nvSpPr>
          <p:cNvPr id="4" name="Pladsholder til slidenummer 3"/>
          <p:cNvSpPr>
            <a:spLocks noGrp="1"/>
          </p:cNvSpPr>
          <p:nvPr>
            <p:ph type="sldNum" sz="quarter" idx="5"/>
          </p:nvPr>
        </p:nvSpPr>
        <p:spPr/>
        <p:txBody>
          <a:bodyPr/>
          <a:lstStyle/>
          <a:p>
            <a:fld id="{C118B9A4-5F26-468F-BCF7-DCE4D32B8D48}" type="slidenum">
              <a:rPr lang="da-DK" smtClean="0"/>
              <a:t>6</a:t>
            </a:fld>
            <a:endParaRPr lang="da-DK"/>
          </a:p>
        </p:txBody>
      </p:sp>
    </p:spTree>
    <p:extLst>
      <p:ext uri="{BB962C8B-B14F-4D97-AF65-F5344CB8AC3E}">
        <p14:creationId xmlns:p14="http://schemas.microsoft.com/office/powerpoint/2010/main" val="11406651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algn="l"/>
            <a:r>
              <a:rPr lang="da-DK" b="0" i="0" dirty="0">
                <a:solidFill>
                  <a:srgbClr val="333333"/>
                </a:solidFill>
                <a:effectLst/>
                <a:latin typeface="Noto Sans" panose="020B0502040504020204" pitchFamily="34" charset="0"/>
              </a:rPr>
              <a:t>Den klassicistiske komedie følger antikkens idealer for dramatisk stramhed i handlingen. Klassicisten Nicolas Boileau henviser til Aristoteles, men præciserer, at dramaet skal følge fem punkter i logisk rækkefølge, der skaber en spændingskurve over konfliktens intensitet. Hvert punkt vil typisk falde i hver af de fem akter, og spændingen har ikke sit vendepunkt i midten som hos Aristoteles, men den forhales:</a:t>
            </a:r>
          </a:p>
          <a:p>
            <a:endParaRPr lang="da-DK" dirty="0"/>
          </a:p>
        </p:txBody>
      </p:sp>
      <p:sp>
        <p:nvSpPr>
          <p:cNvPr id="4" name="Pladsholder til slidenummer 3"/>
          <p:cNvSpPr>
            <a:spLocks noGrp="1"/>
          </p:cNvSpPr>
          <p:nvPr>
            <p:ph type="sldNum" sz="quarter" idx="5"/>
          </p:nvPr>
        </p:nvSpPr>
        <p:spPr/>
        <p:txBody>
          <a:bodyPr/>
          <a:lstStyle/>
          <a:p>
            <a:fld id="{C118B9A4-5F26-468F-BCF7-DCE4D32B8D48}" type="slidenum">
              <a:rPr lang="da-DK" smtClean="0"/>
              <a:t>12</a:t>
            </a:fld>
            <a:endParaRPr lang="da-DK"/>
          </a:p>
        </p:txBody>
      </p:sp>
    </p:spTree>
    <p:extLst>
      <p:ext uri="{BB962C8B-B14F-4D97-AF65-F5344CB8AC3E}">
        <p14:creationId xmlns:p14="http://schemas.microsoft.com/office/powerpoint/2010/main" val="1177349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da-DK"/>
              <a:t>Klik for at redigere titeltypografien i masteren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8/25/2025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‹nr.›</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idx="1"/>
          </p:nvPr>
        </p:nvSpPr>
        <p:spPr/>
        <p:txBody>
          <a:bodyPr ancho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da-DK"/>
              <a:t>Klik for at redigere titeltypografien i masteren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48A87A34-81AB-432B-8DAE-1953F412C126}" type="datetimeFigureOut">
              <a:rPr lang="en-US" dirty="0"/>
              <a:t>8/25/2025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8/25/2025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da-DK"/>
              <a:t>Klik for at redigere titeltypografien i masteren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1447191" y="2824269"/>
            <a:ext cx="4645152" cy="2644457"/>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Content Placeholder 5"/>
          <p:cNvSpPr>
            <a:spLocks noGrp="1"/>
          </p:cNvSpPr>
          <p:nvPr>
            <p:ph sz="quarter" idx="4"/>
          </p:nvPr>
        </p:nvSpPr>
        <p:spPr>
          <a:xfrm>
            <a:off x="6412362" y="2821491"/>
            <a:ext cx="4645152" cy="2637371"/>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8/25/2025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‹nr.›</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‹nr.›</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8/25/2025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da-DK"/>
              <a:t>Klik for at redigere titeltypografien i masteren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48A87A34-81AB-432B-8DAE-1953F412C126}" type="datetimeFigureOut">
              <a:rPr lang="en-US" dirty="0"/>
              <a:t>8/25/2025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8/25/2025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8/25/2025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‹nr.›</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C79CB5-6E72-A4C6-2823-0FEE9E6C782D}"/>
              </a:ext>
            </a:extLst>
          </p:cNvPr>
          <p:cNvSpPr>
            <a:spLocks noGrp="1"/>
          </p:cNvSpPr>
          <p:nvPr>
            <p:ph type="ctrTitle"/>
          </p:nvPr>
        </p:nvSpPr>
        <p:spPr/>
        <p:txBody>
          <a:bodyPr/>
          <a:lstStyle/>
          <a:p>
            <a:r>
              <a:rPr lang="da-DK" dirty="0"/>
              <a:t>Oplysningstiden</a:t>
            </a:r>
          </a:p>
        </p:txBody>
      </p:sp>
      <p:sp>
        <p:nvSpPr>
          <p:cNvPr id="3" name="Undertitel 2">
            <a:extLst>
              <a:ext uri="{FF2B5EF4-FFF2-40B4-BE49-F238E27FC236}">
                <a16:creationId xmlns:a16="http://schemas.microsoft.com/office/drawing/2014/main" id="{4E3135C3-FD12-99D6-2F49-ABE684F2CB34}"/>
              </a:ext>
            </a:extLst>
          </p:cNvPr>
          <p:cNvSpPr>
            <a:spLocks noGrp="1"/>
          </p:cNvSpPr>
          <p:nvPr>
            <p:ph type="subTitle" idx="1"/>
          </p:nvPr>
        </p:nvSpPr>
        <p:spPr/>
        <p:txBody>
          <a:bodyPr/>
          <a:lstStyle/>
          <a:p>
            <a:r>
              <a:rPr lang="da-DK" dirty="0"/>
              <a:t>2u</a:t>
            </a:r>
          </a:p>
        </p:txBody>
      </p:sp>
    </p:spTree>
    <p:extLst>
      <p:ext uri="{BB962C8B-B14F-4D97-AF65-F5344CB8AC3E}">
        <p14:creationId xmlns:p14="http://schemas.microsoft.com/office/powerpoint/2010/main" val="1833096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CCAE09-0877-D989-0CB3-3514C85AC5A8}"/>
              </a:ext>
            </a:extLst>
          </p:cNvPr>
          <p:cNvSpPr>
            <a:spLocks noGrp="1"/>
          </p:cNvSpPr>
          <p:nvPr>
            <p:ph type="title"/>
          </p:nvPr>
        </p:nvSpPr>
        <p:spPr/>
        <p:txBody>
          <a:bodyPr/>
          <a:lstStyle/>
          <a:p>
            <a:r>
              <a:rPr lang="da-DK" dirty="0"/>
              <a:t>Holbergs dramaer: klassicistisk komedie</a:t>
            </a:r>
          </a:p>
        </p:txBody>
      </p:sp>
      <p:sp>
        <p:nvSpPr>
          <p:cNvPr id="3" name="Pladsholder til indhold 2">
            <a:extLst>
              <a:ext uri="{FF2B5EF4-FFF2-40B4-BE49-F238E27FC236}">
                <a16:creationId xmlns:a16="http://schemas.microsoft.com/office/drawing/2014/main" id="{3425752D-FDA3-52CA-D3BA-7A35320A8693}"/>
              </a:ext>
            </a:extLst>
          </p:cNvPr>
          <p:cNvSpPr>
            <a:spLocks noGrp="1"/>
          </p:cNvSpPr>
          <p:nvPr>
            <p:ph idx="1"/>
          </p:nvPr>
        </p:nvSpPr>
        <p:spPr>
          <a:xfrm>
            <a:off x="702366" y="1932055"/>
            <a:ext cx="11330608" cy="4121426"/>
          </a:xfrm>
        </p:spPr>
        <p:txBody>
          <a:bodyPr>
            <a:normAutofit fontScale="70000" lnSpcReduction="20000"/>
          </a:bodyPr>
          <a:lstStyle/>
          <a:p>
            <a:r>
              <a:rPr lang="da-DK" dirty="0"/>
              <a:t>Holbergs dramaproduktion er karakterkomedier.</a:t>
            </a:r>
          </a:p>
          <a:p>
            <a:pPr lvl="1"/>
            <a:r>
              <a:rPr lang="da-DK" dirty="0"/>
              <a:t>Karakterkomedier: </a:t>
            </a:r>
          </a:p>
          <a:p>
            <a:pPr lvl="2"/>
            <a:r>
              <a:rPr lang="da-DK" dirty="0"/>
              <a:t>Holbergs komedier er karakterkomedier, hvilket betyder, at man sætter forskellige uheldige og ofte lattervækkende karaktertræk under behandling. Hovedpersonerne kan være dumme, snobbede, dovne eller rastløse. </a:t>
            </a:r>
          </a:p>
          <a:p>
            <a:pPr lvl="2"/>
            <a:r>
              <a:rPr lang="da-DK" dirty="0"/>
              <a:t>Disse karaktertræk udløser et kaos.</a:t>
            </a:r>
          </a:p>
          <a:p>
            <a:pPr lvl="2"/>
            <a:r>
              <a:rPr lang="da-DK" dirty="0"/>
              <a:t>Komediernes formål er at opdrage/oplyse gennem underholdning, for når publikum ler i Holbergs komedier, så ler de ad ufornuften.  </a:t>
            </a:r>
          </a:p>
          <a:p>
            <a:r>
              <a:rPr lang="da-DK" dirty="0"/>
              <a:t>Dramaerne lever alle op til kravene for denne klassiske dramatype.</a:t>
            </a:r>
          </a:p>
          <a:p>
            <a:r>
              <a:rPr lang="da-DK" dirty="0"/>
              <a:t>Dramaernes komposition:  5 akter</a:t>
            </a:r>
          </a:p>
          <a:p>
            <a:pPr lvl="1"/>
            <a:r>
              <a:rPr lang="da-DK" dirty="0"/>
              <a:t>Eksposition</a:t>
            </a:r>
          </a:p>
          <a:p>
            <a:pPr lvl="1"/>
            <a:r>
              <a:rPr lang="da-DK" dirty="0"/>
              <a:t>Præsentation af knude</a:t>
            </a:r>
          </a:p>
          <a:p>
            <a:pPr lvl="1"/>
            <a:r>
              <a:rPr lang="da-DK" dirty="0"/>
              <a:t>Krise</a:t>
            </a:r>
          </a:p>
          <a:p>
            <a:pPr lvl="1"/>
            <a:r>
              <a:rPr lang="da-DK" dirty="0"/>
              <a:t>Omslag</a:t>
            </a:r>
          </a:p>
          <a:p>
            <a:pPr lvl="1"/>
            <a:r>
              <a:rPr lang="da-DK" dirty="0"/>
              <a:t>Opløsning</a:t>
            </a:r>
          </a:p>
          <a:p>
            <a:r>
              <a:rPr lang="da-DK" dirty="0"/>
              <a:t>Uanset om dramaerne handler om ægteskab eller videnskab, så viser de meget ofte, hvordan fornuft og ufornuft støder sammen i konflikter. Og det er ofte den fattige eller dumme, der er den fornuftige og dermed Holbergs idealkarakter. </a:t>
            </a:r>
          </a:p>
          <a:p>
            <a:endParaRPr lang="da-DK" dirty="0"/>
          </a:p>
        </p:txBody>
      </p:sp>
    </p:spTree>
    <p:extLst>
      <p:ext uri="{BB962C8B-B14F-4D97-AF65-F5344CB8AC3E}">
        <p14:creationId xmlns:p14="http://schemas.microsoft.com/office/powerpoint/2010/main" val="189940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725594-BF5F-8EF0-760E-9E74846CF1A3}"/>
              </a:ext>
            </a:extLst>
          </p:cNvPr>
          <p:cNvSpPr>
            <a:spLocks noGrp="1"/>
          </p:cNvSpPr>
          <p:nvPr>
            <p:ph type="title"/>
          </p:nvPr>
        </p:nvSpPr>
        <p:spPr/>
        <p:txBody>
          <a:bodyPr/>
          <a:lstStyle/>
          <a:p>
            <a:r>
              <a:rPr lang="da-DK" dirty="0"/>
              <a:t>Holberg og oplysningstiden</a:t>
            </a:r>
          </a:p>
        </p:txBody>
      </p:sp>
      <p:sp>
        <p:nvSpPr>
          <p:cNvPr id="3" name="Pladsholder til indhold 2">
            <a:extLst>
              <a:ext uri="{FF2B5EF4-FFF2-40B4-BE49-F238E27FC236}">
                <a16:creationId xmlns:a16="http://schemas.microsoft.com/office/drawing/2014/main" id="{F4409A71-BE0B-D33F-D59E-32B6FDA33C55}"/>
              </a:ext>
            </a:extLst>
          </p:cNvPr>
          <p:cNvSpPr>
            <a:spLocks noGrp="1"/>
          </p:cNvSpPr>
          <p:nvPr>
            <p:ph idx="1"/>
          </p:nvPr>
        </p:nvSpPr>
        <p:spPr/>
        <p:txBody>
          <a:bodyPr/>
          <a:lstStyle/>
          <a:p>
            <a:r>
              <a:rPr lang="da-DK" dirty="0"/>
              <a:t>Mange af hans tanker og tekster fremstår som typiske for oplysningstidens kritiske og rationelle tænkning, idet han betoner fornuft og rationel tænkning som idealet. </a:t>
            </a:r>
          </a:p>
        </p:txBody>
      </p:sp>
    </p:spTree>
    <p:extLst>
      <p:ext uri="{BB962C8B-B14F-4D97-AF65-F5344CB8AC3E}">
        <p14:creationId xmlns:p14="http://schemas.microsoft.com/office/powerpoint/2010/main" val="2535195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232A73-2CF8-AE5F-AF38-DFFD965CDD8F}"/>
              </a:ext>
            </a:extLst>
          </p:cNvPr>
          <p:cNvSpPr>
            <a:spLocks noGrp="1"/>
          </p:cNvSpPr>
          <p:nvPr>
            <p:ph type="title"/>
          </p:nvPr>
        </p:nvSpPr>
        <p:spPr/>
        <p:txBody>
          <a:bodyPr/>
          <a:lstStyle/>
          <a:p>
            <a:r>
              <a:rPr lang="da-DK" dirty="0"/>
              <a:t>Komposition</a:t>
            </a:r>
          </a:p>
        </p:txBody>
      </p:sp>
      <p:pic>
        <p:nvPicPr>
          <p:cNvPr id="1026" name="Picture 2">
            <a:extLst>
              <a:ext uri="{FF2B5EF4-FFF2-40B4-BE49-F238E27FC236}">
                <a16:creationId xmlns:a16="http://schemas.microsoft.com/office/drawing/2014/main" id="{9F9A0A21-0575-0FBD-4F55-9A47283AD38F}"/>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758520" y="2016125"/>
            <a:ext cx="8989284" cy="34496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83175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9754DE-3098-9C2E-B43A-2D11BCD049C5}"/>
              </a:ext>
            </a:extLst>
          </p:cNvPr>
          <p:cNvSpPr>
            <a:spLocks noGrp="1"/>
          </p:cNvSpPr>
          <p:nvPr>
            <p:ph type="title"/>
          </p:nvPr>
        </p:nvSpPr>
        <p:spPr/>
        <p:txBody>
          <a:bodyPr/>
          <a:lstStyle/>
          <a:p>
            <a:endParaRPr lang="da-DK" dirty="0"/>
          </a:p>
        </p:txBody>
      </p:sp>
      <p:sp>
        <p:nvSpPr>
          <p:cNvPr id="3" name="Pladsholder til indhold 2">
            <a:extLst>
              <a:ext uri="{FF2B5EF4-FFF2-40B4-BE49-F238E27FC236}">
                <a16:creationId xmlns:a16="http://schemas.microsoft.com/office/drawing/2014/main" id="{2086E98C-086A-10B3-0C42-F7FC4CE3941C}"/>
              </a:ext>
            </a:extLst>
          </p:cNvPr>
          <p:cNvSpPr>
            <a:spLocks noGrp="1"/>
          </p:cNvSpPr>
          <p:nvPr>
            <p:ph idx="1"/>
          </p:nvPr>
        </p:nvSpPr>
        <p:spPr/>
        <p:txBody>
          <a:bodyPr/>
          <a:lstStyle/>
          <a:p>
            <a:pPr algn="l">
              <a:buFont typeface="Arial" panose="020B0604020202020204" pitchFamily="34" charset="0"/>
              <a:buChar char="•"/>
            </a:pPr>
            <a:r>
              <a:rPr lang="da-DK" b="0" i="1" dirty="0">
                <a:solidFill>
                  <a:srgbClr val="333333"/>
                </a:solidFill>
                <a:effectLst/>
                <a:latin typeface="Noto Sans" panose="020B0502040504020204" pitchFamily="34" charset="0"/>
              </a:rPr>
              <a:t>Eksposition</a:t>
            </a:r>
            <a:r>
              <a:rPr lang="da-DK" b="0" i="0" dirty="0">
                <a:solidFill>
                  <a:srgbClr val="333333"/>
                </a:solidFill>
                <a:effectLst/>
                <a:latin typeface="Noto Sans" panose="020B0502040504020204" pitchFamily="34" charset="0"/>
              </a:rPr>
              <a:t>: Præsentation af personernes modsætningsforhold, stykkets forudsætninger og konfliktens anslag.</a:t>
            </a:r>
          </a:p>
          <a:p>
            <a:pPr algn="l">
              <a:buFont typeface="Arial" panose="020B0604020202020204" pitchFamily="34" charset="0"/>
              <a:buChar char="•"/>
            </a:pPr>
            <a:r>
              <a:rPr lang="da-DK" b="0" i="1" dirty="0">
                <a:solidFill>
                  <a:srgbClr val="333333"/>
                </a:solidFill>
                <a:effectLst/>
                <a:latin typeface="Noto Sans" panose="020B0502040504020204" pitchFamily="34" charset="0"/>
              </a:rPr>
              <a:t>Knudestramning</a:t>
            </a:r>
            <a:r>
              <a:rPr lang="da-DK" b="0" i="0" dirty="0">
                <a:solidFill>
                  <a:srgbClr val="333333"/>
                </a:solidFill>
                <a:effectLst/>
                <a:latin typeface="Noto Sans" panose="020B0502040504020204" pitchFamily="34" charset="0"/>
              </a:rPr>
              <a:t>: Konflikten komplicerer forholdet mellem personerne.</a:t>
            </a:r>
          </a:p>
          <a:p>
            <a:pPr algn="l">
              <a:buFont typeface="Arial" panose="020B0604020202020204" pitchFamily="34" charset="0"/>
              <a:buChar char="•"/>
            </a:pPr>
            <a:r>
              <a:rPr lang="da-DK" b="0" i="1" dirty="0">
                <a:solidFill>
                  <a:srgbClr val="333333"/>
                </a:solidFill>
                <a:effectLst/>
                <a:latin typeface="Noto Sans" panose="020B0502040504020204" pitchFamily="34" charset="0"/>
              </a:rPr>
              <a:t>Krise</a:t>
            </a:r>
            <a:r>
              <a:rPr lang="da-DK" b="0" i="0" dirty="0">
                <a:solidFill>
                  <a:srgbClr val="333333"/>
                </a:solidFill>
                <a:effectLst/>
                <a:latin typeface="Noto Sans" panose="020B0502040504020204" pitchFamily="34" charset="0"/>
              </a:rPr>
              <a:t>: Konflikten tilspidses, og der er ingen vej tilbage.</a:t>
            </a:r>
          </a:p>
          <a:p>
            <a:pPr algn="l">
              <a:buFont typeface="Arial" panose="020B0604020202020204" pitchFamily="34" charset="0"/>
              <a:buChar char="•"/>
            </a:pPr>
            <a:r>
              <a:rPr lang="da-DK" b="0" i="1" dirty="0" err="1">
                <a:solidFill>
                  <a:srgbClr val="333333"/>
                </a:solidFill>
                <a:effectLst/>
                <a:latin typeface="Noto Sans" panose="020B0502040504020204" pitchFamily="34" charset="0"/>
              </a:rPr>
              <a:t>Peripeti</a:t>
            </a:r>
            <a:r>
              <a:rPr lang="da-DK" b="0" i="0" dirty="0">
                <a:solidFill>
                  <a:srgbClr val="333333"/>
                </a:solidFill>
                <a:effectLst/>
                <a:latin typeface="Noto Sans" panose="020B0502040504020204" pitchFamily="34" charset="0"/>
              </a:rPr>
              <a:t>: Vendepunkt/uventet omslag, der giver konflikten en ny drejning.</a:t>
            </a:r>
          </a:p>
          <a:p>
            <a:pPr algn="l">
              <a:buFont typeface="Arial" panose="020B0604020202020204" pitchFamily="34" charset="0"/>
              <a:buChar char="•"/>
            </a:pPr>
            <a:r>
              <a:rPr lang="da-DK" b="0" i="1" dirty="0">
                <a:solidFill>
                  <a:srgbClr val="333333"/>
                </a:solidFill>
                <a:effectLst/>
                <a:latin typeface="Noto Sans" panose="020B0502040504020204" pitchFamily="34" charset="0"/>
              </a:rPr>
              <a:t>Afslutning</a:t>
            </a:r>
            <a:r>
              <a:rPr lang="da-DK" b="0" i="0" dirty="0">
                <a:solidFill>
                  <a:srgbClr val="333333"/>
                </a:solidFill>
                <a:effectLst/>
                <a:latin typeface="Noto Sans" panose="020B0502040504020204" pitchFamily="34" charset="0"/>
              </a:rPr>
              <a:t>: Problemløsning.</a:t>
            </a:r>
          </a:p>
        </p:txBody>
      </p:sp>
    </p:spTree>
    <p:extLst>
      <p:ext uri="{BB962C8B-B14F-4D97-AF65-F5344CB8AC3E}">
        <p14:creationId xmlns:p14="http://schemas.microsoft.com/office/powerpoint/2010/main" val="2371596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7FD9734-19DE-BD35-BE52-C0A4C51E1998}"/>
              </a:ext>
            </a:extLst>
          </p:cNvPr>
          <p:cNvSpPr>
            <a:spLocks noGrp="1"/>
          </p:cNvSpPr>
          <p:nvPr>
            <p:ph type="title"/>
          </p:nvPr>
        </p:nvSpPr>
        <p:spPr/>
        <p:txBody>
          <a:bodyPr/>
          <a:lstStyle/>
          <a:p>
            <a:r>
              <a:rPr lang="da-DK" dirty="0"/>
              <a:t>Fra middelalder til Oplysningstidens identitet.</a:t>
            </a:r>
          </a:p>
        </p:txBody>
      </p:sp>
      <p:sp>
        <p:nvSpPr>
          <p:cNvPr id="3" name="Pladsholder til indhold 2">
            <a:extLst>
              <a:ext uri="{FF2B5EF4-FFF2-40B4-BE49-F238E27FC236}">
                <a16:creationId xmlns:a16="http://schemas.microsoft.com/office/drawing/2014/main" id="{75EE3390-E372-9D78-9880-8055D35F5B65}"/>
              </a:ext>
            </a:extLst>
          </p:cNvPr>
          <p:cNvSpPr>
            <a:spLocks noGrp="1"/>
          </p:cNvSpPr>
          <p:nvPr>
            <p:ph idx="1"/>
          </p:nvPr>
        </p:nvSpPr>
        <p:spPr/>
        <p:txBody>
          <a:bodyPr>
            <a:normAutofit lnSpcReduction="10000"/>
          </a:bodyPr>
          <a:lstStyle/>
          <a:p>
            <a:r>
              <a:rPr lang="da-DK" dirty="0"/>
              <a:t>Hvor vi i middelalderen ser slægten som identiteten, så løsriver individet sig langsomt fra slægten under oplysningstiden, da individet forsøger at skabe sin egen identitet.</a:t>
            </a:r>
          </a:p>
          <a:p>
            <a:endParaRPr lang="da-DK" dirty="0"/>
          </a:p>
          <a:p>
            <a:r>
              <a:rPr lang="da-DK" dirty="0"/>
              <a:t>Litteraturhistoriske betragtninger:</a:t>
            </a:r>
          </a:p>
          <a:p>
            <a:pPr lvl="1"/>
            <a:r>
              <a:rPr lang="da-DK" dirty="0"/>
              <a:t>I middelalderens samfund spillede den katolske kirke en central rolle og den havde stor indflydelse på både troen og det daglige liv. Troen på Gud og efterlivet var grundlæggende elementer i middelalderens livssyn.  </a:t>
            </a:r>
            <a:r>
              <a:rPr lang="da-DK" dirty="0">
                <a:sym typeface="Wingdings" panose="05000000000000000000" pitchFamily="2" charset="2"/>
              </a:rPr>
              <a:t> </a:t>
            </a:r>
            <a:r>
              <a:rPr lang="da-DK" dirty="0"/>
              <a:t>Kirkens normer og værdier.</a:t>
            </a:r>
          </a:p>
          <a:p>
            <a:pPr lvl="1"/>
            <a:r>
              <a:rPr lang="da-DK" dirty="0"/>
              <a:t>Modsat blev kirken udfordret, da oplysningstiden var præget af en stigende tro på menneskets evne til at tænke selv </a:t>
            </a:r>
            <a:r>
              <a:rPr lang="da-DK" dirty="0">
                <a:sym typeface="Wingdings" panose="05000000000000000000" pitchFamily="2" charset="2"/>
              </a:rPr>
              <a:t> Mennesket som fornuftsvæsen. </a:t>
            </a:r>
            <a:r>
              <a:rPr lang="da-DK" dirty="0"/>
              <a:t> </a:t>
            </a:r>
          </a:p>
          <a:p>
            <a:pPr lvl="1"/>
            <a:endParaRPr lang="da-DK" dirty="0"/>
          </a:p>
        </p:txBody>
      </p:sp>
    </p:spTree>
    <p:extLst>
      <p:ext uri="{BB962C8B-B14F-4D97-AF65-F5344CB8AC3E}">
        <p14:creationId xmlns:p14="http://schemas.microsoft.com/office/powerpoint/2010/main" val="2236974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19B2D0-0674-EA6F-AB8E-4D16376D91D1}"/>
              </a:ext>
            </a:extLst>
          </p:cNvPr>
          <p:cNvSpPr>
            <a:spLocks noGrp="1"/>
          </p:cNvSpPr>
          <p:nvPr>
            <p:ph type="title"/>
          </p:nvPr>
        </p:nvSpPr>
        <p:spPr/>
        <p:txBody>
          <a:bodyPr/>
          <a:lstStyle/>
          <a:p>
            <a:r>
              <a:rPr lang="da-DK" dirty="0"/>
              <a:t>Samfundet </a:t>
            </a:r>
          </a:p>
        </p:txBody>
      </p:sp>
      <p:sp>
        <p:nvSpPr>
          <p:cNvPr id="3" name="Pladsholder til indhold 2">
            <a:extLst>
              <a:ext uri="{FF2B5EF4-FFF2-40B4-BE49-F238E27FC236}">
                <a16:creationId xmlns:a16="http://schemas.microsoft.com/office/drawing/2014/main" id="{E834EF45-143D-D6A8-616C-7606BD57B66F}"/>
              </a:ext>
            </a:extLst>
          </p:cNvPr>
          <p:cNvSpPr>
            <a:spLocks noGrp="1"/>
          </p:cNvSpPr>
          <p:nvPr>
            <p:ph idx="1"/>
          </p:nvPr>
        </p:nvSpPr>
        <p:spPr/>
        <p:txBody>
          <a:bodyPr>
            <a:normAutofit lnSpcReduction="10000"/>
          </a:bodyPr>
          <a:lstStyle/>
          <a:p>
            <a:r>
              <a:rPr lang="da-DK" dirty="0"/>
              <a:t>I 1700-tallet har vi en enevældig konge.</a:t>
            </a:r>
          </a:p>
          <a:p>
            <a:r>
              <a:rPr lang="da-DK" dirty="0"/>
              <a:t>Styreformen er </a:t>
            </a:r>
            <a:r>
              <a:rPr lang="da-DK" b="1" dirty="0"/>
              <a:t>oplyst enevælde</a:t>
            </a:r>
            <a:r>
              <a:rPr lang="da-DK" dirty="0"/>
              <a:t>:</a:t>
            </a:r>
          </a:p>
          <a:p>
            <a:pPr lvl="1"/>
            <a:r>
              <a:rPr lang="da-DK" dirty="0"/>
              <a:t>Kongen udøver censur og tillader kun en vis grad diskussion af samfundsmæssige spørgsmål i det offentlige rum.  </a:t>
            </a:r>
          </a:p>
          <a:p>
            <a:r>
              <a:rPr lang="da-DK" b="1" dirty="0"/>
              <a:t>MEN</a:t>
            </a:r>
            <a:r>
              <a:rPr lang="da-DK" dirty="0"/>
              <a:t> borgerskabet bliver rigere i perioden, dvs. købmænd og håndværkere, og det betyder, at hoffet ikke længere er centrum for kulturen. </a:t>
            </a:r>
          </a:p>
          <a:p>
            <a:pPr lvl="1"/>
            <a:r>
              <a:rPr lang="da-DK" dirty="0"/>
              <a:t>Der opstår en </a:t>
            </a:r>
            <a:r>
              <a:rPr lang="da-DK" b="1" dirty="0"/>
              <a:t>ny borgerlig offentlighed, </a:t>
            </a:r>
            <a:r>
              <a:rPr lang="da-DK" dirty="0"/>
              <a:t>hvor man mener, at argumenter vejer tungere end autoriteter. </a:t>
            </a:r>
          </a:p>
          <a:p>
            <a:pPr lvl="1"/>
            <a:r>
              <a:rPr lang="da-DK" dirty="0"/>
              <a:t>Borgerskabet diskuterer politik, filosofi, teologi og kunst.</a:t>
            </a:r>
          </a:p>
        </p:txBody>
      </p:sp>
    </p:spTree>
    <p:extLst>
      <p:ext uri="{BB962C8B-B14F-4D97-AF65-F5344CB8AC3E}">
        <p14:creationId xmlns:p14="http://schemas.microsoft.com/office/powerpoint/2010/main" val="2838478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536B78-F998-EDB0-FD57-E860BDC923AE}"/>
              </a:ext>
            </a:extLst>
          </p:cNvPr>
          <p:cNvSpPr>
            <a:spLocks noGrp="1"/>
          </p:cNvSpPr>
          <p:nvPr>
            <p:ph type="title"/>
          </p:nvPr>
        </p:nvSpPr>
        <p:spPr/>
        <p:txBody>
          <a:bodyPr/>
          <a:lstStyle/>
          <a:p>
            <a:r>
              <a:rPr lang="da-DK" dirty="0"/>
              <a:t>Oplysningstidens tanker…</a:t>
            </a:r>
          </a:p>
        </p:txBody>
      </p:sp>
      <p:sp>
        <p:nvSpPr>
          <p:cNvPr id="3" name="Pladsholder til indhold 2">
            <a:extLst>
              <a:ext uri="{FF2B5EF4-FFF2-40B4-BE49-F238E27FC236}">
                <a16:creationId xmlns:a16="http://schemas.microsoft.com/office/drawing/2014/main" id="{B9783278-BE1C-4ACB-B05A-41132731A61D}"/>
              </a:ext>
            </a:extLst>
          </p:cNvPr>
          <p:cNvSpPr>
            <a:spLocks noGrp="1"/>
          </p:cNvSpPr>
          <p:nvPr>
            <p:ph idx="1"/>
          </p:nvPr>
        </p:nvSpPr>
        <p:spPr/>
        <p:txBody>
          <a:bodyPr/>
          <a:lstStyle/>
          <a:p>
            <a:r>
              <a:rPr lang="da-DK" dirty="0"/>
              <a:t>bygger på værdier som sekularisering (= frigørelse fra et religiøst grundlag) og menneskerettigheder:</a:t>
            </a:r>
          </a:p>
          <a:p>
            <a:pPr lvl="1"/>
            <a:r>
              <a:rPr lang="da-DK" dirty="0"/>
              <a:t>Ytringsfrihed, Religionsfrihed og trykkefrihed (ingen censur)</a:t>
            </a:r>
          </a:p>
          <a:p>
            <a:pPr lvl="2"/>
            <a:r>
              <a:rPr lang="da-DK" dirty="0"/>
              <a:t>Giver borgerskabet mulighed for at diskutere samfundsspørgsmål. </a:t>
            </a:r>
          </a:p>
          <a:p>
            <a:r>
              <a:rPr lang="da-DK" dirty="0"/>
              <a:t>bygger på, at alle mennesker er født lige og har naturlige rettigheder. </a:t>
            </a:r>
          </a:p>
          <a:p>
            <a:r>
              <a:rPr lang="da-DK" dirty="0"/>
              <a:t>var desuden præget af videnskab, rationalisme (= fornuft) og oplysning. </a:t>
            </a:r>
          </a:p>
          <a:p>
            <a:pPr lvl="1"/>
            <a:r>
              <a:rPr lang="da-DK" dirty="0"/>
              <a:t>Oplysning kommer tydeligt til udtryk i den store franske encyklopædi (1751-1772), hvis formål var at samle al menneskelig viden.</a:t>
            </a:r>
          </a:p>
        </p:txBody>
      </p:sp>
    </p:spTree>
    <p:extLst>
      <p:ext uri="{BB962C8B-B14F-4D97-AF65-F5344CB8AC3E}">
        <p14:creationId xmlns:p14="http://schemas.microsoft.com/office/powerpoint/2010/main" val="2952881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1BB17C8-A89E-D3CB-CF92-01B3EC19B72E}"/>
              </a:ext>
            </a:extLst>
          </p:cNvPr>
          <p:cNvSpPr>
            <a:spLocks noGrp="1"/>
          </p:cNvSpPr>
          <p:nvPr>
            <p:ph type="title"/>
          </p:nvPr>
        </p:nvSpPr>
        <p:spPr/>
        <p:txBody>
          <a:bodyPr/>
          <a:lstStyle/>
          <a:p>
            <a:r>
              <a:rPr lang="da-DK" dirty="0"/>
              <a:t>”At kaste lys i mørket”</a:t>
            </a:r>
          </a:p>
        </p:txBody>
      </p:sp>
      <p:sp>
        <p:nvSpPr>
          <p:cNvPr id="3" name="Pladsholder til indhold 2">
            <a:extLst>
              <a:ext uri="{FF2B5EF4-FFF2-40B4-BE49-F238E27FC236}">
                <a16:creationId xmlns:a16="http://schemas.microsoft.com/office/drawing/2014/main" id="{429FD49E-15F3-CAC7-FF8B-D2C6F64CF622}"/>
              </a:ext>
            </a:extLst>
          </p:cNvPr>
          <p:cNvSpPr>
            <a:spLocks noGrp="1"/>
          </p:cNvSpPr>
          <p:nvPr>
            <p:ph idx="1"/>
          </p:nvPr>
        </p:nvSpPr>
        <p:spPr/>
        <p:txBody>
          <a:bodyPr/>
          <a:lstStyle/>
          <a:p>
            <a:r>
              <a:rPr lang="da-DK" dirty="0"/>
              <a:t>Oplysning handler om at hjælpe fornuften på vej i mennesket og i samfundet, så fordomme og indgroede vaner kan ryddes af vejen, så mennesker kan få klarere forståelse og skabe en bedre verden.</a:t>
            </a:r>
          </a:p>
          <a:p>
            <a:r>
              <a:rPr lang="da-DK" dirty="0"/>
              <a:t>Rationalisme:  Alle mennesker er styret af deres fornuft – og ikke af Gud, deres drifter eller deres følelser. </a:t>
            </a:r>
          </a:p>
          <a:p>
            <a:endParaRPr lang="da-DK" dirty="0"/>
          </a:p>
        </p:txBody>
      </p:sp>
    </p:spTree>
    <p:extLst>
      <p:ext uri="{BB962C8B-B14F-4D97-AF65-F5344CB8AC3E}">
        <p14:creationId xmlns:p14="http://schemas.microsoft.com/office/powerpoint/2010/main" val="2874782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E2D569-B10C-2E23-A6A6-85013B000943}"/>
              </a:ext>
            </a:extLst>
          </p:cNvPr>
          <p:cNvSpPr>
            <a:spLocks noGrp="1"/>
          </p:cNvSpPr>
          <p:nvPr>
            <p:ph type="title"/>
          </p:nvPr>
        </p:nvSpPr>
        <p:spPr/>
        <p:txBody>
          <a:bodyPr/>
          <a:lstStyle/>
          <a:p>
            <a:r>
              <a:rPr lang="da-DK" dirty="0"/>
              <a:t>Menneskesyn</a:t>
            </a:r>
          </a:p>
        </p:txBody>
      </p:sp>
      <p:sp>
        <p:nvSpPr>
          <p:cNvPr id="3" name="Pladsholder til indhold 2">
            <a:extLst>
              <a:ext uri="{FF2B5EF4-FFF2-40B4-BE49-F238E27FC236}">
                <a16:creationId xmlns:a16="http://schemas.microsoft.com/office/drawing/2014/main" id="{25F2A75B-8FC6-5045-06F6-D215ED852043}"/>
              </a:ext>
            </a:extLst>
          </p:cNvPr>
          <p:cNvSpPr>
            <a:spLocks noGrp="1"/>
          </p:cNvSpPr>
          <p:nvPr>
            <p:ph idx="1"/>
          </p:nvPr>
        </p:nvSpPr>
        <p:spPr/>
        <p:txBody>
          <a:bodyPr>
            <a:normAutofit lnSpcReduction="10000"/>
          </a:bodyPr>
          <a:lstStyle/>
          <a:p>
            <a:r>
              <a:rPr lang="da-DK" dirty="0"/>
              <a:t>Et menneskesyn, der hæfter sig ved menneskes evne til at skabe civilisationer. Forudsætningen for dette er en ny </a:t>
            </a:r>
            <a:r>
              <a:rPr lang="da-DK" b="1" dirty="0"/>
              <a:t>deistisk gudsopfattelse.</a:t>
            </a:r>
            <a:endParaRPr lang="da-DK" dirty="0"/>
          </a:p>
          <a:p>
            <a:pPr lvl="1"/>
            <a:r>
              <a:rPr lang="da-DK" dirty="0"/>
              <a:t>Ifølge deisme har Gud skabt verden, men derefter overladt den til menneskeheden for at skabe orden og civilisatoriske forhold.  Gud er ikke længere den handlende gud.</a:t>
            </a:r>
          </a:p>
          <a:p>
            <a:pPr lvl="1"/>
            <a:r>
              <a:rPr lang="da-DK" b="1" dirty="0"/>
              <a:t>Konsekvens: </a:t>
            </a:r>
            <a:r>
              <a:rPr lang="da-DK" dirty="0"/>
              <a:t>Fornuften, videnskaben og oplysningen kommer i fokus fremfor religionen. </a:t>
            </a:r>
          </a:p>
          <a:p>
            <a:pPr lvl="1"/>
            <a:r>
              <a:rPr lang="da-DK" dirty="0"/>
              <a:t>Oplysning er menneskets udgang af dets ”selvforskyldte umyndighed”. </a:t>
            </a:r>
          </a:p>
          <a:p>
            <a:pPr lvl="1"/>
            <a:r>
              <a:rPr lang="da-DK" dirty="0"/>
              <a:t>Mennesket er et fornuftsvæsen, så hvis bare mennesket vil bruge sin fornuft, så vil </a:t>
            </a:r>
            <a:r>
              <a:rPr lang="da-DK"/>
              <a:t>verden blive </a:t>
            </a:r>
            <a:r>
              <a:rPr lang="da-DK" dirty="0"/>
              <a:t>et bedre sted at leve i.  Før ville mennesket finde vej ved hjælp fra Gud, men det oplyste menneske kan selv finde frem til det gode ved hjælp af den fornuft, som mennesket er skabt med. </a:t>
            </a:r>
          </a:p>
        </p:txBody>
      </p:sp>
    </p:spTree>
    <p:extLst>
      <p:ext uri="{BB962C8B-B14F-4D97-AF65-F5344CB8AC3E}">
        <p14:creationId xmlns:p14="http://schemas.microsoft.com/office/powerpoint/2010/main" val="21397758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CB36B7-28E7-4F50-804D-5BF3C91E2C2C}"/>
              </a:ext>
            </a:extLst>
          </p:cNvPr>
          <p:cNvSpPr>
            <a:spLocks noGrp="1"/>
          </p:cNvSpPr>
          <p:nvPr>
            <p:ph type="title"/>
          </p:nvPr>
        </p:nvSpPr>
        <p:spPr/>
        <p:txBody>
          <a:bodyPr/>
          <a:lstStyle/>
          <a:p>
            <a:r>
              <a:rPr lang="da-DK" dirty="0"/>
              <a:t>Skrivestil</a:t>
            </a:r>
          </a:p>
        </p:txBody>
      </p:sp>
      <p:sp>
        <p:nvSpPr>
          <p:cNvPr id="3" name="Pladsholder til indhold 2">
            <a:extLst>
              <a:ext uri="{FF2B5EF4-FFF2-40B4-BE49-F238E27FC236}">
                <a16:creationId xmlns:a16="http://schemas.microsoft.com/office/drawing/2014/main" id="{66D378DB-686F-DB9D-DB8C-CFEED09CAC4E}"/>
              </a:ext>
            </a:extLst>
          </p:cNvPr>
          <p:cNvSpPr>
            <a:spLocks noGrp="1"/>
          </p:cNvSpPr>
          <p:nvPr>
            <p:ph idx="1"/>
          </p:nvPr>
        </p:nvSpPr>
        <p:spPr/>
        <p:txBody>
          <a:bodyPr/>
          <a:lstStyle/>
          <a:p>
            <a:r>
              <a:rPr lang="da-DK" dirty="0"/>
              <a:t>Den klassicistiske skrivestil:</a:t>
            </a:r>
          </a:p>
          <a:p>
            <a:pPr lvl="1"/>
            <a:r>
              <a:rPr lang="da-DK" dirty="0"/>
              <a:t>Hvor barokken (den foregående periode) bruger sproget til at iscenesætte magten, tale symbolsk om liv og død og skabe smukke og stærke billeder, så vil klassicisterne skrive klart. Idealet er et enkelt og fornuftspræget sprog, der skaber en præcis, entydig tekst.</a:t>
            </a:r>
          </a:p>
          <a:p>
            <a:pPr lvl="1"/>
            <a:r>
              <a:rPr lang="da-DK" dirty="0"/>
              <a:t>Det skal være et sprog, som man ikke lægger mærke til. Det klassicistiske sprog er klarhed og formålet er at oplyse. </a:t>
            </a:r>
          </a:p>
        </p:txBody>
      </p:sp>
    </p:spTree>
    <p:extLst>
      <p:ext uri="{BB962C8B-B14F-4D97-AF65-F5344CB8AC3E}">
        <p14:creationId xmlns:p14="http://schemas.microsoft.com/office/powerpoint/2010/main" val="3862439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999D33-B550-762A-F13A-B0DBF437E83B}"/>
              </a:ext>
            </a:extLst>
          </p:cNvPr>
          <p:cNvSpPr>
            <a:spLocks noGrp="1"/>
          </p:cNvSpPr>
          <p:nvPr>
            <p:ph type="title"/>
          </p:nvPr>
        </p:nvSpPr>
        <p:spPr/>
        <p:txBody>
          <a:bodyPr/>
          <a:lstStyle/>
          <a:p>
            <a:r>
              <a:rPr lang="da-DK" dirty="0"/>
              <a:t>Hvad er drama?</a:t>
            </a:r>
          </a:p>
        </p:txBody>
      </p:sp>
      <p:sp>
        <p:nvSpPr>
          <p:cNvPr id="3" name="Pladsholder til indhold 2">
            <a:extLst>
              <a:ext uri="{FF2B5EF4-FFF2-40B4-BE49-F238E27FC236}">
                <a16:creationId xmlns:a16="http://schemas.microsoft.com/office/drawing/2014/main" id="{EB51447B-C79C-F08D-5361-049E3E1F5E53}"/>
              </a:ext>
            </a:extLst>
          </p:cNvPr>
          <p:cNvSpPr>
            <a:spLocks noGrp="1"/>
          </p:cNvSpPr>
          <p:nvPr>
            <p:ph idx="1"/>
          </p:nvPr>
        </p:nvSpPr>
        <p:spPr/>
        <p:txBody>
          <a:bodyPr>
            <a:normAutofit fontScale="92500" lnSpcReduction="20000"/>
          </a:bodyPr>
          <a:lstStyle/>
          <a:p>
            <a:pPr marL="0" indent="0">
              <a:buNone/>
            </a:pPr>
            <a:r>
              <a:rPr lang="da-DK" dirty="0"/>
              <a:t>Ordet ‘Drama’ betyder ‘handling’ på græsk. </a:t>
            </a:r>
          </a:p>
          <a:p>
            <a:pPr lvl="1"/>
            <a:r>
              <a:rPr lang="da-DK" dirty="0"/>
              <a:t>Dramaet består af </a:t>
            </a:r>
            <a:r>
              <a:rPr lang="da-DK" b="1" dirty="0"/>
              <a:t>replikker </a:t>
            </a:r>
            <a:r>
              <a:rPr lang="da-DK" dirty="0"/>
              <a:t>(mellem skuespillerne) og </a:t>
            </a:r>
            <a:r>
              <a:rPr lang="da-DK" b="1" dirty="0"/>
              <a:t>regibemærkninger</a:t>
            </a:r>
            <a:r>
              <a:rPr lang="da-DK" dirty="0"/>
              <a:t> (dvs. anvisninger til instruktøren og skuespillerne om, hvad personerne gør, hvordan de er klædt, hvordan scenen ser ud, hvordan lyset og lyden skal være m.m.)</a:t>
            </a:r>
          </a:p>
          <a:p>
            <a:r>
              <a:rPr lang="da-DK" dirty="0"/>
              <a:t>Et drama er inddelt i akter, der er underinddelt i scener. (Når man skifter tid og sted, kommer der en ny scene).</a:t>
            </a:r>
          </a:p>
          <a:p>
            <a:r>
              <a:rPr lang="da-DK" dirty="0"/>
              <a:t>Dramaets omdrejningspunkt er </a:t>
            </a:r>
            <a:r>
              <a:rPr lang="da-DK" b="1" dirty="0"/>
              <a:t>konflikten</a:t>
            </a:r>
            <a:r>
              <a:rPr lang="da-DK" dirty="0"/>
              <a:t>. Der er altid noget på spil i et drama. Det kan handle om problemer i samfundet eller i familien. </a:t>
            </a:r>
          </a:p>
          <a:p>
            <a:r>
              <a:rPr lang="da-DK" dirty="0"/>
              <a:t>Dramaet er karakteriseret ved at lade </a:t>
            </a:r>
            <a:r>
              <a:rPr lang="da-DK" b="1" dirty="0"/>
              <a:t>flere stemmer </a:t>
            </a:r>
            <a:r>
              <a:rPr lang="da-DK" dirty="0"/>
              <a:t>komme til orde, når der tales og diskuteres på scenen.</a:t>
            </a:r>
          </a:p>
          <a:p>
            <a:endParaRPr lang="da-DK" dirty="0"/>
          </a:p>
        </p:txBody>
      </p:sp>
    </p:spTree>
    <p:extLst>
      <p:ext uri="{BB962C8B-B14F-4D97-AF65-F5344CB8AC3E}">
        <p14:creationId xmlns:p14="http://schemas.microsoft.com/office/powerpoint/2010/main" val="2836790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5A3FB7-39A2-F366-383B-FBB56D95191F}"/>
              </a:ext>
            </a:extLst>
          </p:cNvPr>
          <p:cNvSpPr>
            <a:spLocks noGrp="1"/>
          </p:cNvSpPr>
          <p:nvPr>
            <p:ph type="title"/>
          </p:nvPr>
        </p:nvSpPr>
        <p:spPr/>
        <p:txBody>
          <a:bodyPr/>
          <a:lstStyle/>
          <a:p>
            <a:r>
              <a:rPr lang="da-DK" dirty="0"/>
              <a:t>To hovedgenrer indenfor dramaet</a:t>
            </a:r>
          </a:p>
        </p:txBody>
      </p:sp>
      <p:sp>
        <p:nvSpPr>
          <p:cNvPr id="3" name="Pladsholder til indhold 2">
            <a:extLst>
              <a:ext uri="{FF2B5EF4-FFF2-40B4-BE49-F238E27FC236}">
                <a16:creationId xmlns:a16="http://schemas.microsoft.com/office/drawing/2014/main" id="{7A339821-F4ED-F87A-9A75-78A9242C9A7E}"/>
              </a:ext>
            </a:extLst>
          </p:cNvPr>
          <p:cNvSpPr>
            <a:spLocks noGrp="1"/>
          </p:cNvSpPr>
          <p:nvPr>
            <p:ph idx="1"/>
          </p:nvPr>
        </p:nvSpPr>
        <p:spPr/>
        <p:txBody>
          <a:bodyPr/>
          <a:lstStyle/>
          <a:p>
            <a:r>
              <a:rPr lang="da-DK" dirty="0"/>
              <a:t>Komedien og tragedien.</a:t>
            </a:r>
          </a:p>
          <a:p>
            <a:pPr lvl="1"/>
            <a:r>
              <a:rPr lang="da-DK" b="1" dirty="0"/>
              <a:t>Komedien</a:t>
            </a:r>
            <a:r>
              <a:rPr lang="da-DK" dirty="0"/>
              <a:t> vil underholde gennem latter, mens </a:t>
            </a:r>
            <a:r>
              <a:rPr lang="da-DK" b="1" dirty="0"/>
              <a:t>tragedien</a:t>
            </a:r>
            <a:r>
              <a:rPr lang="da-DK" dirty="0"/>
              <a:t> er en genre, der dyrker tilværelsens tragiske sider og ofte ender i døden. </a:t>
            </a:r>
          </a:p>
          <a:p>
            <a:endParaRPr lang="da-DK" dirty="0"/>
          </a:p>
        </p:txBody>
      </p:sp>
    </p:spTree>
    <p:extLst>
      <p:ext uri="{BB962C8B-B14F-4D97-AF65-F5344CB8AC3E}">
        <p14:creationId xmlns:p14="http://schemas.microsoft.com/office/powerpoint/2010/main" val="3483124081"/>
      </p:ext>
    </p:extLst>
  </p:cSld>
  <p:clrMapOvr>
    <a:masterClrMapping/>
  </p:clrMapOvr>
</p:sld>
</file>

<file path=ppt/theme/theme1.xml><?xml version="1.0" encoding="utf-8"?>
<a:theme xmlns:a="http://schemas.openxmlformats.org/drawingml/2006/main" name="Gal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TM10001114[[fn=Galleri]]</Template>
  <TotalTime>235</TotalTime>
  <Words>1068</Words>
  <Application>Microsoft Office PowerPoint</Application>
  <PresentationFormat>Widescreen</PresentationFormat>
  <Paragraphs>74</Paragraphs>
  <Slides>13</Slides>
  <Notes>4</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13</vt:i4>
      </vt:variant>
    </vt:vector>
  </HeadingPairs>
  <TitlesOfParts>
    <vt:vector size="19" baseType="lpstr">
      <vt:lpstr>Aptos</vt:lpstr>
      <vt:lpstr>Arial</vt:lpstr>
      <vt:lpstr>Gill Sans MT</vt:lpstr>
      <vt:lpstr>Noto Sans</vt:lpstr>
      <vt:lpstr>Wingdings</vt:lpstr>
      <vt:lpstr>Galleri</vt:lpstr>
      <vt:lpstr>Oplysningstiden</vt:lpstr>
      <vt:lpstr>Fra middelalder til Oplysningstidens identitet.</vt:lpstr>
      <vt:lpstr>Samfundet </vt:lpstr>
      <vt:lpstr>Oplysningstidens tanker…</vt:lpstr>
      <vt:lpstr>”At kaste lys i mørket”</vt:lpstr>
      <vt:lpstr>Menneskesyn</vt:lpstr>
      <vt:lpstr>Skrivestil</vt:lpstr>
      <vt:lpstr>Hvad er drama?</vt:lpstr>
      <vt:lpstr>To hovedgenrer indenfor dramaet</vt:lpstr>
      <vt:lpstr>Holbergs dramaer: klassicistisk komedie</vt:lpstr>
      <vt:lpstr>Holberg og oplysningstiden</vt:lpstr>
      <vt:lpstr>Komposition</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Mads Nielsen</dc:creator>
  <cp:lastModifiedBy>Mads Nielsen</cp:lastModifiedBy>
  <cp:revision>9</cp:revision>
  <dcterms:created xsi:type="dcterms:W3CDTF">2024-09-01T13:02:43Z</dcterms:created>
  <dcterms:modified xsi:type="dcterms:W3CDTF">2025-08-25T07:01:37Z</dcterms:modified>
</cp:coreProperties>
</file>