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2" r:id="rId3"/>
    <p:sldId id="275" r:id="rId4"/>
    <p:sldId id="262" r:id="rId5"/>
    <p:sldId id="269" r:id="rId6"/>
    <p:sldId id="268" r:id="rId7"/>
    <p:sldId id="267" r:id="rId8"/>
    <p:sldId id="264" r:id="rId9"/>
    <p:sldId id="265" r:id="rId10"/>
    <p:sldId id="299" r:id="rId11"/>
    <p:sldId id="284" r:id="rId12"/>
    <p:sldId id="300" r:id="rId13"/>
    <p:sldId id="286" r:id="rId14"/>
    <p:sldId id="30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/>
    <p:restoredTop sz="94798"/>
  </p:normalViewPr>
  <p:slideViewPr>
    <p:cSldViewPr snapToGrid="0" snapToObjects="1">
      <p:cViewPr varScale="1">
        <p:scale>
          <a:sx n="105" d="100"/>
          <a:sy n="105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wresearch.org/journalism/2020/01/24/u-s-media-polarization-and-the-2020-election-a-nation-divid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USA og medierne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248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5AE9F-4371-04C5-BE70-54CAC179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10188053" cy="1222001"/>
          </a:xfrm>
        </p:spPr>
        <p:txBody>
          <a:bodyPr>
            <a:normAutofit/>
          </a:bodyPr>
          <a:lstStyle/>
          <a:p>
            <a:r>
              <a:rPr lang="da-DK" dirty="0"/>
              <a:t>Mediernes rolle</a:t>
            </a:r>
          </a:p>
        </p:txBody>
      </p:sp>
      <p:pic>
        <p:nvPicPr>
          <p:cNvPr id="9" name="Billede 8" descr="Et billede, der indeholder tekst, bog&#10;&#10;Automatisk genereret beskrivelse">
            <a:extLst>
              <a:ext uri="{FF2B5EF4-FFF2-40B4-BE49-F238E27FC236}">
                <a16:creationId xmlns:a16="http://schemas.microsoft.com/office/drawing/2014/main" id="{1DF18F86-9CD7-5FA2-D807-A45789901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0" r="6500"/>
          <a:stretch/>
        </p:blipFill>
        <p:spPr>
          <a:xfrm>
            <a:off x="1607663" y="2181411"/>
            <a:ext cx="2844800" cy="3555997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AED656-D1FB-D25A-01DD-656DDFDB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142" y="2429247"/>
            <a:ext cx="4871715" cy="38251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600" b="1" dirty="0"/>
              <a:t>Vagthund: </a:t>
            </a:r>
            <a:r>
              <a:rPr lang="da-DK" sz="1600" dirty="0"/>
              <a:t>sikre at politikere ikke udøver magtmisbrug eller er korrupte </a:t>
            </a:r>
          </a:p>
          <a:p>
            <a:pPr>
              <a:lnSpc>
                <a:spcPct val="90000"/>
              </a:lnSpc>
            </a:pPr>
            <a:r>
              <a:rPr lang="da-DK" sz="1600" b="1" dirty="0"/>
              <a:t>Jagthund: </a:t>
            </a:r>
            <a:r>
              <a:rPr lang="da-DK" sz="1600" dirty="0"/>
              <a:t>forsøge at påvirke politikerne til at følge bestemte spor </a:t>
            </a:r>
          </a:p>
          <a:p>
            <a:pPr>
              <a:lnSpc>
                <a:spcPct val="90000"/>
              </a:lnSpc>
            </a:pPr>
            <a:r>
              <a:rPr lang="da-DK" sz="1600" b="1" dirty="0"/>
              <a:t>Hyrdehund</a:t>
            </a:r>
            <a:r>
              <a:rPr lang="da-DK" sz="1600" dirty="0"/>
              <a:t>: medierne skaber rum for en åben og saglig demokratisk debat med borgerinddragelse</a:t>
            </a:r>
          </a:p>
          <a:p>
            <a:pPr>
              <a:lnSpc>
                <a:spcPct val="90000"/>
              </a:lnSpc>
            </a:pPr>
            <a:r>
              <a:rPr lang="da-DK" sz="1600" b="1" dirty="0"/>
              <a:t>Redningshunden</a:t>
            </a:r>
            <a:r>
              <a:rPr lang="da-DK" sz="1600" dirty="0"/>
              <a:t>: medierne påtager sig et ansvar for at skabe en konstruktiv debat, der bidrager til løsning af samfundets problemer frem for at forstærke dem. </a:t>
            </a:r>
          </a:p>
          <a:p>
            <a:pPr>
              <a:lnSpc>
                <a:spcPct val="90000"/>
              </a:lnSpc>
            </a:pPr>
            <a:r>
              <a:rPr lang="da-DK" sz="1600" b="1" dirty="0"/>
              <a:t>Gatekeepers</a:t>
            </a:r>
            <a:r>
              <a:rPr lang="da-DK" sz="1600" dirty="0"/>
              <a:t> (portvagter): sortere/filtrere, hvad der kommer ud i offentligheden (med SoMe’s stigende indflydelse udfordres denne gatekeeper-funktion voldsomt)</a:t>
            </a:r>
          </a:p>
        </p:txBody>
      </p:sp>
      <p:pic>
        <p:nvPicPr>
          <p:cNvPr id="5" name="Billede 4" descr="Et billede, der indeholder tekst, person, mand, indendørs&#10;&#10;Automatisk genereret beskrivelse">
            <a:extLst>
              <a:ext uri="{FF2B5EF4-FFF2-40B4-BE49-F238E27FC236}">
                <a16:creationId xmlns:a16="http://schemas.microsoft.com/office/drawing/2014/main" id="{853A526F-F01D-C95E-9729-812C9B4A0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4" r="4718" b="-2"/>
          <a:stretch/>
        </p:blipFill>
        <p:spPr>
          <a:xfrm>
            <a:off x="591679" y="3914588"/>
            <a:ext cx="1996141" cy="2426447"/>
          </a:xfrm>
          <a:prstGeom prst="rect">
            <a:avLst/>
          </a:prstGeom>
        </p:spPr>
      </p:pic>
      <p:pic>
        <p:nvPicPr>
          <p:cNvPr id="7" name="Billede 6" descr="Et billede, der indeholder gulv, indendørs, person&#10;&#10;Automatisk genereret beskrivelse">
            <a:extLst>
              <a:ext uri="{FF2B5EF4-FFF2-40B4-BE49-F238E27FC236}">
                <a16:creationId xmlns:a16="http://schemas.microsoft.com/office/drawing/2014/main" id="{AFE92A28-BBA0-2FDE-A283-4AA79C4579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87" r="-2" b="-2"/>
          <a:stretch/>
        </p:blipFill>
        <p:spPr>
          <a:xfrm>
            <a:off x="4134562" y="4560125"/>
            <a:ext cx="1441592" cy="16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8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græs, udendørs, himmel, felt&#10;&#10;Automatisk genereret beskrivelse">
            <a:extLst>
              <a:ext uri="{FF2B5EF4-FFF2-40B4-BE49-F238E27FC236}">
                <a16:creationId xmlns:a16="http://schemas.microsoft.com/office/drawing/2014/main" id="{124E56D4-24A9-C25F-ABD1-7D2DC17F8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82" b="10640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860268-47CC-74A7-C12A-0D7F34B6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1339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Jagthunden er truet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36D31B0-442F-233F-DFD3-A40D16CD1CC5}"/>
              </a:ext>
            </a:extLst>
          </p:cNvPr>
          <p:cNvSpPr txBox="1"/>
          <p:nvPr/>
        </p:nvSpPr>
        <p:spPr>
          <a:xfrm>
            <a:off x="1189319" y="2205318"/>
            <a:ext cx="4775162" cy="3581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5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Den klassisk vagthunds’rolle’, som medierne tilskrives har svære kår i disse år.</a:t>
            </a:r>
          </a:p>
          <a:p>
            <a:pPr>
              <a:spcAft>
                <a:spcPts val="600"/>
              </a:spcAft>
            </a:pPr>
            <a:r>
              <a:rPr lang="en-US" sz="25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5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Hvorfor?</a:t>
            </a:r>
          </a:p>
          <a:p>
            <a:pPr marL="73152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5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Fake news</a:t>
            </a:r>
          </a:p>
          <a:p>
            <a:pPr marL="73152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5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Det postfaktuelle demokrati</a:t>
            </a:r>
          </a:p>
          <a:p>
            <a:pPr marL="73152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5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Konspirationsteorier</a:t>
            </a:r>
          </a:p>
        </p:txBody>
      </p:sp>
    </p:spTree>
    <p:extLst>
      <p:ext uri="{BB962C8B-B14F-4D97-AF65-F5344CB8AC3E}">
        <p14:creationId xmlns:p14="http://schemas.microsoft.com/office/powerpoint/2010/main" val="67922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AE37D-CDCF-69AD-114D-B48AD428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56" y="615951"/>
            <a:ext cx="4774177" cy="949378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Fake news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039CAE-30C3-4820-96F1-6EA5B6E1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615951"/>
            <a:ext cx="4601882" cy="5654330"/>
          </a:xfrm>
        </p:spPr>
        <p:txBody>
          <a:bodyPr anchor="ctr">
            <a:normAutofit/>
          </a:bodyPr>
          <a:lstStyle/>
          <a:p>
            <a:r>
              <a:rPr lang="da-DK" dirty="0"/>
              <a:t>Der produceres decideret fake news, som vi for eksempel ser det på de russiske troldefabrikker, der skal stille én politiker i et bedre lys, eller dennes politiske modstander i et dårligt lys. </a:t>
            </a:r>
          </a:p>
          <a:p>
            <a:r>
              <a:rPr lang="da-DK" dirty="0"/>
              <a:t>Magthaverne afviser de nyheder, der skrives af den kritiske presse ved at klassificere dem som fake news. Dermed sår de tvivl om, hvorvidt borgerne kan stole på de uafhængige medier. </a:t>
            </a:r>
          </a:p>
          <a:p>
            <a:endParaRPr lang="da-DK" dirty="0"/>
          </a:p>
        </p:txBody>
      </p:sp>
      <p:pic>
        <p:nvPicPr>
          <p:cNvPr id="5" name="Billede 4" descr="Et billede, der indeholder tekst, avis, skærmbillede&#10;&#10;Automatisk genereret beskrivelse">
            <a:extLst>
              <a:ext uri="{FF2B5EF4-FFF2-40B4-BE49-F238E27FC236}">
                <a16:creationId xmlns:a16="http://schemas.microsoft.com/office/drawing/2014/main" id="{35D46159-7109-0113-680C-9855AF2DB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3" r="9475"/>
          <a:stretch/>
        </p:blipFill>
        <p:spPr>
          <a:xfrm>
            <a:off x="464950" y="2142877"/>
            <a:ext cx="5555314" cy="36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7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0879" y="609601"/>
            <a:ext cx="7704814" cy="1216024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Det post-faktuelle demokrati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9247" y="2169460"/>
            <a:ext cx="6454588" cy="433891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i="1" dirty="0"/>
              <a:t>”Skab din egen sandhed – den ene sandhed er lige så god som den anden!”</a:t>
            </a:r>
          </a:p>
          <a:p>
            <a:pPr>
              <a:lnSpc>
                <a:spcPct val="90000"/>
              </a:lnSpc>
            </a:pPr>
            <a:r>
              <a:rPr lang="da-DK" dirty="0"/>
              <a:t>Anerkender ikke at der er noget der er ”sandt” – altså noget der er videnskabeliggjort – noget der kan dokumenteres.</a:t>
            </a:r>
          </a:p>
          <a:p>
            <a:pPr>
              <a:lnSpc>
                <a:spcPct val="90000"/>
              </a:lnSpc>
            </a:pPr>
            <a:r>
              <a:rPr lang="da-DK" dirty="0"/>
              <a:t>Rationelle/videnskabelige argumenter tæller ikke – hvorimod den emotionelle (følelsesmæssige) tilgang er ”sand”.</a:t>
            </a:r>
          </a:p>
          <a:p>
            <a:pPr>
              <a:lnSpc>
                <a:spcPct val="90000"/>
              </a:lnSpc>
            </a:pPr>
            <a:r>
              <a:rPr lang="da-DK" dirty="0"/>
              <a:t>Er immun overfor ”fakta-tjek”</a:t>
            </a:r>
          </a:p>
          <a:p>
            <a:pPr>
              <a:lnSpc>
                <a:spcPct val="90000"/>
              </a:lnSpc>
            </a:pPr>
            <a:r>
              <a:rPr lang="da-DK" dirty="0"/>
              <a:t>Det gælder om at få folket i tale vha. følelser – eventuelt ved at knytte an til diverse forudfattede meninger.</a:t>
            </a:r>
          </a:p>
          <a:p>
            <a:pPr>
              <a:lnSpc>
                <a:spcPct val="90000"/>
              </a:lnSpc>
            </a:pPr>
            <a:r>
              <a:rPr lang="da-DK" dirty="0"/>
              <a:t>Alskens ”sandheder” bredes hurtigt via de sociale medier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42DF61-82E7-A244-6711-EFBA1403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2959">
            <a:off x="7437539" y="2490535"/>
            <a:ext cx="4470758" cy="25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6E8AD-2B76-00E0-35AB-1D8D20B6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4" y="609601"/>
            <a:ext cx="5553399" cy="1216024"/>
          </a:xfrm>
        </p:spPr>
        <p:txBody>
          <a:bodyPr>
            <a:normAutofit/>
          </a:bodyPr>
          <a:lstStyle/>
          <a:p>
            <a:r>
              <a:rPr lang="da-DK" sz="2000" dirty="0"/>
              <a:t> </a:t>
            </a:r>
            <a:r>
              <a:rPr lang="da-DK" dirty="0"/>
              <a:t>Konspirationsteorier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813224-2B0F-8710-F2CA-CF1727E2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4" y="1950873"/>
            <a:ext cx="4509747" cy="4297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900" b="0" i="0" dirty="0">
                <a:effectLst/>
              </a:rPr>
              <a:t>Konspirationsteorier er en forestilling om, at der står en sammensværgelse bag bestemte begivenheder; at den sandhed vi kender ikke er den rigtige, og at den virkelige sandhed holdes skjult. </a:t>
            </a:r>
          </a:p>
          <a:p>
            <a:pPr>
              <a:lnSpc>
                <a:spcPct val="90000"/>
              </a:lnSpc>
            </a:pPr>
            <a:r>
              <a:rPr lang="da-DK" sz="1900" dirty="0"/>
              <a:t>Konspirationsteorier næres af mistillid til politikere og staten </a:t>
            </a:r>
            <a:endParaRPr lang="da-DK" sz="1900" b="0" i="0" dirty="0">
              <a:effectLst/>
            </a:endParaRPr>
          </a:p>
          <a:p>
            <a:pPr>
              <a:lnSpc>
                <a:spcPct val="90000"/>
              </a:lnSpc>
            </a:pPr>
            <a:endParaRPr lang="da-DK" sz="1400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5F3F8AD-8D58-CA9B-EDF7-7E1FC56EB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" r="21612" b="2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820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Arbejdsopgave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991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Undersøg 2 af de amerikanske mediers dækning </a:t>
            </a:r>
            <a:r>
              <a:rPr lang="da-DK"/>
              <a:t>af præsidentvalget. </a:t>
            </a:r>
            <a:r>
              <a:rPr lang="da-DK" dirty="0"/>
              <a:t>Det kan være CNN, Fox News, ABC, CBS.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Kan mediernes politiske udgangspunkt spores? Begrund dit svar.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Undersøg 2 udvalgte amerikanske politikernes syn på og brug af medier(Fx Trump, Biden,     Harris, Ron </a:t>
            </a:r>
            <a:r>
              <a:rPr lang="da-DK" dirty="0" err="1"/>
              <a:t>DeSantis</a:t>
            </a:r>
            <a:r>
              <a:rPr lang="da-DK" dirty="0"/>
              <a:t>, Marco </a:t>
            </a:r>
            <a:r>
              <a:rPr lang="da-DK" dirty="0" err="1"/>
              <a:t>Rubio</a:t>
            </a:r>
            <a:r>
              <a:rPr lang="da-DK" dirty="0"/>
              <a:t>, Katie </a:t>
            </a:r>
            <a:r>
              <a:rPr lang="da-DK" dirty="0" err="1"/>
              <a:t>Hobbs</a:t>
            </a:r>
            <a:r>
              <a:rPr lang="da-DK" dirty="0"/>
              <a:t>, Kari Lake, Alexandria </a:t>
            </a:r>
            <a:r>
              <a:rPr lang="da-DK" dirty="0" err="1"/>
              <a:t>Ocosio</a:t>
            </a:r>
            <a:r>
              <a:rPr lang="da-DK" dirty="0"/>
              <a:t> </a:t>
            </a:r>
            <a:r>
              <a:rPr lang="da-DK" dirty="0" err="1"/>
              <a:t>Cortez</a:t>
            </a:r>
            <a:r>
              <a:rPr lang="da-DK" dirty="0"/>
              <a:t> mm)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Diskuter i forlængelse heraf om de sociale medier styrker eller svækker demokratiet.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Læs om Habermas’ teori om systemverdenens kolonisering af livsverdenen og den herredømmefri samtale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Hvilke problemer er der forbundet med systemverdenens kolonisering af livsverdenen?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Hvad kendetegner den herredømmefri samtale.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Diskuter, hvorvidt de amerikanske medier, herunder de sociale medier lever op til Habermas’ krav om herredømmefri samtale.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Giv eksempler på, hvordan systemverdenen koloniserer livsverdenen.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Diskuter, hvorvidt det er muligt at have en herredømmefri samtale på de sociale medier.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023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93DEF-83BF-AE11-7BE7-01E1C477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Polarisering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0C7D10-2B57-B361-6B67-5E160761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 I får 20 minutter til at færdiggøre arbejdsopgave om polarisering og negative </a:t>
            </a:r>
            <a:r>
              <a:rPr lang="da-DK" dirty="0" err="1"/>
              <a:t>campaigning</a:t>
            </a:r>
            <a:r>
              <a:rPr lang="da-DK" dirty="0"/>
              <a:t>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-webkit-standard"/>
              </a:rPr>
              <a:t>  Læs link fra </a:t>
            </a:r>
            <a:r>
              <a:rPr lang="da-DK" sz="2000" dirty="0" err="1">
                <a:solidFill>
                  <a:srgbClr val="000000"/>
                </a:solidFill>
                <a:latin typeface="-webkit-standard"/>
              </a:rPr>
              <a:t>Pew</a:t>
            </a:r>
            <a:r>
              <a:rPr lang="da-DK" sz="2000" dirty="0">
                <a:solidFill>
                  <a:srgbClr val="000000"/>
                </a:solidFill>
                <a:latin typeface="-webkit-standard"/>
              </a:rPr>
              <a:t> Research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000000"/>
                </a:solidFill>
                <a:latin typeface="-webkit-standard"/>
                <a:hlinkClick r:id="rId2"/>
              </a:rPr>
              <a:t>https://www.pewresearch.org/journalism/2020/01/24/u-s-media-polarization-and-the-2020-election-a-nation-divided/</a:t>
            </a:r>
            <a:endParaRPr lang="da-DK" sz="2000" dirty="0">
              <a:solidFill>
                <a:srgbClr val="000000"/>
              </a:solidFill>
              <a:latin typeface="-webkit-standard"/>
            </a:endParaRPr>
          </a:p>
          <a:p>
            <a:pPr marL="0" indent="0">
              <a:buNone/>
            </a:pPr>
            <a:r>
              <a:rPr lang="da-DK" dirty="0">
                <a:solidFill>
                  <a:srgbClr val="000000"/>
                </a:solidFill>
                <a:latin typeface="-webkit-standard"/>
              </a:rPr>
              <a:t>Eller find pdf-fil på blokken om det amerikanske medielandskab.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 Hvad kendetegner det amerikanske medielandskab?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-webkit-standard"/>
              </a:rPr>
              <a:t>  </a:t>
            </a: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Hvilken rolle spiller medierne i polariseringen i USA?</a:t>
            </a: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003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person, indendørs, elektronik&#10;&#10;Automatisk genereret beskrivelse">
            <a:extLst>
              <a:ext uri="{FF2B5EF4-FFF2-40B4-BE49-F238E27FC236}">
                <a16:creationId xmlns:a16="http://schemas.microsoft.com/office/drawing/2014/main" id="{66184C44-5B9F-64B1-44F8-A71705D3E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92" r="8668"/>
          <a:stretch/>
        </p:blipFill>
        <p:spPr>
          <a:xfrm>
            <a:off x="7590808" y="10"/>
            <a:ext cx="4601192" cy="6857990"/>
          </a:xfrm>
          <a:custGeom>
            <a:avLst/>
            <a:gdLst/>
            <a:ahLst/>
            <a:cxnLst/>
            <a:rect l="l" t="t" r="r" b="b"/>
            <a:pathLst>
              <a:path w="4601192" h="6858000">
                <a:moveTo>
                  <a:pt x="738252" y="0"/>
                </a:moveTo>
                <a:lnTo>
                  <a:pt x="4601192" y="0"/>
                </a:lnTo>
                <a:lnTo>
                  <a:pt x="4601192" y="6858000"/>
                </a:lnTo>
                <a:lnTo>
                  <a:pt x="26600" y="6858000"/>
                </a:lnTo>
                <a:cubicBezTo>
                  <a:pt x="26892" y="6848886"/>
                  <a:pt x="27183" y="6839772"/>
                  <a:pt x="27474" y="6830658"/>
                </a:cubicBezTo>
                <a:cubicBezTo>
                  <a:pt x="26407" y="6820509"/>
                  <a:pt x="23746" y="6812097"/>
                  <a:pt x="18997" y="6807120"/>
                </a:cubicBezTo>
                <a:cubicBezTo>
                  <a:pt x="17525" y="6790325"/>
                  <a:pt x="29162" y="6774261"/>
                  <a:pt x="7137" y="6760865"/>
                </a:cubicBezTo>
                <a:cubicBezTo>
                  <a:pt x="-18690" y="6741525"/>
                  <a:pt x="36582" y="6698874"/>
                  <a:pt x="1509" y="6697766"/>
                </a:cubicBezTo>
                <a:cubicBezTo>
                  <a:pt x="39664" y="6667189"/>
                  <a:pt x="16022" y="6652694"/>
                  <a:pt x="8215" y="6616463"/>
                </a:cubicBezTo>
                <a:cubicBezTo>
                  <a:pt x="-6748" y="6590470"/>
                  <a:pt x="28879" y="6504828"/>
                  <a:pt x="36391" y="6432223"/>
                </a:cubicBezTo>
                <a:cubicBezTo>
                  <a:pt x="48645" y="6390313"/>
                  <a:pt x="62897" y="6411448"/>
                  <a:pt x="63226" y="6361482"/>
                </a:cubicBezTo>
                <a:cubicBezTo>
                  <a:pt x="58956" y="6358292"/>
                  <a:pt x="79553" y="6313235"/>
                  <a:pt x="84789" y="6290409"/>
                </a:cubicBezTo>
                <a:cubicBezTo>
                  <a:pt x="90026" y="6267583"/>
                  <a:pt x="70411" y="6240753"/>
                  <a:pt x="94648" y="6224529"/>
                </a:cubicBezTo>
                <a:cubicBezTo>
                  <a:pt x="175790" y="6142756"/>
                  <a:pt x="124488" y="6086153"/>
                  <a:pt x="150795" y="6009109"/>
                </a:cubicBezTo>
                <a:cubicBezTo>
                  <a:pt x="170315" y="5931813"/>
                  <a:pt x="154171" y="5972490"/>
                  <a:pt x="162963" y="5933293"/>
                </a:cubicBezTo>
                <a:lnTo>
                  <a:pt x="160072" y="5876809"/>
                </a:lnTo>
                <a:lnTo>
                  <a:pt x="145227" y="5835476"/>
                </a:lnTo>
                <a:cubicBezTo>
                  <a:pt x="134911" y="5801040"/>
                  <a:pt x="143825" y="5789510"/>
                  <a:pt x="148142" y="5777976"/>
                </a:cubicBezTo>
                <a:cubicBezTo>
                  <a:pt x="148142" y="5777862"/>
                  <a:pt x="148143" y="5777748"/>
                  <a:pt x="148143" y="5777634"/>
                </a:cubicBezTo>
                <a:lnTo>
                  <a:pt x="140074" y="5767522"/>
                </a:lnTo>
                <a:cubicBezTo>
                  <a:pt x="132636" y="5758605"/>
                  <a:pt x="127887" y="5750074"/>
                  <a:pt x="135915" y="5738405"/>
                </a:cubicBezTo>
                <a:lnTo>
                  <a:pt x="136567" y="5737743"/>
                </a:lnTo>
                <a:lnTo>
                  <a:pt x="123490" y="5720450"/>
                </a:lnTo>
                <a:cubicBezTo>
                  <a:pt x="137298" y="5702285"/>
                  <a:pt x="135593" y="5690529"/>
                  <a:pt x="123832" y="5675478"/>
                </a:cubicBezTo>
                <a:cubicBezTo>
                  <a:pt x="121625" y="5666952"/>
                  <a:pt x="122504" y="5659387"/>
                  <a:pt x="124569" y="5652490"/>
                </a:cubicBezTo>
                <a:lnTo>
                  <a:pt x="127524" y="5645356"/>
                </a:lnTo>
                <a:lnTo>
                  <a:pt x="115687" y="5603540"/>
                </a:lnTo>
                <a:cubicBezTo>
                  <a:pt x="116187" y="5593593"/>
                  <a:pt x="116685" y="5583645"/>
                  <a:pt x="117185" y="5573698"/>
                </a:cubicBezTo>
                <a:lnTo>
                  <a:pt x="128187" y="5578724"/>
                </a:lnTo>
                <a:lnTo>
                  <a:pt x="132990" y="5580535"/>
                </a:lnTo>
                <a:lnTo>
                  <a:pt x="133470" y="5580018"/>
                </a:lnTo>
                <a:lnTo>
                  <a:pt x="132923" y="5578485"/>
                </a:lnTo>
                <a:lnTo>
                  <a:pt x="132746" y="5563711"/>
                </a:lnTo>
                <a:cubicBezTo>
                  <a:pt x="132951" y="5549489"/>
                  <a:pt x="135516" y="5507940"/>
                  <a:pt x="134153" y="5493153"/>
                </a:cubicBezTo>
                <a:lnTo>
                  <a:pt x="124566" y="5474991"/>
                </a:lnTo>
                <a:cubicBezTo>
                  <a:pt x="119073" y="5461062"/>
                  <a:pt x="126245" y="5443046"/>
                  <a:pt x="123118" y="5430764"/>
                </a:cubicBezTo>
                <a:lnTo>
                  <a:pt x="127731" y="5390706"/>
                </a:lnTo>
                <a:lnTo>
                  <a:pt x="122359" y="5329235"/>
                </a:lnTo>
                <a:cubicBezTo>
                  <a:pt x="102663" y="5299213"/>
                  <a:pt x="95991" y="5269553"/>
                  <a:pt x="85293" y="5241830"/>
                </a:cubicBezTo>
                <a:cubicBezTo>
                  <a:pt x="72658" y="5199576"/>
                  <a:pt x="114666" y="5223439"/>
                  <a:pt x="73923" y="5173808"/>
                </a:cubicBezTo>
                <a:cubicBezTo>
                  <a:pt x="85313" y="5166518"/>
                  <a:pt x="84547" y="5159670"/>
                  <a:pt x="76238" y="5148983"/>
                </a:cubicBezTo>
                <a:cubicBezTo>
                  <a:pt x="80247" y="5132464"/>
                  <a:pt x="94902" y="5092755"/>
                  <a:pt x="97978" y="5074694"/>
                </a:cubicBezTo>
                <a:cubicBezTo>
                  <a:pt x="110731" y="5059292"/>
                  <a:pt x="83944" y="5055678"/>
                  <a:pt x="94694" y="5040617"/>
                </a:cubicBezTo>
                <a:cubicBezTo>
                  <a:pt x="94802" y="5025081"/>
                  <a:pt x="78298" y="5051506"/>
                  <a:pt x="73697" y="5034877"/>
                </a:cubicBezTo>
                <a:cubicBezTo>
                  <a:pt x="71814" y="5019478"/>
                  <a:pt x="53847" y="5017763"/>
                  <a:pt x="60452" y="5009251"/>
                </a:cubicBezTo>
                <a:cubicBezTo>
                  <a:pt x="62654" y="5006415"/>
                  <a:pt x="67586" y="5002823"/>
                  <a:pt x="76752" y="4997718"/>
                </a:cubicBezTo>
                <a:cubicBezTo>
                  <a:pt x="63037" y="4977564"/>
                  <a:pt x="80093" y="4971299"/>
                  <a:pt x="83605" y="4941112"/>
                </a:cubicBezTo>
                <a:cubicBezTo>
                  <a:pt x="71413" y="4930089"/>
                  <a:pt x="74481" y="4919724"/>
                  <a:pt x="82334" y="4909026"/>
                </a:cubicBezTo>
                <a:cubicBezTo>
                  <a:pt x="74598" y="4880945"/>
                  <a:pt x="84463" y="4853361"/>
                  <a:pt x="84533" y="4820775"/>
                </a:cubicBezTo>
                <a:cubicBezTo>
                  <a:pt x="66992" y="4787591"/>
                  <a:pt x="91097" y="4766727"/>
                  <a:pt x="91061" y="4731916"/>
                </a:cubicBezTo>
                <a:cubicBezTo>
                  <a:pt x="97317" y="4695770"/>
                  <a:pt x="116230" y="4627327"/>
                  <a:pt x="122071" y="4603897"/>
                </a:cubicBezTo>
                <a:cubicBezTo>
                  <a:pt x="117440" y="4600264"/>
                  <a:pt x="120402" y="4591022"/>
                  <a:pt x="126106" y="4591335"/>
                </a:cubicBezTo>
                <a:cubicBezTo>
                  <a:pt x="123756" y="4586933"/>
                  <a:pt x="111571" y="4577124"/>
                  <a:pt x="120368" y="4575090"/>
                </a:cubicBezTo>
                <a:lnTo>
                  <a:pt x="116699" y="4558891"/>
                </a:lnTo>
                <a:lnTo>
                  <a:pt x="117721" y="4555518"/>
                </a:lnTo>
                <a:cubicBezTo>
                  <a:pt x="123273" y="4548594"/>
                  <a:pt x="135291" y="4542181"/>
                  <a:pt x="121288" y="4532201"/>
                </a:cubicBezTo>
                <a:cubicBezTo>
                  <a:pt x="136928" y="4512310"/>
                  <a:pt x="128725" y="4502391"/>
                  <a:pt x="147711" y="4486617"/>
                </a:cubicBezTo>
                <a:cubicBezTo>
                  <a:pt x="158484" y="4463542"/>
                  <a:pt x="122280" y="4473495"/>
                  <a:pt x="144056" y="4443395"/>
                </a:cubicBezTo>
                <a:cubicBezTo>
                  <a:pt x="140912" y="4425979"/>
                  <a:pt x="142547" y="4407926"/>
                  <a:pt x="148799" y="4390977"/>
                </a:cubicBezTo>
                <a:cubicBezTo>
                  <a:pt x="155595" y="4391868"/>
                  <a:pt x="150366" y="4381694"/>
                  <a:pt x="150189" y="4377953"/>
                </a:cubicBezTo>
                <a:cubicBezTo>
                  <a:pt x="154054" y="4379688"/>
                  <a:pt x="159180" y="4373931"/>
                  <a:pt x="157161" y="4370129"/>
                </a:cubicBezTo>
                <a:cubicBezTo>
                  <a:pt x="168992" y="4355089"/>
                  <a:pt x="204839" y="4311648"/>
                  <a:pt x="221172" y="4287716"/>
                </a:cubicBezTo>
                <a:cubicBezTo>
                  <a:pt x="232682" y="4263059"/>
                  <a:pt x="256375" y="4254679"/>
                  <a:pt x="255165" y="4226534"/>
                </a:cubicBezTo>
                <a:cubicBezTo>
                  <a:pt x="266015" y="4203483"/>
                  <a:pt x="282023" y="4186568"/>
                  <a:pt x="285944" y="4164636"/>
                </a:cubicBezTo>
                <a:cubicBezTo>
                  <a:pt x="294955" y="4159143"/>
                  <a:pt x="300526" y="4152620"/>
                  <a:pt x="295693" y="4141582"/>
                </a:cubicBezTo>
                <a:cubicBezTo>
                  <a:pt x="308142" y="4121141"/>
                  <a:pt x="322089" y="4121228"/>
                  <a:pt x="319223" y="4103323"/>
                </a:cubicBezTo>
                <a:cubicBezTo>
                  <a:pt x="351512" y="4098587"/>
                  <a:pt x="328609" y="4093027"/>
                  <a:pt x="333663" y="4077824"/>
                </a:cubicBezTo>
                <a:cubicBezTo>
                  <a:pt x="335974" y="4064831"/>
                  <a:pt x="315731" y="4079163"/>
                  <a:pt x="320953" y="4068192"/>
                </a:cubicBezTo>
                <a:cubicBezTo>
                  <a:pt x="333427" y="4060380"/>
                  <a:pt x="315984" y="4050720"/>
                  <a:pt x="329962" y="4043196"/>
                </a:cubicBezTo>
                <a:cubicBezTo>
                  <a:pt x="341100" y="4053666"/>
                  <a:pt x="341751" y="4018950"/>
                  <a:pt x="353517" y="4024856"/>
                </a:cubicBezTo>
                <a:cubicBezTo>
                  <a:pt x="343556" y="4005479"/>
                  <a:pt x="366490" y="4012360"/>
                  <a:pt x="369715" y="3996365"/>
                </a:cubicBezTo>
                <a:cubicBezTo>
                  <a:pt x="367475" y="3986595"/>
                  <a:pt x="369211" y="3981543"/>
                  <a:pt x="379555" y="3979401"/>
                </a:cubicBezTo>
                <a:cubicBezTo>
                  <a:pt x="367646" y="3933458"/>
                  <a:pt x="388974" y="3961494"/>
                  <a:pt x="394185" y="3928228"/>
                </a:cubicBezTo>
                <a:cubicBezTo>
                  <a:pt x="396507" y="3898275"/>
                  <a:pt x="404954" y="3867782"/>
                  <a:pt x="390160" y="3828676"/>
                </a:cubicBezTo>
                <a:cubicBezTo>
                  <a:pt x="384585" y="3819798"/>
                  <a:pt x="387756" y="3808027"/>
                  <a:pt x="397237" y="3802385"/>
                </a:cubicBezTo>
                <a:cubicBezTo>
                  <a:pt x="398869" y="3801415"/>
                  <a:pt x="400632" y="3800665"/>
                  <a:pt x="402468" y="3800163"/>
                </a:cubicBezTo>
                <a:cubicBezTo>
                  <a:pt x="406187" y="3784407"/>
                  <a:pt x="412833" y="3729161"/>
                  <a:pt x="419553" y="3707849"/>
                </a:cubicBezTo>
                <a:cubicBezTo>
                  <a:pt x="427191" y="3696536"/>
                  <a:pt x="450857" y="3687984"/>
                  <a:pt x="442791" y="3672289"/>
                </a:cubicBezTo>
                <a:cubicBezTo>
                  <a:pt x="454321" y="3676732"/>
                  <a:pt x="442406" y="3654553"/>
                  <a:pt x="453506" y="3651490"/>
                </a:cubicBezTo>
                <a:cubicBezTo>
                  <a:pt x="462536" y="3649938"/>
                  <a:pt x="461024" y="3642848"/>
                  <a:pt x="463867" y="3637308"/>
                </a:cubicBezTo>
                <a:cubicBezTo>
                  <a:pt x="472833" y="3633114"/>
                  <a:pt x="478706" y="3605537"/>
                  <a:pt x="476438" y="3596088"/>
                </a:cubicBezTo>
                <a:cubicBezTo>
                  <a:pt x="464530" y="3569650"/>
                  <a:pt x="500049" y="3546790"/>
                  <a:pt x="491497" y="3525619"/>
                </a:cubicBezTo>
                <a:cubicBezTo>
                  <a:pt x="491833" y="3519984"/>
                  <a:pt x="493497" y="3515264"/>
                  <a:pt x="495979" y="3511139"/>
                </a:cubicBezTo>
                <a:lnTo>
                  <a:pt x="504897" y="3500760"/>
                </a:lnTo>
                <a:lnTo>
                  <a:pt x="511383" y="3500156"/>
                </a:lnTo>
                <a:lnTo>
                  <a:pt x="514661" y="3492522"/>
                </a:lnTo>
                <a:lnTo>
                  <a:pt x="516591" y="3490924"/>
                </a:lnTo>
                <a:cubicBezTo>
                  <a:pt x="520304" y="3487883"/>
                  <a:pt x="523811" y="3484792"/>
                  <a:pt x="526604" y="3481328"/>
                </a:cubicBezTo>
                <a:cubicBezTo>
                  <a:pt x="501233" y="3472978"/>
                  <a:pt x="546190" y="3450491"/>
                  <a:pt x="521677" y="3450102"/>
                </a:cubicBezTo>
                <a:cubicBezTo>
                  <a:pt x="532617" y="3429618"/>
                  <a:pt x="506415" y="3434623"/>
                  <a:pt x="537252" y="3420520"/>
                </a:cubicBezTo>
                <a:cubicBezTo>
                  <a:pt x="538177" y="3379165"/>
                  <a:pt x="597072" y="3324511"/>
                  <a:pt x="584418" y="3284165"/>
                </a:cubicBezTo>
                <a:cubicBezTo>
                  <a:pt x="595839" y="3253336"/>
                  <a:pt x="600583" y="3260142"/>
                  <a:pt x="605777" y="3235544"/>
                </a:cubicBezTo>
                <a:cubicBezTo>
                  <a:pt x="616179" y="3195982"/>
                  <a:pt x="622759" y="3088699"/>
                  <a:pt x="624913" y="3057384"/>
                </a:cubicBezTo>
                <a:cubicBezTo>
                  <a:pt x="621988" y="3054365"/>
                  <a:pt x="620005" y="3051091"/>
                  <a:pt x="618697" y="3047652"/>
                </a:cubicBezTo>
                <a:lnTo>
                  <a:pt x="616644" y="3037529"/>
                </a:lnTo>
                <a:lnTo>
                  <a:pt x="617876" y="3036541"/>
                </a:lnTo>
                <a:cubicBezTo>
                  <a:pt x="621043" y="3031669"/>
                  <a:pt x="621147" y="3028266"/>
                  <a:pt x="619896" y="3025524"/>
                </a:cubicBezTo>
                <a:lnTo>
                  <a:pt x="617374" y="3022606"/>
                </a:lnTo>
                <a:cubicBezTo>
                  <a:pt x="617526" y="3020033"/>
                  <a:pt x="617679" y="3017460"/>
                  <a:pt x="617831" y="3014887"/>
                </a:cubicBezTo>
                <a:lnTo>
                  <a:pt x="616227" y="2999257"/>
                </a:lnTo>
                <a:lnTo>
                  <a:pt x="618274" y="2996732"/>
                </a:lnTo>
                <a:cubicBezTo>
                  <a:pt x="618686" y="2989081"/>
                  <a:pt x="619099" y="2981431"/>
                  <a:pt x="619511" y="2973780"/>
                </a:cubicBezTo>
                <a:lnTo>
                  <a:pt x="620642" y="2973655"/>
                </a:lnTo>
                <a:cubicBezTo>
                  <a:pt x="623208" y="2972846"/>
                  <a:pt x="625154" y="2971263"/>
                  <a:pt x="625859" y="2968014"/>
                </a:cubicBezTo>
                <a:cubicBezTo>
                  <a:pt x="641104" y="2975784"/>
                  <a:pt x="632553" y="2967071"/>
                  <a:pt x="633290" y="2956801"/>
                </a:cubicBezTo>
                <a:cubicBezTo>
                  <a:pt x="657130" y="2966578"/>
                  <a:pt x="649356" y="2935726"/>
                  <a:pt x="664209" y="2933298"/>
                </a:cubicBezTo>
                <a:cubicBezTo>
                  <a:pt x="664212" y="2925534"/>
                  <a:pt x="664649" y="2917501"/>
                  <a:pt x="665622" y="2909390"/>
                </a:cubicBezTo>
                <a:lnTo>
                  <a:pt x="666516" y="2904671"/>
                </a:lnTo>
                <a:lnTo>
                  <a:pt x="666785" y="2904615"/>
                </a:lnTo>
                <a:cubicBezTo>
                  <a:pt x="667515" y="2903671"/>
                  <a:pt x="668011" y="2902150"/>
                  <a:pt x="668228" y="2899714"/>
                </a:cubicBezTo>
                <a:cubicBezTo>
                  <a:pt x="668200" y="2898499"/>
                  <a:pt x="668172" y="2897282"/>
                  <a:pt x="668144" y="2896066"/>
                </a:cubicBezTo>
                <a:lnTo>
                  <a:pt x="669877" y="2886912"/>
                </a:lnTo>
                <a:lnTo>
                  <a:pt x="672144" y="2884014"/>
                </a:lnTo>
                <a:lnTo>
                  <a:pt x="675452" y="2883229"/>
                </a:lnTo>
                <a:cubicBezTo>
                  <a:pt x="675391" y="2882933"/>
                  <a:pt x="675329" y="2882639"/>
                  <a:pt x="675268" y="2882343"/>
                </a:cubicBezTo>
                <a:cubicBezTo>
                  <a:pt x="671128" y="2875325"/>
                  <a:pt x="663714" y="2872524"/>
                  <a:pt x="687009" y="2866529"/>
                </a:cubicBezTo>
                <a:cubicBezTo>
                  <a:pt x="681161" y="2850828"/>
                  <a:pt x="694937" y="2849285"/>
                  <a:pt x="703772" y="2829536"/>
                </a:cubicBezTo>
                <a:cubicBezTo>
                  <a:pt x="697142" y="2820214"/>
                  <a:pt x="701540" y="2813723"/>
                  <a:pt x="709503" y="2807759"/>
                </a:cubicBezTo>
                <a:cubicBezTo>
                  <a:pt x="709675" y="2787664"/>
                  <a:pt x="722617" y="2770658"/>
                  <a:pt x="729434" y="2748755"/>
                </a:cubicBezTo>
                <a:cubicBezTo>
                  <a:pt x="723495" y="2723695"/>
                  <a:pt x="745457" y="2713438"/>
                  <a:pt x="752657" y="2690022"/>
                </a:cubicBezTo>
                <a:cubicBezTo>
                  <a:pt x="738132" y="2667595"/>
                  <a:pt x="772440" y="2674802"/>
                  <a:pt x="782299" y="2663439"/>
                </a:cubicBezTo>
                <a:lnTo>
                  <a:pt x="783672" y="2660083"/>
                </a:lnTo>
                <a:cubicBezTo>
                  <a:pt x="783367" y="2657010"/>
                  <a:pt x="783060" y="2653937"/>
                  <a:pt x="782755" y="2650864"/>
                </a:cubicBezTo>
                <a:lnTo>
                  <a:pt x="781641" y="2647388"/>
                </a:lnTo>
                <a:cubicBezTo>
                  <a:pt x="781160" y="2644997"/>
                  <a:pt x="781208" y="2643412"/>
                  <a:pt x="781648" y="2642321"/>
                </a:cubicBezTo>
                <a:lnTo>
                  <a:pt x="781893" y="2642199"/>
                </a:lnTo>
                <a:cubicBezTo>
                  <a:pt x="781736" y="2640614"/>
                  <a:pt x="781577" y="2639031"/>
                  <a:pt x="781420" y="2637446"/>
                </a:cubicBezTo>
                <a:cubicBezTo>
                  <a:pt x="780062" y="2629421"/>
                  <a:pt x="778210" y="2621608"/>
                  <a:pt x="776013" y="2614161"/>
                </a:cubicBezTo>
                <a:cubicBezTo>
                  <a:pt x="789698" y="2608058"/>
                  <a:pt x="773433" y="2580448"/>
                  <a:pt x="799274" y="2583767"/>
                </a:cubicBezTo>
                <a:cubicBezTo>
                  <a:pt x="797076" y="2573730"/>
                  <a:pt x="786332" y="2567549"/>
                  <a:pt x="803286" y="2571126"/>
                </a:cubicBezTo>
                <a:lnTo>
                  <a:pt x="804150" y="2569441"/>
                </a:lnTo>
                <a:lnTo>
                  <a:pt x="800301" y="2563632"/>
                </a:lnTo>
                <a:cubicBezTo>
                  <a:pt x="798670" y="2557453"/>
                  <a:pt x="797071" y="2551799"/>
                  <a:pt x="793576" y="2556344"/>
                </a:cubicBezTo>
                <a:cubicBezTo>
                  <a:pt x="785387" y="2548895"/>
                  <a:pt x="796146" y="2540807"/>
                  <a:pt x="788869" y="2533157"/>
                </a:cubicBezTo>
                <a:cubicBezTo>
                  <a:pt x="786041" y="2522927"/>
                  <a:pt x="797801" y="2536851"/>
                  <a:pt x="796781" y="2524899"/>
                </a:cubicBezTo>
                <a:cubicBezTo>
                  <a:pt x="796934" y="2523879"/>
                  <a:pt x="797088" y="2522860"/>
                  <a:pt x="797241" y="2521840"/>
                </a:cubicBezTo>
                <a:lnTo>
                  <a:pt x="796029" y="2516618"/>
                </a:lnTo>
                <a:lnTo>
                  <a:pt x="792761" y="2514462"/>
                </a:lnTo>
                <a:cubicBezTo>
                  <a:pt x="790774" y="2512148"/>
                  <a:pt x="789910" y="2508859"/>
                  <a:pt x="791595" y="2503381"/>
                </a:cubicBezTo>
                <a:lnTo>
                  <a:pt x="792181" y="2502571"/>
                </a:lnTo>
                <a:lnTo>
                  <a:pt x="788824" y="2501027"/>
                </a:lnTo>
                <a:lnTo>
                  <a:pt x="787270" y="2492600"/>
                </a:lnTo>
                <a:lnTo>
                  <a:pt x="778877" y="2485183"/>
                </a:lnTo>
                <a:lnTo>
                  <a:pt x="780557" y="2480669"/>
                </a:lnTo>
                <a:lnTo>
                  <a:pt x="783964" y="2480825"/>
                </a:lnTo>
                <a:lnTo>
                  <a:pt x="775765" y="2465130"/>
                </a:lnTo>
                <a:cubicBezTo>
                  <a:pt x="778982" y="2455259"/>
                  <a:pt x="775818" y="2449073"/>
                  <a:pt x="770558" y="2443685"/>
                </a:cubicBezTo>
                <a:cubicBezTo>
                  <a:pt x="768821" y="2423506"/>
                  <a:pt x="759680" y="2407402"/>
                  <a:pt x="753813" y="2385914"/>
                </a:cubicBezTo>
                <a:cubicBezTo>
                  <a:pt x="755336" y="2360280"/>
                  <a:pt x="741334" y="2351643"/>
                  <a:pt x="735113" y="2328662"/>
                </a:cubicBezTo>
                <a:cubicBezTo>
                  <a:pt x="742984" y="2301647"/>
                  <a:pt x="715756" y="2318371"/>
                  <a:pt x="713172" y="2298217"/>
                </a:cubicBezTo>
                <a:cubicBezTo>
                  <a:pt x="718425" y="2262517"/>
                  <a:pt x="703833" y="2301922"/>
                  <a:pt x="698974" y="2250782"/>
                </a:cubicBezTo>
                <a:cubicBezTo>
                  <a:pt x="700296" y="2247398"/>
                  <a:pt x="697378" y="2241930"/>
                  <a:pt x="695006" y="2243352"/>
                </a:cubicBezTo>
                <a:cubicBezTo>
                  <a:pt x="695218" y="2239945"/>
                  <a:pt x="698649" y="2230878"/>
                  <a:pt x="694540" y="2231409"/>
                </a:cubicBezTo>
                <a:cubicBezTo>
                  <a:pt x="691262" y="2215680"/>
                  <a:pt x="690791" y="2199138"/>
                  <a:pt x="693174" y="2183375"/>
                </a:cubicBezTo>
                <a:cubicBezTo>
                  <a:pt x="680938" y="2154998"/>
                  <a:pt x="702415" y="2165592"/>
                  <a:pt x="696594" y="2144085"/>
                </a:cubicBezTo>
                <a:cubicBezTo>
                  <a:pt x="685630" y="2128897"/>
                  <a:pt x="690840" y="2120189"/>
                  <a:pt x="682003" y="2101383"/>
                </a:cubicBezTo>
                <a:cubicBezTo>
                  <a:pt x="690702" y="2092860"/>
                  <a:pt x="683661" y="2086506"/>
                  <a:pt x="680520" y="2079956"/>
                </a:cubicBezTo>
                <a:lnTo>
                  <a:pt x="680002" y="2076836"/>
                </a:lnTo>
                <a:lnTo>
                  <a:pt x="682664" y="2062205"/>
                </a:lnTo>
                <a:cubicBezTo>
                  <a:pt x="677435" y="2059982"/>
                  <a:pt x="685036" y="2051541"/>
                  <a:pt x="686574" y="2047621"/>
                </a:cubicBezTo>
                <a:cubicBezTo>
                  <a:pt x="683137" y="2047669"/>
                  <a:pt x="681618" y="2039112"/>
                  <a:pt x="684505" y="2035989"/>
                </a:cubicBezTo>
                <a:cubicBezTo>
                  <a:pt x="697744" y="1971545"/>
                  <a:pt x="665102" y="2008454"/>
                  <a:pt x="684926" y="1969476"/>
                </a:cubicBezTo>
                <a:cubicBezTo>
                  <a:pt x="689323" y="1943615"/>
                  <a:pt x="649725" y="1944656"/>
                  <a:pt x="669491" y="1917869"/>
                </a:cubicBezTo>
                <a:cubicBezTo>
                  <a:pt x="670499" y="1886102"/>
                  <a:pt x="656602" y="1866056"/>
                  <a:pt x="668084" y="1836507"/>
                </a:cubicBezTo>
                <a:cubicBezTo>
                  <a:pt x="668964" y="1806766"/>
                  <a:pt x="663816" y="1781182"/>
                  <a:pt x="669261" y="1755879"/>
                </a:cubicBezTo>
                <a:cubicBezTo>
                  <a:pt x="664845" y="1745788"/>
                  <a:pt x="663293" y="1736202"/>
                  <a:pt x="670934" y="1726651"/>
                </a:cubicBezTo>
                <a:cubicBezTo>
                  <a:pt x="669678" y="1698957"/>
                  <a:pt x="659604" y="1692528"/>
                  <a:pt x="668418" y="1674709"/>
                </a:cubicBezTo>
                <a:cubicBezTo>
                  <a:pt x="663052" y="1669668"/>
                  <a:pt x="660191" y="1666183"/>
                  <a:pt x="658947" y="1663502"/>
                </a:cubicBezTo>
                <a:cubicBezTo>
                  <a:pt x="655218" y="1655460"/>
                  <a:pt x="666065" y="1654644"/>
                  <a:pt x="667634" y="1640672"/>
                </a:cubicBezTo>
                <a:cubicBezTo>
                  <a:pt x="670870" y="1625689"/>
                  <a:pt x="680041" y="1650492"/>
                  <a:pt x="680416" y="1636309"/>
                </a:cubicBezTo>
                <a:cubicBezTo>
                  <a:pt x="674381" y="1622116"/>
                  <a:pt x="690581" y="1619938"/>
                  <a:pt x="683355" y="1605349"/>
                </a:cubicBezTo>
                <a:cubicBezTo>
                  <a:pt x="671388" y="1611345"/>
                  <a:pt x="684009" y="1573894"/>
                  <a:pt x="673311" y="1574712"/>
                </a:cubicBezTo>
                <a:cubicBezTo>
                  <a:pt x="687788" y="1558635"/>
                  <a:pt x="668681" y="1555273"/>
                  <a:pt x="672392" y="1536647"/>
                </a:cubicBezTo>
                <a:cubicBezTo>
                  <a:pt x="677688" y="1527242"/>
                  <a:pt x="678342" y="1521025"/>
                  <a:pt x="671702" y="1513896"/>
                </a:cubicBezTo>
                <a:cubicBezTo>
                  <a:pt x="697596" y="1470305"/>
                  <a:pt x="671673" y="1490329"/>
                  <a:pt x="680462" y="1452296"/>
                </a:cubicBezTo>
                <a:cubicBezTo>
                  <a:pt x="690082" y="1419160"/>
                  <a:pt x="695497" y="1382582"/>
                  <a:pt x="720892" y="1347657"/>
                </a:cubicBezTo>
                <a:cubicBezTo>
                  <a:pt x="728252" y="1340763"/>
                  <a:pt x="730408" y="1326684"/>
                  <a:pt x="725707" y="1316214"/>
                </a:cubicBezTo>
                <a:cubicBezTo>
                  <a:pt x="724898" y="1314411"/>
                  <a:pt x="723913" y="1312787"/>
                  <a:pt x="722781" y="1311390"/>
                </a:cubicBezTo>
                <a:cubicBezTo>
                  <a:pt x="740925" y="1290091"/>
                  <a:pt x="731077" y="1279232"/>
                  <a:pt x="743580" y="1268952"/>
                </a:cubicBezTo>
                <a:cubicBezTo>
                  <a:pt x="747716" y="1237645"/>
                  <a:pt x="734341" y="1214150"/>
                  <a:pt x="745282" y="1204622"/>
                </a:cubicBezTo>
                <a:cubicBezTo>
                  <a:pt x="744051" y="1188944"/>
                  <a:pt x="730234" y="1168727"/>
                  <a:pt x="741960" y="1155703"/>
                </a:cubicBezTo>
                <a:cubicBezTo>
                  <a:pt x="731985" y="1155066"/>
                  <a:pt x="748925" y="1136907"/>
                  <a:pt x="742087" y="1128440"/>
                </a:cubicBezTo>
                <a:cubicBezTo>
                  <a:pt x="736171" y="1122556"/>
                  <a:pt x="739932" y="1115674"/>
                  <a:pt x="739973" y="1108417"/>
                </a:cubicBezTo>
                <a:cubicBezTo>
                  <a:pt x="735099" y="1099737"/>
                  <a:pt x="741268" y="1067483"/>
                  <a:pt x="746465" y="1058433"/>
                </a:cubicBezTo>
                <a:cubicBezTo>
                  <a:pt x="765005" y="1035713"/>
                  <a:pt x="748052" y="994640"/>
                  <a:pt x="762191" y="975987"/>
                </a:cubicBezTo>
                <a:cubicBezTo>
                  <a:pt x="764072" y="969800"/>
                  <a:pt x="764654" y="963971"/>
                  <a:pt x="764423" y="958395"/>
                </a:cubicBezTo>
                <a:lnTo>
                  <a:pt x="761915" y="943118"/>
                </a:lnTo>
                <a:lnTo>
                  <a:pt x="757474" y="939439"/>
                </a:lnTo>
                <a:cubicBezTo>
                  <a:pt x="757647" y="936206"/>
                  <a:pt x="757819" y="932972"/>
                  <a:pt x="757991" y="929739"/>
                </a:cubicBezTo>
                <a:lnTo>
                  <a:pt x="757204" y="927127"/>
                </a:lnTo>
                <a:cubicBezTo>
                  <a:pt x="755678" y="922138"/>
                  <a:pt x="754319" y="917190"/>
                  <a:pt x="753613" y="912177"/>
                </a:cubicBezTo>
                <a:cubicBezTo>
                  <a:pt x="775028" y="915106"/>
                  <a:pt x="751138" y="870019"/>
                  <a:pt x="768933" y="881067"/>
                </a:cubicBezTo>
                <a:cubicBezTo>
                  <a:pt x="768780" y="854032"/>
                  <a:pt x="782103" y="846928"/>
                  <a:pt x="765219" y="817416"/>
                </a:cubicBezTo>
                <a:cubicBezTo>
                  <a:pt x="780144" y="772732"/>
                  <a:pt x="762831" y="740070"/>
                  <a:pt x="787152" y="702815"/>
                </a:cubicBezTo>
                <a:cubicBezTo>
                  <a:pt x="777404" y="708645"/>
                  <a:pt x="779667" y="685431"/>
                  <a:pt x="783947" y="672401"/>
                </a:cubicBezTo>
                <a:cubicBezTo>
                  <a:pt x="745609" y="693593"/>
                  <a:pt x="816557" y="618072"/>
                  <a:pt x="789277" y="612154"/>
                </a:cubicBezTo>
                <a:cubicBezTo>
                  <a:pt x="814029" y="607196"/>
                  <a:pt x="790950" y="545243"/>
                  <a:pt x="816705" y="516197"/>
                </a:cubicBezTo>
                <a:cubicBezTo>
                  <a:pt x="818115" y="496236"/>
                  <a:pt x="819907" y="464307"/>
                  <a:pt x="823696" y="446558"/>
                </a:cubicBezTo>
                <a:lnTo>
                  <a:pt x="819138" y="402046"/>
                </a:lnTo>
                <a:cubicBezTo>
                  <a:pt x="813660" y="377878"/>
                  <a:pt x="816214" y="373884"/>
                  <a:pt x="809089" y="322733"/>
                </a:cubicBezTo>
                <a:cubicBezTo>
                  <a:pt x="809391" y="257376"/>
                  <a:pt x="793760" y="267420"/>
                  <a:pt x="798307" y="204587"/>
                </a:cubicBezTo>
                <a:cubicBezTo>
                  <a:pt x="791298" y="201120"/>
                  <a:pt x="789378" y="133016"/>
                  <a:pt x="784841" y="127724"/>
                </a:cubicBezTo>
                <a:lnTo>
                  <a:pt x="774543" y="110945"/>
                </a:lnTo>
                <a:lnTo>
                  <a:pt x="775980" y="108356"/>
                </a:lnTo>
                <a:cubicBezTo>
                  <a:pt x="778096" y="97517"/>
                  <a:pt x="775985" y="91347"/>
                  <a:pt x="772015" y="87265"/>
                </a:cubicBezTo>
                <a:lnTo>
                  <a:pt x="765760" y="83713"/>
                </a:lnTo>
                <a:lnTo>
                  <a:pt x="761352" y="69573"/>
                </a:lnTo>
                <a:lnTo>
                  <a:pt x="748123" y="42623"/>
                </a:lnTo>
                <a:lnTo>
                  <a:pt x="749910" y="3673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6A611E-6721-7547-84E5-698D53C5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99" y="593641"/>
            <a:ext cx="6721521" cy="751286"/>
          </a:xfrm>
        </p:spPr>
        <p:txBody>
          <a:bodyPr>
            <a:normAutofit/>
          </a:bodyPr>
          <a:lstStyle/>
          <a:p>
            <a:r>
              <a:rPr lang="da-DK" dirty="0"/>
              <a:t>Forskellige medietyper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BB0AAA-B399-8C45-8C73-68742775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57" y="1681412"/>
            <a:ext cx="5559325" cy="4112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Massemedier:</a:t>
            </a:r>
          </a:p>
          <a:p>
            <a:r>
              <a:rPr lang="da-DK" dirty="0"/>
              <a:t>Massemedier er aviser, radio, fjernsyn, film, der formidler nyheder, oplysning og underholdning til større grupper af mennesker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Sociale medier:</a:t>
            </a:r>
          </a:p>
          <a:p>
            <a:r>
              <a:rPr lang="da-DK" dirty="0"/>
              <a:t>Sociale medier (TikTok, Instagram, Twitter, Facebook og Snapchat) er medier, hvor man kommunikerer direkte med andre på computer eller smartphone gennem tekst, billeder og videoer. </a:t>
            </a:r>
          </a:p>
          <a:p>
            <a:r>
              <a:rPr lang="da-DK" dirty="0"/>
              <a:t>Kommunikationen bevæger sig her begge veje mellem afsender og modtager </a:t>
            </a:r>
          </a:p>
        </p:txBody>
      </p:sp>
      <p:pic>
        <p:nvPicPr>
          <p:cNvPr id="8" name="Billede 7" descr="Et billede, der indeholder tekst, avis&#10;&#10;Automatisk genereret beskrivelse">
            <a:extLst>
              <a:ext uri="{FF2B5EF4-FFF2-40B4-BE49-F238E27FC236}">
                <a16:creationId xmlns:a16="http://schemas.microsoft.com/office/drawing/2014/main" id="{BC5967A2-4CA2-FBC6-3453-00FCA1F87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8" r="-6" b="-6"/>
          <a:stretch/>
        </p:blipFill>
        <p:spPr>
          <a:xfrm>
            <a:off x="6610204" y="1922977"/>
            <a:ext cx="2757740" cy="362939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1C6878B-394E-3E39-B558-808A0BA7E4CC}"/>
              </a:ext>
            </a:extLst>
          </p:cNvPr>
          <p:cNvSpPr txBox="1"/>
          <p:nvPr/>
        </p:nvSpPr>
        <p:spPr>
          <a:xfrm>
            <a:off x="516467" y="5552371"/>
            <a:ext cx="7022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i="1" dirty="0">
                <a:solidFill>
                  <a:srgbClr val="FDA938"/>
                </a:solidFill>
                <a:effectLst/>
                <a:latin typeface="Bembo" panose="02020502050201020203" pitchFamily="18" charset="0"/>
              </a:rPr>
              <a:t>Hvem/hvad udvælger nyhederne til jer på jeres sociale medier? Kan en eller flere af nyhedskriterierne beskrive de nyheder, som algoritmerne udvælger til jer på jeres sociale medier ? </a:t>
            </a:r>
            <a:endParaRPr lang="da-DK" dirty="0">
              <a:solidFill>
                <a:srgbClr val="FDA938"/>
              </a:solidFill>
              <a:effectLst/>
              <a:latin typeface="Bembo" panose="02020502050201020203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411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vandt Trump i 2016 og hvorfor fører han i meningsmålingerne i 2024?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dirty="0"/>
              <a:t>Flere kvinder end ventet stemte på </a:t>
            </a:r>
            <a:r>
              <a:rPr lang="da-DK" dirty="0" err="1"/>
              <a:t>Trump</a:t>
            </a:r>
            <a:r>
              <a:rPr lang="da-DK" dirty="0"/>
              <a:t> trods voldsom retorik.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/>
              <a:t>Vandt de vigtige de svingstater, selvom Clinton fik flest stemmer(flertalsvalg i enkeltmandskredse)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/>
              <a:t>Fører i mange af de vigtige svingstater.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/>
              <a:t>Upopulær demokratisk præsidentkandidat i form af Clinton i 2016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 err="1"/>
              <a:t>Trumps</a:t>
            </a:r>
            <a:r>
              <a:rPr lang="da-DK" dirty="0"/>
              <a:t> opgør med det politiske establishment vækker genklang ikke blot hos hvide arbejderklasse(den lavere middelklasse)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/>
              <a:t>Mobilisering af vælgere, som ikke normalt stemmer.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/>
              <a:t>Lav valgdeltagelse. Mange af demokratiske vælgere blandt de sorte og latinovælgere, som fik Obama valgt, blev hjemme.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 err="1"/>
              <a:t>Issuevoting</a:t>
            </a:r>
            <a:r>
              <a:rPr lang="da-DK" dirty="0"/>
              <a:t>: Mange vælgere har stemt efter retning.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/>
              <a:t>Skillelinje mellem land og by.(</a:t>
            </a:r>
            <a:r>
              <a:rPr lang="da-DK" dirty="0" err="1"/>
              <a:t>issue</a:t>
            </a:r>
            <a:r>
              <a:rPr lang="da-DK" dirty="0"/>
              <a:t> om udkanten i forhold til centrum)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/>
              <a:t>Kløft mellem veluddannede med internationalt udsyn og globaliseringens tabere og skeptikere.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/>
              <a:t>Antiglobalisering </a:t>
            </a:r>
            <a:r>
              <a:rPr lang="da-DK" dirty="0" err="1"/>
              <a:t>issueownership</a:t>
            </a:r>
            <a:endParaRPr lang="da-DK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da-DK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 err="1"/>
              <a:t>Issueownership</a:t>
            </a:r>
            <a:r>
              <a:rPr lang="da-DK" dirty="0"/>
              <a:t> og positions-</a:t>
            </a:r>
            <a:r>
              <a:rPr lang="da-DK" dirty="0" err="1"/>
              <a:t>issues</a:t>
            </a:r>
            <a:r>
              <a:rPr lang="da-DK" dirty="0"/>
              <a:t>. </a:t>
            </a:r>
            <a:r>
              <a:rPr lang="da-DK" dirty="0" err="1"/>
              <a:t>Trump</a:t>
            </a:r>
            <a:r>
              <a:rPr lang="da-DK" dirty="0"/>
              <a:t> har fanget mange vælgere end forventet med sine positions-</a:t>
            </a:r>
            <a:r>
              <a:rPr lang="da-DK" dirty="0" err="1"/>
              <a:t>issues</a:t>
            </a:r>
            <a:r>
              <a:rPr lang="da-DK" dirty="0"/>
              <a:t>. </a:t>
            </a:r>
          </a:p>
          <a:p>
            <a:pPr lvl="1"/>
            <a:r>
              <a:rPr lang="da-DK" dirty="0"/>
              <a:t>Positions-</a:t>
            </a:r>
            <a:r>
              <a:rPr lang="da-DK" dirty="0" err="1"/>
              <a:t>issues</a:t>
            </a:r>
            <a:endParaRPr lang="da-DK" dirty="0"/>
          </a:p>
          <a:p>
            <a:pPr lvl="2"/>
            <a:r>
              <a:rPr lang="da-DK" dirty="0"/>
              <a:t>Spiller en stor rolle for vælgerne</a:t>
            </a:r>
          </a:p>
          <a:p>
            <a:pPr lvl="2"/>
            <a:r>
              <a:rPr lang="da-DK" dirty="0"/>
              <a:t>Vælgerne positionerer sig ud fra disse, når de stemmer</a:t>
            </a:r>
          </a:p>
          <a:p>
            <a:pPr lvl="2"/>
            <a:r>
              <a:rPr lang="da-DK" dirty="0"/>
              <a:t>Vælgerne har ikke de samme holdninger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da-DK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da-DK" dirty="0" err="1"/>
              <a:t>Pocketvoting</a:t>
            </a:r>
            <a:r>
              <a:rPr lang="da-DK" dirty="0"/>
              <a:t>: Mange amerikanerne vurderer hvorvidt egen økonomi er blevet bedre eller værre de sidste 4 år. </a:t>
            </a:r>
          </a:p>
        </p:txBody>
      </p:sp>
    </p:spTree>
    <p:extLst>
      <p:ext uri="{BB962C8B-B14F-4D97-AF65-F5344CB8AC3E}">
        <p14:creationId xmlns:p14="http://schemas.microsoft.com/office/powerpoint/2010/main" val="188733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Trump</a:t>
            </a:r>
            <a:r>
              <a:rPr lang="da-DK" dirty="0"/>
              <a:t> og medierne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519707"/>
            <a:ext cx="10058400" cy="4765183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da-DK" sz="1800" dirty="0" err="1"/>
              <a:t>Trump</a:t>
            </a:r>
            <a:r>
              <a:rPr lang="da-DK" sz="1800" dirty="0"/>
              <a:t> er underholdning og mediernes dyrkelse af </a:t>
            </a:r>
            <a:r>
              <a:rPr lang="da-DK" sz="1800" dirty="0" err="1"/>
              <a:t>Trumps</a:t>
            </a:r>
            <a:r>
              <a:rPr lang="da-DK" sz="1800" dirty="0"/>
              <a:t> politiske ukorrekthed → </a:t>
            </a:r>
            <a:r>
              <a:rPr lang="da-DK" sz="1800" dirty="0" err="1"/>
              <a:t>Trump</a:t>
            </a:r>
            <a:r>
              <a:rPr lang="da-DK" sz="1800" dirty="0"/>
              <a:t> har sat dagsordenen og debattonen i valgkampene. </a:t>
            </a:r>
          </a:p>
          <a:p>
            <a:pPr>
              <a:buFont typeface="Arial" charset="0"/>
              <a:buChar char="•"/>
            </a:pPr>
            <a:r>
              <a:rPr lang="da-DK" sz="1800" dirty="0"/>
              <a:t>Skel mellem mediernes dagsorden, beslutningstageres dagsorden og vælgernes dagsorden. </a:t>
            </a:r>
          </a:p>
          <a:p>
            <a:pPr>
              <a:buFont typeface="Arial" charset="0"/>
              <a:buChar char="•"/>
            </a:pPr>
            <a:r>
              <a:rPr lang="da-DK" sz="1800" dirty="0"/>
              <a:t>Har </a:t>
            </a:r>
            <a:r>
              <a:rPr lang="da-DK" sz="1800" dirty="0" err="1"/>
              <a:t>Trump</a:t>
            </a:r>
            <a:r>
              <a:rPr lang="da-DK" sz="1800" dirty="0"/>
              <a:t> bedst fat i vælgernes dagsorden? </a:t>
            </a:r>
          </a:p>
          <a:p>
            <a:pPr>
              <a:buFont typeface="Arial" charset="0"/>
              <a:buChar char="•"/>
            </a:pPr>
            <a:r>
              <a:rPr lang="da-DK" sz="1800" dirty="0"/>
              <a:t>En del af de etablerede medier fokuserede især i 2016 på Trumps vælgerne som fattige, dårligt uddannede og utilfredse og ikke på hvorfor mange vil stemme på ham. → stigmatisering af vælgergrupper som bekræfter </a:t>
            </a:r>
            <a:r>
              <a:rPr lang="da-DK" sz="1800" dirty="0" err="1"/>
              <a:t>Trumps</a:t>
            </a:r>
            <a:r>
              <a:rPr lang="da-DK" sz="1800" dirty="0"/>
              <a:t> tilhængere at eliten overser deres problemer. Os og dem/Identitetspolitik.</a:t>
            </a:r>
          </a:p>
          <a:p>
            <a:pPr>
              <a:buFont typeface="Arial" charset="0"/>
              <a:buChar char="•"/>
            </a:pPr>
            <a:r>
              <a:rPr lang="da-DK" sz="1800" dirty="0"/>
              <a:t>Identitetspolitik=Politik, der tager udgangspunkt i en bestemt gruppes religion, etnicitet, seksualitet eller nationalitet mv og som først og fremmest søger at varetage netop denne gruppes interesser. Identitetspolitik bekræfter en opdeling mellem ”dem og os”. </a:t>
            </a:r>
          </a:p>
          <a:p>
            <a:pPr>
              <a:buFont typeface="Arial" charset="0"/>
              <a:buChar char="•"/>
            </a:pPr>
            <a:r>
              <a:rPr lang="da-DK" sz="1800" dirty="0"/>
              <a:t>Har medierne dermed bidraget med at ødelægge den politiske debat i valgkampen. </a:t>
            </a:r>
          </a:p>
          <a:p>
            <a:pPr>
              <a:buFont typeface="Arial" charset="0"/>
              <a:buChar char="•"/>
            </a:pPr>
            <a:r>
              <a:rPr lang="da-DK" sz="1800" dirty="0"/>
              <a:t>Er </a:t>
            </a:r>
            <a:r>
              <a:rPr lang="da-DK" sz="1800" dirty="0" err="1"/>
              <a:t>Trumps</a:t>
            </a:r>
            <a:r>
              <a:rPr lang="da-DK" sz="1800" dirty="0"/>
              <a:t> sejr et resultat af at vælgerne ikke vil betale for kvalitetsmedier? </a:t>
            </a:r>
          </a:p>
          <a:p>
            <a:r>
              <a:rPr lang="da-DK" sz="1800" dirty="0"/>
              <a:t>Summemøde: Diskussion af konsekvenserne. </a:t>
            </a:r>
          </a:p>
        </p:txBody>
      </p:sp>
    </p:spTree>
    <p:extLst>
      <p:ext uri="{BB962C8B-B14F-4D97-AF65-F5344CB8AC3E}">
        <p14:creationId xmlns:p14="http://schemas.microsoft.com/office/powerpoint/2010/main" val="116454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politiske meningsdannelse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22332" y="1845734"/>
            <a:ext cx="10058400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da-DK" dirty="0"/>
              <a:t>Hvordan bliver de to præsidentkandidaters budskaber afkodet? </a:t>
            </a:r>
          </a:p>
          <a:p>
            <a:endParaRPr lang="da-DK" dirty="0"/>
          </a:p>
          <a:p>
            <a:pPr>
              <a:buFont typeface="Arial" charset="0"/>
              <a:buChar char="•"/>
            </a:pPr>
            <a:r>
              <a:rPr lang="da-DK" dirty="0" err="1"/>
              <a:t>Hjarvard</a:t>
            </a:r>
            <a:r>
              <a:rPr lang="da-DK" dirty="0"/>
              <a:t>: mediernes budskaber fortolkes forskelligt afhængig af modtagerens sociale baggrund. </a:t>
            </a:r>
          </a:p>
          <a:p>
            <a:endParaRPr lang="da-DK" dirty="0"/>
          </a:p>
          <a:p>
            <a:pPr>
              <a:buFont typeface="Arial" charset="0"/>
              <a:buChar char="•"/>
            </a:pPr>
            <a:r>
              <a:rPr lang="da-DK" dirty="0"/>
              <a:t>Afhænger tolkningen af de politiske budskaber af afsenderens </a:t>
            </a:r>
            <a:r>
              <a:rPr lang="da-DK" dirty="0" err="1"/>
              <a:t>socio-økonomiske</a:t>
            </a:r>
            <a:r>
              <a:rPr lang="da-DK" dirty="0"/>
              <a:t> baggrund? </a:t>
            </a:r>
          </a:p>
          <a:p>
            <a:pPr>
              <a:buFont typeface="Arial" charset="0"/>
              <a:buChar char="•"/>
            </a:pPr>
            <a:endParaRPr lang="da-DK" dirty="0"/>
          </a:p>
          <a:p>
            <a:pPr>
              <a:buFont typeface="Arial" charset="0"/>
              <a:buChar char="•"/>
            </a:pPr>
            <a:r>
              <a:rPr lang="da-DK" dirty="0"/>
              <a:t>Kan det forklare </a:t>
            </a:r>
            <a:r>
              <a:rPr lang="da-DK" dirty="0" err="1"/>
              <a:t>Trumps</a:t>
            </a:r>
            <a:r>
              <a:rPr lang="da-DK" dirty="0"/>
              <a:t> gennemslagskraft? </a:t>
            </a:r>
          </a:p>
        </p:txBody>
      </p:sp>
    </p:spTree>
    <p:extLst>
      <p:ext uri="{BB962C8B-B14F-4D97-AF65-F5344CB8AC3E}">
        <p14:creationId xmlns:p14="http://schemas.microsoft.com/office/powerpoint/2010/main" val="15036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sociale medier og demokratiet.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Er de sociale medier en styrkelse eller svækkelse for demokratiet? </a:t>
            </a:r>
          </a:p>
          <a:p>
            <a:endParaRPr lang="da-DK" dirty="0"/>
          </a:p>
          <a:p>
            <a:r>
              <a:rPr lang="da-DK" dirty="0"/>
              <a:t>Demokratisering af medierne. Alle borgere kan udtrykke sig på de sociale medier og distribuere sine indlæg og synspunkter. </a:t>
            </a:r>
          </a:p>
          <a:p>
            <a:r>
              <a:rPr lang="da-DK" dirty="0"/>
              <a:t>Postfaktuelle samfund, hvor den politiske debat handler om følelser og ikke fakta og kendsgerninger. </a:t>
            </a:r>
          </a:p>
          <a:p>
            <a:r>
              <a:rPr lang="da-DK" dirty="0"/>
              <a:t>Fremmer de sociale medier populismen, polarisering og det postfaktuelle samfund? </a:t>
            </a:r>
          </a:p>
          <a:p>
            <a:endParaRPr lang="da-DK" dirty="0"/>
          </a:p>
          <a:p>
            <a:r>
              <a:rPr lang="da-DK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003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Mediernes magt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Hvordan har medierne magt? </a:t>
            </a:r>
            <a:endParaRPr lang="da-DK" dirty="0"/>
          </a:p>
          <a:p>
            <a:r>
              <a:rPr lang="en-US" dirty="0" err="1"/>
              <a:t>Medierne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den </a:t>
            </a:r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statsmagt</a:t>
            </a:r>
            <a:r>
              <a:rPr lang="en-US" dirty="0"/>
              <a:t>: </a:t>
            </a:r>
            <a:endParaRPr lang="da-DK" dirty="0"/>
          </a:p>
          <a:p>
            <a:r>
              <a:rPr lang="en-US" dirty="0" err="1"/>
              <a:t>Medierne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vagthund</a:t>
            </a:r>
            <a:r>
              <a:rPr lang="en-US" dirty="0"/>
              <a:t> </a:t>
            </a:r>
            <a:r>
              <a:rPr lang="en-US" dirty="0" err="1"/>
              <a:t>overfor</a:t>
            </a:r>
            <a:r>
              <a:rPr lang="en-US" dirty="0"/>
              <a:t> de </a:t>
            </a:r>
            <a:r>
              <a:rPr lang="en-US" dirty="0" err="1"/>
              <a:t>øvrige</a:t>
            </a:r>
            <a:r>
              <a:rPr lang="en-US" dirty="0"/>
              <a:t> </a:t>
            </a:r>
            <a:r>
              <a:rPr lang="en-US" dirty="0" err="1"/>
              <a:t>magthavere</a:t>
            </a:r>
            <a:r>
              <a:rPr lang="en-US" dirty="0"/>
              <a:t>. </a:t>
            </a:r>
            <a:endParaRPr lang="da-DK" dirty="0"/>
          </a:p>
          <a:p>
            <a:r>
              <a:rPr lang="en-US" dirty="0" err="1"/>
              <a:t>Medierne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dagsordensættende</a:t>
            </a:r>
            <a:r>
              <a:rPr lang="en-US" dirty="0"/>
              <a:t>. </a:t>
            </a:r>
            <a:r>
              <a:rPr lang="en-US" dirty="0" err="1"/>
              <a:t>Pressen</a:t>
            </a:r>
            <a:r>
              <a:rPr lang="en-US" dirty="0"/>
              <a:t> </a:t>
            </a:r>
            <a:r>
              <a:rPr lang="en-US" dirty="0" err="1"/>
              <a:t>udvælger</a:t>
            </a:r>
            <a:r>
              <a:rPr lang="en-US" dirty="0"/>
              <a:t> </a:t>
            </a:r>
            <a:r>
              <a:rPr lang="en-US" dirty="0" err="1"/>
              <a:t>debatindlæg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nyheder</a:t>
            </a:r>
            <a:r>
              <a:rPr lang="en-US" dirty="0"/>
              <a:t>, men I </a:t>
            </a:r>
            <a:r>
              <a:rPr lang="en-US" dirty="0" err="1"/>
              <a:t>praksis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undersøgelser</a:t>
            </a:r>
            <a:r>
              <a:rPr lang="en-US" dirty="0"/>
              <a:t> at vi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lette</a:t>
            </a:r>
            <a:r>
              <a:rPr lang="en-US" dirty="0"/>
              <a:t> at </a:t>
            </a:r>
            <a:r>
              <a:rPr lang="en-US" dirty="0" err="1"/>
              <a:t>påvirke</a:t>
            </a:r>
            <a:r>
              <a:rPr lang="en-US" dirty="0"/>
              <a:t>. </a:t>
            </a:r>
            <a:endParaRPr lang="da-DK" dirty="0"/>
          </a:p>
          <a:p>
            <a:r>
              <a:rPr lang="en-US" dirty="0" err="1"/>
              <a:t>Medierne</a:t>
            </a:r>
            <a:r>
              <a:rPr lang="en-US" dirty="0"/>
              <a:t> </a:t>
            </a:r>
            <a:r>
              <a:rPr lang="en-US" dirty="0" err="1"/>
              <a:t>vælger</a:t>
            </a:r>
            <a:r>
              <a:rPr lang="en-US" dirty="0"/>
              <a:t>, </a:t>
            </a:r>
            <a:r>
              <a:rPr lang="en-US" dirty="0" err="1"/>
              <a:t>hvad</a:t>
            </a:r>
            <a:r>
              <a:rPr lang="en-US" dirty="0"/>
              <a:t> folk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 </a:t>
            </a:r>
            <a:r>
              <a:rPr lang="en-US" dirty="0" err="1"/>
              <a:t>noget</a:t>
            </a:r>
            <a:r>
              <a:rPr lang="en-US" dirty="0"/>
              <a:t> om, men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hvad</a:t>
            </a:r>
            <a:r>
              <a:rPr lang="en-US" dirty="0"/>
              <a:t> de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.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681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medialisering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Medierne forenkler</a:t>
            </a:r>
          </a:p>
          <a:p>
            <a:r>
              <a:rPr lang="da-DK" dirty="0"/>
              <a:t>Medierne konkretiser</a:t>
            </a:r>
          </a:p>
          <a:p>
            <a:r>
              <a:rPr lang="da-DK" dirty="0"/>
              <a:t>Medierne intensiverer</a:t>
            </a:r>
          </a:p>
          <a:p>
            <a:r>
              <a:rPr lang="da-DK" dirty="0"/>
              <a:t>Medierne vægter identifikation højt(</a:t>
            </a:r>
            <a:r>
              <a:rPr lang="da-DK" dirty="0" err="1"/>
              <a:t>personficer</a:t>
            </a:r>
            <a:r>
              <a:rPr lang="da-DK" dirty="0"/>
              <a:t>)</a:t>
            </a:r>
          </a:p>
          <a:p>
            <a:r>
              <a:rPr lang="da-DK" dirty="0"/>
              <a:t>Medierne polariserer og vægter sensationer.</a:t>
            </a:r>
          </a:p>
          <a:p>
            <a:endParaRPr lang="da-DK" dirty="0"/>
          </a:p>
          <a:p>
            <a:r>
              <a:rPr lang="da-DK" dirty="0"/>
              <a:t>Begrebet </a:t>
            </a:r>
            <a:r>
              <a:rPr lang="da-DK" dirty="0" err="1"/>
              <a:t>medialisering</a:t>
            </a:r>
            <a:r>
              <a:rPr lang="da-DK" dirty="0"/>
              <a:t> betyder at noget foregår på mediernes præmisser. Er det modsatte ikke tilfældet med </a:t>
            </a:r>
            <a:r>
              <a:rPr lang="da-DK" dirty="0" err="1"/>
              <a:t>Trump</a:t>
            </a:r>
            <a:r>
              <a:rPr lang="da-DK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38637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</Template>
  <TotalTime>8869</TotalTime>
  <Words>1236</Words>
  <Application>Microsoft Macintosh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Batang</vt:lpstr>
      <vt:lpstr>-webkit-standard</vt:lpstr>
      <vt:lpstr>Arial</vt:lpstr>
      <vt:lpstr>Bembo</vt:lpstr>
      <vt:lpstr>Calibri</vt:lpstr>
      <vt:lpstr>Calibri Light</vt:lpstr>
      <vt:lpstr>Retro</vt:lpstr>
      <vt:lpstr>USA og medierne</vt:lpstr>
      <vt:lpstr>Polarisering</vt:lpstr>
      <vt:lpstr>Forskellige medietyper</vt:lpstr>
      <vt:lpstr>Hvorfor vandt Trump i 2016 og hvorfor fører han i meningsmålingerne i 2024?</vt:lpstr>
      <vt:lpstr>Trump og medierne</vt:lpstr>
      <vt:lpstr>Den politiske meningsdannelse</vt:lpstr>
      <vt:lpstr>De sociale medier og demokratiet.</vt:lpstr>
      <vt:lpstr>Mediernes magt </vt:lpstr>
      <vt:lpstr>Hvad er medialisering</vt:lpstr>
      <vt:lpstr>Mediernes rolle</vt:lpstr>
      <vt:lpstr>Jagthunden er truet</vt:lpstr>
      <vt:lpstr>Fake news</vt:lpstr>
      <vt:lpstr>Det post-faktuelle demokrati</vt:lpstr>
      <vt:lpstr> Konspirationsteorier</vt:lpstr>
      <vt:lpstr>Arbejdsopgave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amerikanske præsidentvalg og medierne</dc:title>
  <dc:creator>Maj-Britt Agerskov</dc:creator>
  <cp:lastModifiedBy>Maj-Britt Agerskov</cp:lastModifiedBy>
  <cp:revision>22</cp:revision>
  <dcterms:created xsi:type="dcterms:W3CDTF">2016-11-13T11:58:28Z</dcterms:created>
  <dcterms:modified xsi:type="dcterms:W3CDTF">2024-10-30T09:11:09Z</dcterms:modified>
</cp:coreProperties>
</file>