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ECA96478-1F41-4399-B623-EA87D689C0F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547C72-3A62-43D0-8DCD-850CBE74E650}" v="66" dt="2020-10-28T07:31:51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68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BC547C72-3A62-43D0-8DCD-850CBE74E650}"/>
    <pc:docChg chg="undo custSel mod modSld sldOrd">
      <pc:chgData name="Kirstin Godsk" userId="75e39c0b-5185-405b-8958-e7f885f74107" providerId="ADAL" clId="{BC547C72-3A62-43D0-8DCD-850CBE74E650}" dt="2020-10-28T07:31:51.817" v="96" actId="27636"/>
      <pc:docMkLst>
        <pc:docMk/>
      </pc:docMkLst>
      <pc:sldChg chg="delSp">
        <pc:chgData name="Kirstin Godsk" userId="75e39c0b-5185-405b-8958-e7f885f74107" providerId="ADAL" clId="{BC547C72-3A62-43D0-8DCD-850CBE74E650}" dt="2020-10-28T07:23:19.646" v="0" actId="478"/>
        <pc:sldMkLst>
          <pc:docMk/>
          <pc:sldMk cId="3769460067" sldId="256"/>
        </pc:sldMkLst>
        <pc:picChg chg="del">
          <ac:chgData name="Kirstin Godsk" userId="75e39c0b-5185-405b-8958-e7f885f74107" providerId="ADAL" clId="{BC547C72-3A62-43D0-8DCD-850CBE74E650}" dt="2020-10-28T07:23:19.646" v="0" actId="478"/>
          <ac:picMkLst>
            <pc:docMk/>
            <pc:sldMk cId="3769460067" sldId="256"/>
            <ac:picMk id="1026" creationId="{00000000-0000-0000-0000-000000000000}"/>
          </ac:picMkLst>
        </pc:picChg>
      </pc:sldChg>
      <pc:sldChg chg="modSp mod ord">
        <pc:chgData name="Kirstin Godsk" userId="75e39c0b-5185-405b-8958-e7f885f74107" providerId="ADAL" clId="{BC547C72-3A62-43D0-8DCD-850CBE74E650}" dt="2020-10-28T07:26:42.711" v="30" actId="20578"/>
        <pc:sldMkLst>
          <pc:docMk/>
          <pc:sldMk cId="2297603642" sldId="260"/>
        </pc:sldMkLst>
        <pc:spChg chg="mod">
          <ac:chgData name="Kirstin Godsk" userId="75e39c0b-5185-405b-8958-e7f885f74107" providerId="ADAL" clId="{BC547C72-3A62-43D0-8DCD-850CBE74E650}" dt="2020-10-28T07:25:47.542" v="24" actId="20577"/>
          <ac:spMkLst>
            <pc:docMk/>
            <pc:sldMk cId="2297603642" sldId="260"/>
            <ac:spMk id="2" creationId="{00000000-0000-0000-0000-000000000000}"/>
          </ac:spMkLst>
        </pc:spChg>
      </pc:sldChg>
      <pc:sldChg chg="modSp modAnim">
        <pc:chgData name="Kirstin Godsk" userId="75e39c0b-5185-405b-8958-e7f885f74107" providerId="ADAL" clId="{BC547C72-3A62-43D0-8DCD-850CBE74E650}" dt="2020-10-28T07:29:05.289" v="92" actId="20577"/>
        <pc:sldMkLst>
          <pc:docMk/>
          <pc:sldMk cId="399234951" sldId="263"/>
        </pc:sldMkLst>
        <pc:spChg chg="mod">
          <ac:chgData name="Kirstin Godsk" userId="75e39c0b-5185-405b-8958-e7f885f74107" providerId="ADAL" clId="{BC547C72-3A62-43D0-8DCD-850CBE74E650}" dt="2020-10-28T07:29:05.289" v="92" actId="20577"/>
          <ac:spMkLst>
            <pc:docMk/>
            <pc:sldMk cId="399234951" sldId="263"/>
            <ac:spMk id="3" creationId="{00000000-0000-0000-0000-000000000000}"/>
          </ac:spMkLst>
        </pc:spChg>
      </pc:sldChg>
      <pc:sldChg chg="addSp delSp modSp mod setBg modAnim setClrOvrMap">
        <pc:chgData name="Kirstin Godsk" userId="75e39c0b-5185-405b-8958-e7f885f74107" providerId="ADAL" clId="{BC547C72-3A62-43D0-8DCD-850CBE74E650}" dt="2020-10-28T07:31:51.817" v="96" actId="27636"/>
        <pc:sldMkLst>
          <pc:docMk/>
          <pc:sldMk cId="2179585769" sldId="266"/>
        </pc:sldMkLst>
        <pc:spChg chg="mod">
          <ac:chgData name="Kirstin Godsk" userId="75e39c0b-5185-405b-8958-e7f885f74107" providerId="ADAL" clId="{BC547C72-3A62-43D0-8DCD-850CBE74E650}" dt="2020-10-28T07:31:51.762" v="95" actId="26606"/>
          <ac:spMkLst>
            <pc:docMk/>
            <pc:sldMk cId="2179585769" sldId="266"/>
            <ac:spMk id="2" creationId="{00000000-0000-0000-0000-000000000000}"/>
          </ac:spMkLst>
        </pc:spChg>
        <pc:spChg chg="mod ord">
          <ac:chgData name="Kirstin Godsk" userId="75e39c0b-5185-405b-8958-e7f885f74107" providerId="ADAL" clId="{BC547C72-3A62-43D0-8DCD-850CBE74E650}" dt="2020-10-28T07:31:51.762" v="95" actId="26606"/>
          <ac:spMkLst>
            <pc:docMk/>
            <pc:sldMk cId="2179585769" sldId="266"/>
            <ac:spMk id="3" creationId="{00000000-0000-0000-0000-000000000000}"/>
          </ac:spMkLst>
        </pc:spChg>
        <pc:spChg chg="add">
          <ac:chgData name="Kirstin Godsk" userId="75e39c0b-5185-405b-8958-e7f885f74107" providerId="ADAL" clId="{BC547C72-3A62-43D0-8DCD-850CBE74E650}" dt="2020-10-28T07:31:51.762" v="95" actId="26606"/>
          <ac:spMkLst>
            <pc:docMk/>
            <pc:sldMk cId="2179585769" sldId="266"/>
            <ac:spMk id="9" creationId="{B4AAD3FD-83A5-4B89-9F8F-01B8870865BE}"/>
          </ac:spMkLst>
        </pc:spChg>
        <pc:spChg chg="add">
          <ac:chgData name="Kirstin Godsk" userId="75e39c0b-5185-405b-8958-e7f885f74107" providerId="ADAL" clId="{BC547C72-3A62-43D0-8DCD-850CBE74E650}" dt="2020-10-28T07:31:51.762" v="95" actId="26606"/>
          <ac:spMkLst>
            <pc:docMk/>
            <pc:sldMk cId="2179585769" sldId="266"/>
            <ac:spMk id="11" creationId="{61752F1D-FC0F-4103-9584-630E643CCDA6}"/>
          </ac:spMkLst>
        </pc:spChg>
        <pc:spChg chg="add">
          <ac:chgData name="Kirstin Godsk" userId="75e39c0b-5185-405b-8958-e7f885f74107" providerId="ADAL" clId="{BC547C72-3A62-43D0-8DCD-850CBE74E650}" dt="2020-10-28T07:31:51.762" v="95" actId="26606"/>
          <ac:spMkLst>
            <pc:docMk/>
            <pc:sldMk cId="2179585769" sldId="266"/>
            <ac:spMk id="13" creationId="{70151CB7-E7DE-4917-B831-01DF9CE01306}"/>
          </ac:spMkLst>
        </pc:spChg>
        <pc:spChg chg="add">
          <ac:chgData name="Kirstin Godsk" userId="75e39c0b-5185-405b-8958-e7f885f74107" providerId="ADAL" clId="{BC547C72-3A62-43D0-8DCD-850CBE74E650}" dt="2020-10-28T07:31:51.762" v="95" actId="26606"/>
          <ac:spMkLst>
            <pc:docMk/>
            <pc:sldMk cId="2179585769" sldId="266"/>
            <ac:spMk id="15" creationId="{A92A1116-1C84-41DF-B803-1F7B0883EC82}"/>
          </ac:spMkLst>
        </pc:spChg>
        <pc:picChg chg="add mod">
          <ac:chgData name="Kirstin Godsk" userId="75e39c0b-5185-405b-8958-e7f885f74107" providerId="ADAL" clId="{BC547C72-3A62-43D0-8DCD-850CBE74E650}" dt="2020-10-28T07:31:51.817" v="96" actId="27636"/>
          <ac:picMkLst>
            <pc:docMk/>
            <pc:sldMk cId="2179585769" sldId="266"/>
            <ac:picMk id="4" creationId="{DDA9F24B-96C6-4A8C-8FE0-D1A4DB108383}"/>
          </ac:picMkLst>
        </pc:picChg>
        <pc:picChg chg="del">
          <ac:chgData name="Kirstin Godsk" userId="75e39c0b-5185-405b-8958-e7f885f74107" providerId="ADAL" clId="{BC547C72-3A62-43D0-8DCD-850CBE74E650}" dt="2020-10-28T07:31:23.493" v="93" actId="478"/>
          <ac:picMkLst>
            <pc:docMk/>
            <pc:sldMk cId="2179585769" sldId="266"/>
            <ac:picMk id="102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529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630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080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237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1619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1703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99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3106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9027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366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0757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5873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749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9301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461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3542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9454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5F48B13-8E27-4961-B19F-D0BEB9A16486}" type="datetimeFigureOut">
              <a:rPr lang="da-DK" smtClean="0"/>
              <a:t>28-10-2020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AF2C2-77BE-4587-835C-4E5B3562BB6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01339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dk/url?sa=i&amp;rct=j&amp;q=&amp;esrc=s&amp;source=images&amp;cd=&amp;cad=rja&amp;uact=8&amp;ved=0CAcQjRxqFQoTCKuD54yH4sgCFUmGLAod_nMMVw&amp;url=https://www.healthtap.com/topics/hyperactive-deep-tendon-reflexes&amp;psig=AFQjCNEwSi0T59KVa42in4JR2AJfC8LS3g&amp;ust=144601480722494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/>
          <a:lstStyle/>
          <a:p>
            <a:r>
              <a:rPr lang="da-DK" dirty="0"/>
              <a:t>Nervesystemet</a:t>
            </a:r>
          </a:p>
        </p:txBody>
      </p:sp>
    </p:spTree>
    <p:extLst>
      <p:ext uri="{BB962C8B-B14F-4D97-AF65-F5344CB8AC3E}">
        <p14:creationId xmlns:p14="http://schemas.microsoft.com/office/powerpoint/2010/main" val="3769460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Vores krop indeholder ufatteligt mange nerveceller</a:t>
            </a:r>
          </a:p>
          <a:p>
            <a:pPr lvl="1"/>
            <a:r>
              <a:rPr lang="da-DK" dirty="0"/>
              <a:t>I biologi kalder vi nerveceller for neuroner</a:t>
            </a:r>
          </a:p>
          <a:p>
            <a:r>
              <a:rPr lang="da-DK" dirty="0"/>
              <a:t>Hvor findes langt størstedelen af disse </a:t>
            </a:r>
            <a:r>
              <a:rPr lang="da-DK" dirty="0" err="1"/>
              <a:t>neruroner</a:t>
            </a:r>
            <a:r>
              <a:rPr lang="da-DK" dirty="0"/>
              <a:t>?</a:t>
            </a:r>
          </a:p>
          <a:p>
            <a:pPr lvl="1"/>
            <a:r>
              <a:rPr lang="da-DK" dirty="0"/>
              <a:t>Hjernen (ca. 125.000.000.000)</a:t>
            </a:r>
          </a:p>
        </p:txBody>
      </p:sp>
    </p:spTree>
    <p:extLst>
      <p:ext uri="{BB962C8B-B14F-4D97-AF65-F5344CB8AC3E}">
        <p14:creationId xmlns:p14="http://schemas.microsoft.com/office/powerpoint/2010/main" val="281821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Nervesystemet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Kan anatomisk set inddeles i to dele</a:t>
            </a:r>
          </a:p>
          <a:p>
            <a:pPr lvl="1"/>
            <a:r>
              <a:rPr lang="da-DK" dirty="0"/>
              <a:t>Centralnervesystemet (CNS)</a:t>
            </a:r>
          </a:p>
          <a:p>
            <a:pPr lvl="2"/>
            <a:r>
              <a:rPr lang="da-DK" dirty="0"/>
              <a:t>Hjernen og rygmarven</a:t>
            </a:r>
          </a:p>
          <a:p>
            <a:pPr lvl="1"/>
            <a:r>
              <a:rPr lang="da-DK" dirty="0"/>
              <a:t>Perifere nervesystem (PNS)</a:t>
            </a:r>
          </a:p>
          <a:p>
            <a:pPr lvl="2"/>
            <a:r>
              <a:rPr lang="da-DK" dirty="0"/>
              <a:t>Alle de nerver, der befinder sig i periferien (udkanten)</a:t>
            </a:r>
          </a:p>
          <a:p>
            <a:pPr lvl="2"/>
            <a:r>
              <a:rPr lang="da-DK" dirty="0"/>
              <a:t>Fx de nerver der løber til og fra kroppens muskler og rygmarven </a:t>
            </a:r>
          </a:p>
        </p:txBody>
      </p:sp>
    </p:spTree>
    <p:extLst>
      <p:ext uri="{BB962C8B-B14F-4D97-AF65-F5344CB8AC3E}">
        <p14:creationId xmlns:p14="http://schemas.microsoft.com/office/powerpoint/2010/main" val="386180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Yderligere opdeling af PNS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Løber de væk fra CNS og ud i kroppen kaldes de </a:t>
            </a:r>
            <a:r>
              <a:rPr lang="da-DK" i="1" dirty="0" err="1"/>
              <a:t>efferente</a:t>
            </a:r>
            <a:r>
              <a:rPr lang="da-DK" i="1" dirty="0"/>
              <a:t> </a:t>
            </a:r>
            <a:r>
              <a:rPr lang="da-DK" dirty="0"/>
              <a:t>(fraførende) </a:t>
            </a:r>
            <a:r>
              <a:rPr lang="da-DK" i="1" dirty="0"/>
              <a:t>neuroner</a:t>
            </a:r>
            <a:endParaRPr lang="da-DK" dirty="0"/>
          </a:p>
          <a:p>
            <a:r>
              <a:rPr lang="da-DK" dirty="0"/>
              <a:t>Løber de fra kroppen mod CNS kaldes de for </a:t>
            </a:r>
            <a:r>
              <a:rPr lang="da-DK" i="1" dirty="0" err="1"/>
              <a:t>afferente</a:t>
            </a:r>
            <a:r>
              <a:rPr lang="da-DK" i="1" dirty="0"/>
              <a:t> </a:t>
            </a:r>
            <a:r>
              <a:rPr lang="da-DK" dirty="0"/>
              <a:t>(tilførende) </a:t>
            </a:r>
            <a:r>
              <a:rPr lang="da-DK" i="1" dirty="0"/>
              <a:t>neuroner</a:t>
            </a:r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18644"/>
            <a:ext cx="3577183" cy="632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43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Overordnet nervesystemet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Kan yderligere deles op i to systemer</a:t>
            </a:r>
          </a:p>
          <a:p>
            <a:pPr lvl="1"/>
            <a:r>
              <a:rPr lang="da-DK" dirty="0"/>
              <a:t>Det somatiske system (som igen kan deles op i to)</a:t>
            </a:r>
          </a:p>
          <a:p>
            <a:pPr lvl="2"/>
            <a:r>
              <a:rPr lang="da-DK" dirty="0"/>
              <a:t>Det sensoriske system</a:t>
            </a:r>
          </a:p>
          <a:p>
            <a:pPr lvl="2"/>
            <a:r>
              <a:rPr lang="da-DK" dirty="0"/>
              <a:t>Det motoriske system</a:t>
            </a:r>
          </a:p>
          <a:p>
            <a:pPr lvl="1"/>
            <a:r>
              <a:rPr lang="da-DK" dirty="0"/>
              <a:t>Det autonome system (som igen kan deles op i to)</a:t>
            </a:r>
          </a:p>
          <a:p>
            <a:pPr lvl="2"/>
            <a:r>
              <a:rPr lang="da-DK" dirty="0"/>
              <a:t>Det sympatiske system</a:t>
            </a:r>
          </a:p>
          <a:p>
            <a:pPr lvl="2"/>
            <a:r>
              <a:rPr lang="da-DK" dirty="0"/>
              <a:t>Det </a:t>
            </a:r>
            <a:r>
              <a:rPr lang="da-DK" dirty="0" err="1"/>
              <a:t>parasympatiske</a:t>
            </a:r>
            <a:r>
              <a:rPr lang="da-DK" dirty="0"/>
              <a:t> system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57" y="1412777"/>
            <a:ext cx="8374315" cy="376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60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Sensoriske og motoriske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Sensorisk</a:t>
            </a:r>
          </a:p>
          <a:p>
            <a:pPr lvl="1"/>
            <a:r>
              <a:rPr lang="da-DK" dirty="0"/>
              <a:t>Det der tager sig af sansning (syn, føle, smag </a:t>
            </a:r>
            <a:r>
              <a:rPr lang="da-DK" dirty="0" err="1"/>
              <a:t>osv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Neuronerne går fra en sansecelle mod CNS </a:t>
            </a:r>
          </a:p>
          <a:p>
            <a:pPr lvl="2"/>
            <a:r>
              <a:rPr lang="da-DK" dirty="0"/>
              <a:t>Med andre ord </a:t>
            </a:r>
            <a:r>
              <a:rPr lang="da-DK" dirty="0" err="1"/>
              <a:t>afferente</a:t>
            </a:r>
            <a:r>
              <a:rPr lang="da-DK" dirty="0"/>
              <a:t> neuroner</a:t>
            </a:r>
          </a:p>
          <a:p>
            <a:r>
              <a:rPr lang="da-DK" dirty="0"/>
              <a:t>Motorisk</a:t>
            </a:r>
          </a:p>
          <a:p>
            <a:pPr lvl="1"/>
            <a:r>
              <a:rPr lang="da-DK" dirty="0"/>
              <a:t>Bevægelser (skeletmusklerne)</a:t>
            </a:r>
          </a:p>
          <a:p>
            <a:pPr lvl="1"/>
            <a:r>
              <a:rPr lang="da-DK" dirty="0"/>
              <a:t>Fra CNS til PNS til den pågældende skeletmuskel</a:t>
            </a:r>
          </a:p>
          <a:p>
            <a:pPr lvl="2"/>
            <a:r>
              <a:rPr lang="da-DK" dirty="0"/>
              <a:t>Med andre ord </a:t>
            </a:r>
            <a:r>
              <a:rPr lang="da-DK" dirty="0" err="1"/>
              <a:t>efferente</a:t>
            </a:r>
            <a:r>
              <a:rPr lang="da-DK" dirty="0"/>
              <a:t> neuroner</a:t>
            </a:r>
          </a:p>
        </p:txBody>
      </p:sp>
    </p:spTree>
    <p:extLst>
      <p:ext uri="{BB962C8B-B14F-4D97-AF65-F5344CB8AC3E}">
        <p14:creationId xmlns:p14="http://schemas.microsoft.com/office/powerpoint/2010/main" val="2710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Reflekser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Sansecelle </a:t>
            </a:r>
            <a:r>
              <a:rPr lang="da-DK" dirty="0">
                <a:sym typeface="Wingdings" panose="05000000000000000000" pitchFamily="2" charset="2"/>
              </a:rPr>
              <a:t> Rygmarv/hjernestamme  motorisk neuron  muskel</a:t>
            </a:r>
          </a:p>
          <a:p>
            <a:r>
              <a:rPr lang="da-DK" dirty="0">
                <a:sym typeface="Wingdings" panose="05000000000000000000" pitchFamily="2" charset="2"/>
              </a:rPr>
              <a:t>Behøver altså ikke involvere storhjernen</a:t>
            </a:r>
          </a:p>
          <a:p>
            <a:r>
              <a:rPr lang="da-DK" dirty="0">
                <a:sym typeface="Wingdings" panose="05000000000000000000" pitchFamily="2" charset="2"/>
              </a:rPr>
              <a:t>Kan medføre cykliske bevægelser </a:t>
            </a:r>
          </a:p>
          <a:p>
            <a:pPr lvl="1"/>
            <a:r>
              <a:rPr lang="da-DK" dirty="0" err="1">
                <a:sym typeface="Wingdings" panose="05000000000000000000" pitchFamily="2" charset="2"/>
              </a:rPr>
              <a:t>Lokomotionsreflekser</a:t>
            </a:r>
            <a:endParaRPr lang="da-DK" dirty="0">
              <a:sym typeface="Wingdings" panose="05000000000000000000" pitchFamily="2" charset="2"/>
            </a:endParaRPr>
          </a:p>
          <a:p>
            <a:pPr lvl="1"/>
            <a:r>
              <a:rPr lang="da-DK" dirty="0">
                <a:sym typeface="Wingdings" panose="05000000000000000000" pitchFamily="2" charset="2"/>
              </a:rPr>
              <a:t>Sjippe-eksemplet fra bogen </a:t>
            </a:r>
            <a:endParaRPr lang="da-DK" dirty="0"/>
          </a:p>
        </p:txBody>
      </p:sp>
      <p:pic>
        <p:nvPicPr>
          <p:cNvPr id="1026" name="Picture 2" descr="https://edc2.healthtap.com/ht-staging/user_answer/reference_image/11989/large/tendon_reflex.jpeg?138667069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49080"/>
            <a:ext cx="3122712" cy="243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85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autonome nervesystem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Hypothalamus</a:t>
            </a:r>
            <a:r>
              <a:rPr lang="da-DK" dirty="0"/>
              <a:t> styrer overordnet det autonome nervesystem</a:t>
            </a:r>
          </a:p>
          <a:p>
            <a:r>
              <a:rPr lang="da-DK" dirty="0"/>
              <a:t>Autonom betyder selvstyrende </a:t>
            </a:r>
          </a:p>
          <a:p>
            <a:pPr lvl="1"/>
            <a:r>
              <a:rPr lang="da-DK" dirty="0"/>
              <a:t>Den del af nervesystemet, der fungerer uden vi er bevidste om det</a:t>
            </a:r>
          </a:p>
          <a:p>
            <a:pPr lvl="1"/>
            <a:r>
              <a:rPr lang="da-DK" dirty="0"/>
              <a:t>Kontrollerer hjerteaktivitet, glat muskulatur og kirtler</a:t>
            </a:r>
          </a:p>
          <a:p>
            <a:r>
              <a:rPr lang="da-DK" dirty="0"/>
              <a:t>Deles op i det sympatiske og </a:t>
            </a:r>
            <a:r>
              <a:rPr lang="da-DK" dirty="0" err="1"/>
              <a:t>parasympatiske</a:t>
            </a:r>
            <a:r>
              <a:rPr lang="da-DK" dirty="0"/>
              <a:t> system</a:t>
            </a:r>
          </a:p>
          <a:p>
            <a:pPr lvl="1"/>
            <a:r>
              <a:rPr lang="da-DK" dirty="0"/>
              <a:t>Arbejder samtidig, men det ene system er altid dominerende – afhængigt af situationen</a:t>
            </a:r>
          </a:p>
        </p:txBody>
      </p:sp>
    </p:spTree>
    <p:extLst>
      <p:ext uri="{BB962C8B-B14F-4D97-AF65-F5344CB8AC3E}">
        <p14:creationId xmlns:p14="http://schemas.microsoft.com/office/powerpoint/2010/main" val="39923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sympatiske nervesystem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Er populært sagt ”speederen” </a:t>
            </a:r>
          </a:p>
          <a:p>
            <a:r>
              <a:rPr lang="da-DK" dirty="0"/>
              <a:t>Hvis det sympatiske nervesystem er dominerende så:</a:t>
            </a:r>
          </a:p>
          <a:p>
            <a:pPr lvl="1"/>
            <a:r>
              <a:rPr lang="da-DK" dirty="0"/>
              <a:t>Øget puls</a:t>
            </a:r>
          </a:p>
          <a:p>
            <a:pPr lvl="1"/>
            <a:r>
              <a:rPr lang="da-DK" dirty="0"/>
              <a:t>Under fysisk aktivitet</a:t>
            </a:r>
          </a:p>
          <a:p>
            <a:pPr lvl="1"/>
            <a:r>
              <a:rPr lang="da-DK" dirty="0"/>
              <a:t>Krisesituationer </a:t>
            </a:r>
          </a:p>
          <a:p>
            <a:pPr lvl="1"/>
            <a:r>
              <a:rPr lang="da-DK" dirty="0"/>
              <a:t>”Fight or </a:t>
            </a:r>
            <a:r>
              <a:rPr lang="da-DK" dirty="0" err="1"/>
              <a:t>flight</a:t>
            </a:r>
            <a:r>
              <a:rPr lang="da-DK" dirty="0"/>
              <a:t>” situationer </a:t>
            </a:r>
          </a:p>
        </p:txBody>
      </p:sp>
    </p:spTree>
    <p:extLst>
      <p:ext uri="{BB962C8B-B14F-4D97-AF65-F5344CB8AC3E}">
        <p14:creationId xmlns:p14="http://schemas.microsoft.com/office/powerpoint/2010/main" val="414912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</a:t>
            </a:r>
            <a:r>
              <a:rPr lang="da-DK" dirty="0" err="1"/>
              <a:t>parasympatiske</a:t>
            </a:r>
            <a:r>
              <a:rPr lang="da-DK" dirty="0"/>
              <a:t> nervesystem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Er populært sagt ”bremsen”</a:t>
            </a:r>
          </a:p>
          <a:p>
            <a:r>
              <a:rPr lang="da-DK" dirty="0"/>
              <a:t>Hvis det </a:t>
            </a:r>
            <a:r>
              <a:rPr lang="da-DK" dirty="0" err="1"/>
              <a:t>parasympatiske</a:t>
            </a:r>
            <a:r>
              <a:rPr lang="da-DK" dirty="0"/>
              <a:t> nervesystem er mest dominerende så:</a:t>
            </a:r>
          </a:p>
          <a:p>
            <a:pPr lvl="1"/>
            <a:r>
              <a:rPr lang="da-DK" dirty="0"/>
              <a:t>Hvilepuls</a:t>
            </a:r>
          </a:p>
          <a:p>
            <a:pPr lvl="1"/>
            <a:r>
              <a:rPr lang="da-DK" dirty="0"/>
              <a:t>Hvilesituationer</a:t>
            </a:r>
          </a:p>
          <a:p>
            <a:pPr lvl="1"/>
            <a:r>
              <a:rPr lang="da-DK" dirty="0"/>
              <a:t>Fremmer fordøjelsen</a:t>
            </a:r>
          </a:p>
        </p:txBody>
      </p:sp>
    </p:spTree>
    <p:extLst>
      <p:ext uri="{BB962C8B-B14F-4D97-AF65-F5344CB8AC3E}">
        <p14:creationId xmlns:p14="http://schemas.microsoft.com/office/powerpoint/2010/main" val="73719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6698" y="629266"/>
            <a:ext cx="3124882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600">
                <a:solidFill>
                  <a:srgbClr val="EBEBEB"/>
                </a:solidFill>
              </a:rPr>
              <a:t>Nervecellens opbygning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5515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095864" y="809550"/>
            <a:ext cx="6858001" cy="52389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DDA9F24B-96C6-4A8C-8FE0-D1A4DB108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0494" y="1732721"/>
            <a:ext cx="4087416" cy="339255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86698" y="2438400"/>
            <a:ext cx="3124882" cy="378541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a-DK" sz="1500">
                <a:solidFill>
                  <a:srgbClr val="EBEBEB"/>
                </a:solidFill>
              </a:rPr>
              <a:t>Består af to slags celler</a:t>
            </a:r>
          </a:p>
          <a:p>
            <a:pPr lvl="1">
              <a:lnSpc>
                <a:spcPct val="90000"/>
              </a:lnSpc>
            </a:pPr>
            <a:r>
              <a:rPr lang="da-DK" sz="1500">
                <a:solidFill>
                  <a:srgbClr val="EBEBEB"/>
                </a:solidFill>
              </a:rPr>
              <a:t>Selve neuronet</a:t>
            </a:r>
          </a:p>
          <a:p>
            <a:pPr lvl="2">
              <a:lnSpc>
                <a:spcPct val="90000"/>
              </a:lnSpc>
            </a:pPr>
            <a:r>
              <a:rPr lang="da-DK" sz="1500">
                <a:solidFill>
                  <a:srgbClr val="EBEBEB"/>
                </a:solidFill>
              </a:rPr>
              <a:t>Består af:</a:t>
            </a:r>
          </a:p>
          <a:p>
            <a:pPr lvl="3">
              <a:lnSpc>
                <a:spcPct val="90000"/>
              </a:lnSpc>
            </a:pPr>
            <a:r>
              <a:rPr lang="da-DK" sz="1500">
                <a:solidFill>
                  <a:srgbClr val="EBEBEB"/>
                </a:solidFill>
              </a:rPr>
              <a:t>Dendritter</a:t>
            </a:r>
          </a:p>
          <a:p>
            <a:pPr lvl="3">
              <a:lnSpc>
                <a:spcPct val="90000"/>
              </a:lnSpc>
            </a:pPr>
            <a:r>
              <a:rPr lang="da-DK" sz="1500">
                <a:solidFill>
                  <a:srgbClr val="EBEBEB"/>
                </a:solidFill>
              </a:rPr>
              <a:t>Soma (cellekrop) med cellekerne</a:t>
            </a:r>
          </a:p>
          <a:p>
            <a:pPr lvl="3">
              <a:lnSpc>
                <a:spcPct val="90000"/>
              </a:lnSpc>
            </a:pPr>
            <a:r>
              <a:rPr lang="da-DK" sz="1500">
                <a:solidFill>
                  <a:srgbClr val="EBEBEB"/>
                </a:solidFill>
              </a:rPr>
              <a:t>Akson</a:t>
            </a:r>
          </a:p>
          <a:p>
            <a:pPr lvl="3">
              <a:lnSpc>
                <a:spcPct val="90000"/>
              </a:lnSpc>
            </a:pPr>
            <a:r>
              <a:rPr lang="da-DK" sz="1500">
                <a:solidFill>
                  <a:srgbClr val="EBEBEB"/>
                </a:solidFill>
              </a:rPr>
              <a:t>Endeknop(per) (præsynaptiske terminaler)</a:t>
            </a:r>
          </a:p>
          <a:p>
            <a:pPr lvl="1">
              <a:lnSpc>
                <a:spcPct val="90000"/>
              </a:lnSpc>
            </a:pPr>
            <a:r>
              <a:rPr lang="da-DK" sz="1500">
                <a:solidFill>
                  <a:srgbClr val="EBEBEB"/>
                </a:solidFill>
              </a:rPr>
              <a:t>Gliaceller (støtteceller)</a:t>
            </a:r>
          </a:p>
        </p:txBody>
      </p:sp>
    </p:spTree>
    <p:extLst>
      <p:ext uri="{BB962C8B-B14F-4D97-AF65-F5344CB8AC3E}">
        <p14:creationId xmlns:p14="http://schemas.microsoft.com/office/powerpoint/2010/main" val="2179585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Nervecellensopbygning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Nervesignalet modtages i dendritområdet eller </a:t>
            </a:r>
            <a:r>
              <a:rPr lang="da-DK" dirty="0" err="1"/>
              <a:t>soma</a:t>
            </a:r>
            <a:endParaRPr lang="da-DK" dirty="0"/>
          </a:p>
          <a:p>
            <a:pPr lvl="1"/>
            <a:r>
              <a:rPr lang="da-DK" dirty="0"/>
              <a:t>Sendes ned gennem </a:t>
            </a:r>
            <a:r>
              <a:rPr lang="da-DK" dirty="0" err="1"/>
              <a:t>aksonet</a:t>
            </a:r>
            <a:r>
              <a:rPr lang="da-DK" dirty="0"/>
              <a:t> og ud til </a:t>
            </a:r>
            <a:r>
              <a:rPr lang="da-DK" dirty="0" err="1"/>
              <a:t>endeknopperne</a:t>
            </a:r>
            <a:endParaRPr lang="da-DK" dirty="0"/>
          </a:p>
          <a:p>
            <a:pPr lvl="1"/>
            <a:r>
              <a:rPr lang="da-DK" dirty="0"/>
              <a:t>Der hvor to nerveceller mødes kaldes for en </a:t>
            </a:r>
            <a:r>
              <a:rPr lang="da-DK" dirty="0" err="1"/>
              <a:t>synapse</a:t>
            </a:r>
            <a:endParaRPr lang="da-DK" dirty="0"/>
          </a:p>
          <a:p>
            <a:pPr lvl="2"/>
            <a:r>
              <a:rPr lang="da-DK" dirty="0" err="1"/>
              <a:t>Synapsen</a:t>
            </a:r>
            <a:r>
              <a:rPr lang="da-DK" dirty="0"/>
              <a:t> er en væskefyldt kløft</a:t>
            </a:r>
          </a:p>
          <a:p>
            <a:pPr lvl="2"/>
            <a:r>
              <a:rPr lang="da-DK" dirty="0" err="1"/>
              <a:t>Præsynaptisk</a:t>
            </a:r>
            <a:r>
              <a:rPr lang="da-DK" dirty="0"/>
              <a:t> del (afsender)</a:t>
            </a:r>
          </a:p>
          <a:p>
            <a:pPr lvl="2"/>
            <a:r>
              <a:rPr lang="da-DK" dirty="0" err="1"/>
              <a:t>Postsynaptisk</a:t>
            </a:r>
            <a:r>
              <a:rPr lang="da-DK" dirty="0"/>
              <a:t> del (modtager)</a:t>
            </a:r>
          </a:p>
          <a:p>
            <a:pPr lvl="2"/>
            <a:r>
              <a:rPr lang="da-DK" dirty="0"/>
              <a:t>Nervecellerne rører altså ikke direkte ved hinanden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7505"/>
            <a:ext cx="7848872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60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Gliaceller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Forskellige funktioner alt efter hvor i nervesystemet de er</a:t>
            </a:r>
          </a:p>
          <a:p>
            <a:r>
              <a:rPr lang="da-DK" dirty="0" err="1"/>
              <a:t>Myelinskeder</a:t>
            </a:r>
            <a:endParaRPr lang="da-DK" dirty="0"/>
          </a:p>
          <a:p>
            <a:pPr lvl="1"/>
            <a:r>
              <a:rPr lang="da-DK" dirty="0"/>
              <a:t>Fedtholdige </a:t>
            </a:r>
            <a:r>
              <a:rPr lang="da-DK" dirty="0" err="1"/>
              <a:t>gliaceller</a:t>
            </a:r>
            <a:r>
              <a:rPr lang="da-DK" dirty="0"/>
              <a:t>, der sidder rundt om </a:t>
            </a:r>
            <a:r>
              <a:rPr lang="da-DK" dirty="0" err="1"/>
              <a:t>aksonet</a:t>
            </a:r>
            <a:endParaRPr lang="da-DK" dirty="0"/>
          </a:p>
          <a:p>
            <a:pPr lvl="1"/>
            <a:r>
              <a:rPr lang="da-DK" dirty="0"/>
              <a:t>Virker som en isoleringskappe</a:t>
            </a:r>
          </a:p>
          <a:p>
            <a:pPr lvl="2"/>
            <a:r>
              <a:rPr lang="da-DK" dirty="0"/>
              <a:t>Øger impulshastigheden</a:t>
            </a:r>
          </a:p>
          <a:p>
            <a:pPr lvl="1"/>
            <a:r>
              <a:rPr lang="da-DK" dirty="0"/>
              <a:t>Kun hvirveldyr (</a:t>
            </a:r>
            <a:r>
              <a:rPr lang="da-DK" dirty="0" err="1"/>
              <a:t>vertebrater</a:t>
            </a:r>
            <a:r>
              <a:rPr lang="da-DK" dirty="0"/>
              <a:t>), der har </a:t>
            </a:r>
            <a:r>
              <a:rPr lang="da-DK" dirty="0" err="1"/>
              <a:t>myelinskeder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4311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Myelinskeder</a:t>
            </a:r>
            <a:endParaRPr lang="da-D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04864"/>
            <a:ext cx="4733925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9049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</Words>
  <Application>Microsoft Office PowerPoint</Application>
  <PresentationFormat>Skærmshow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Ion</vt:lpstr>
      <vt:lpstr>Nervesystemet</vt:lpstr>
      <vt:lpstr>Generelt</vt:lpstr>
      <vt:lpstr>Nervesystemet</vt:lpstr>
      <vt:lpstr>Yderligere opdeling af PNS</vt:lpstr>
      <vt:lpstr>Overordnet nervesystemet</vt:lpstr>
      <vt:lpstr>Sensoriske og motoriske</vt:lpstr>
      <vt:lpstr>Reflekser</vt:lpstr>
      <vt:lpstr>Det autonome nervesystem</vt:lpstr>
      <vt:lpstr>Det sympatiske nervesystem</vt:lpstr>
      <vt:lpstr>Det parasympatiske nervesystem</vt:lpstr>
      <vt:lpstr>Nervecellens opbygning</vt:lpstr>
      <vt:lpstr>Nervecellensopbygning</vt:lpstr>
      <vt:lpstr>Gliaceller</vt:lpstr>
      <vt:lpstr>Myelinskeder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Nervesystemet</dc:title>
  <dc:creator>Kirstin Godsk</dc:creator>
  <cp:lastModifiedBy>Kirstin Godsk</cp:lastModifiedBy>
  <cp:revision>1</cp:revision>
  <dcterms:created xsi:type="dcterms:W3CDTF">2020-10-28T07:31:51Z</dcterms:created>
  <dcterms:modified xsi:type="dcterms:W3CDTF">2020-10-28T07:32:18Z</dcterms:modified>
</cp:coreProperties>
</file>