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6" r:id="rId2"/>
    <p:sldId id="258" r:id="rId3"/>
    <p:sldId id="259" r:id="rId4"/>
    <p:sldId id="290" r:id="rId5"/>
    <p:sldId id="275" r:id="rId6"/>
    <p:sldId id="295" r:id="rId7"/>
    <p:sldId id="261" r:id="rId8"/>
    <p:sldId id="262" r:id="rId9"/>
    <p:sldId id="263" r:id="rId10"/>
    <p:sldId id="281" r:id="rId11"/>
    <p:sldId id="291" r:id="rId12"/>
    <p:sldId id="279" r:id="rId13"/>
    <p:sldId id="280" r:id="rId14"/>
    <p:sldId id="274" r:id="rId15"/>
    <p:sldId id="270" r:id="rId16"/>
    <p:sldId id="268" r:id="rId17"/>
    <p:sldId id="269" r:id="rId18"/>
    <p:sldId id="289" r:id="rId19"/>
    <p:sldId id="266" r:id="rId20"/>
    <p:sldId id="267" r:id="rId21"/>
    <p:sldId id="293" r:id="rId22"/>
    <p:sldId id="294" r:id="rId23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j-Britt Agerskov" initials="BA" lastIdx="1" clrIdx="0">
    <p:extLst>
      <p:ext uri="{19B8F6BF-5375-455C-9EA6-DF929625EA0E}">
        <p15:presenceInfo xmlns:p15="http://schemas.microsoft.com/office/powerpoint/2012/main" userId="Maj-Britt Agerskov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0"/>
    <p:restoredTop sz="94778"/>
  </p:normalViewPr>
  <p:slideViewPr>
    <p:cSldViewPr>
      <p:cViewPr varScale="1">
        <p:scale>
          <a:sx n="103" d="100"/>
          <a:sy n="103" d="100"/>
        </p:scale>
        <p:origin x="1888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5-05T20:50:42.489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8A4C94-FFCD-F24A-A7D7-736134740E72}" type="datetimeFigureOut">
              <a:rPr lang="da-DK" smtClean="0"/>
              <a:t>10.11.2024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CED2B1-EF94-9349-AE13-F7A9E5833EF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35437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Anerkender gruppetilhørsforholdet. Se figur 6.5.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CED2B1-EF94-9349-AE13-F7A9E5833EF8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749358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En vælger med en stærk partiidentifikation vil ofte være kernevælger. Afvigelser fra partiet kan skyldes de to kortidsfaktorer.</a:t>
            </a:r>
          </a:p>
          <a:p>
            <a:r>
              <a:rPr lang="da-DK" dirty="0"/>
              <a:t>Hvorfor kan Socialdemokratiets indvandrerpolitik bruges som et eksempel på </a:t>
            </a:r>
            <a:r>
              <a:rPr lang="da-DK" dirty="0" err="1"/>
              <a:t>michigan</a:t>
            </a:r>
            <a:r>
              <a:rPr lang="da-DK" dirty="0"/>
              <a:t>-modellen?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CED2B1-EF94-9349-AE13-F7A9E5833EF8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851006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Hvilke konsekvenser har ovenstående for vælgeradfærden?</a:t>
            </a:r>
          </a:p>
          <a:p>
            <a:r>
              <a:rPr lang="da-DK"/>
              <a:t>Hvilken partitype passer bedst til den klassiske sociologiske teori? </a:t>
            </a:r>
          </a:p>
          <a:p>
            <a:r>
              <a:rPr lang="da-DK"/>
              <a:t>Hvordan udfordrer samfundsudviklingen teorien?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CED2B1-EF94-9349-AE13-F7A9E5833EF8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96340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Opstil en case, der viser nærheds og retningsmodellen.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CED2B1-EF94-9349-AE13-F7A9E5833EF8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06882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ktangel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ktangel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ktangel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ktangel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ktangel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Afrundet rektangel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Afrundet rektangel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ktangel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ktangel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ktangel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da-DK"/>
              <a:t>Klik for at redigere i master</a:t>
            </a:r>
            <a:endParaRPr kumimoji="0" lang="en-US"/>
          </a:p>
        </p:txBody>
      </p:sp>
      <p:sp>
        <p:nvSpPr>
          <p:cNvPr id="9" name="Undertitel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a-DK"/>
              <a:t>Klik for at redigere i master</a:t>
            </a:r>
            <a:endParaRPr kumimoji="0" lang="en-US"/>
          </a:p>
        </p:txBody>
      </p:sp>
      <p:sp>
        <p:nvSpPr>
          <p:cNvPr id="28" name="Pladsholder til dato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E97543E-2C84-489F-9F46-C0BA0D375D46}" type="datetimeFigureOut">
              <a:rPr lang="da-DK" smtClean="0"/>
              <a:t>10.11.2024</a:t>
            </a:fld>
            <a:endParaRPr lang="da-DK"/>
          </a:p>
        </p:txBody>
      </p:sp>
      <p:sp>
        <p:nvSpPr>
          <p:cNvPr id="17" name="Pladsholder til sidefod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da-DK"/>
          </a:p>
        </p:txBody>
      </p:sp>
      <p:sp>
        <p:nvSpPr>
          <p:cNvPr id="29" name="Pladsholder til diasnumm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C63017B5-802B-426B-83A1-294F60D88FEE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/>
              <a:t>Klik for at redigere i master</a:t>
            </a:r>
            <a:endParaRPr kumimoji="0"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a-DK"/>
              <a:t>Klik for at redigere i master</a:t>
            </a:r>
          </a:p>
          <a:p>
            <a:pPr lvl="1" eaLnBrk="1" latinLnBrk="0" hangingPunct="1"/>
            <a:r>
              <a:rPr lang="da-DK"/>
              <a:t>Andet niveau</a:t>
            </a:r>
          </a:p>
          <a:p>
            <a:pPr lvl="2" eaLnBrk="1" latinLnBrk="0" hangingPunct="1"/>
            <a:r>
              <a:rPr lang="da-DK"/>
              <a:t>Tredje niveau</a:t>
            </a:r>
          </a:p>
          <a:p>
            <a:pPr lvl="3" eaLnBrk="1" latinLnBrk="0" hangingPunct="1"/>
            <a:r>
              <a:rPr lang="da-DK"/>
              <a:t>Fjerde niveau</a:t>
            </a:r>
          </a:p>
          <a:p>
            <a:pPr lvl="4" eaLnBrk="1" latinLnBrk="0" hangingPunct="1"/>
            <a:r>
              <a:rPr lang="da-DK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543E-2C84-489F-9F46-C0BA0D375D46}" type="datetimeFigureOut">
              <a:rPr lang="da-DK" smtClean="0"/>
              <a:t>10.11.2024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017B5-802B-426B-83A1-294F60D88FEE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da-DK"/>
              <a:t>Klik for at redigere i master</a:t>
            </a:r>
            <a:endParaRPr kumimoji="0"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da-DK"/>
              <a:t>Klik for at redigere i master</a:t>
            </a:r>
          </a:p>
          <a:p>
            <a:pPr lvl="1" eaLnBrk="1" latinLnBrk="0" hangingPunct="1"/>
            <a:r>
              <a:rPr lang="da-DK"/>
              <a:t>Andet niveau</a:t>
            </a:r>
          </a:p>
          <a:p>
            <a:pPr lvl="2" eaLnBrk="1" latinLnBrk="0" hangingPunct="1"/>
            <a:r>
              <a:rPr lang="da-DK"/>
              <a:t>Tredje niveau</a:t>
            </a:r>
          </a:p>
          <a:p>
            <a:pPr lvl="3" eaLnBrk="1" latinLnBrk="0" hangingPunct="1"/>
            <a:r>
              <a:rPr lang="da-DK"/>
              <a:t>Fjerde niveau</a:t>
            </a:r>
          </a:p>
          <a:p>
            <a:pPr lvl="4" eaLnBrk="1" latinLnBrk="0" hangingPunct="1"/>
            <a:r>
              <a:rPr lang="da-DK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543E-2C84-489F-9F46-C0BA0D375D46}" type="datetimeFigureOut">
              <a:rPr lang="da-DK" smtClean="0"/>
              <a:t>10.11.2024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017B5-802B-426B-83A1-294F60D88FEE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/>
              <a:t>Klik for at redigere i master</a:t>
            </a:r>
            <a:endParaRPr kumimoji="0" lang="en-US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da-DK"/>
              <a:t>Klik for at redigere i master</a:t>
            </a:r>
          </a:p>
          <a:p>
            <a:pPr lvl="1" eaLnBrk="1" latinLnBrk="0" hangingPunct="1"/>
            <a:r>
              <a:rPr lang="da-DK"/>
              <a:t>Andet niveau</a:t>
            </a:r>
          </a:p>
          <a:p>
            <a:pPr lvl="2" eaLnBrk="1" latinLnBrk="0" hangingPunct="1"/>
            <a:r>
              <a:rPr lang="da-DK"/>
              <a:t>Tredje niveau</a:t>
            </a:r>
          </a:p>
          <a:p>
            <a:pPr lvl="3" eaLnBrk="1" latinLnBrk="0" hangingPunct="1"/>
            <a:r>
              <a:rPr lang="da-DK"/>
              <a:t>Fjerde niveau</a:t>
            </a:r>
          </a:p>
          <a:p>
            <a:pPr lvl="4" eaLnBrk="1" latinLnBrk="0" hangingPunct="1"/>
            <a:r>
              <a:rPr lang="da-DK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543E-2C84-489F-9F46-C0BA0D375D46}" type="datetimeFigureOut">
              <a:rPr lang="da-DK" smtClean="0"/>
              <a:t>10.11.2024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017B5-802B-426B-83A1-294F60D88FEE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da-DK"/>
              <a:t>Klik for at redigere i master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543E-2C84-489F-9F46-C0BA0D375D46}" type="datetimeFigureOut">
              <a:rPr lang="da-DK" smtClean="0"/>
              <a:t>10.11.2024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017B5-802B-426B-83A1-294F60D88FEE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/>
              <a:t>Klik for at redigere i master</a:t>
            </a:r>
            <a:endParaRPr kumimoji="0" lang="en-US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a-DK"/>
              <a:t>Klik for at redigere i master</a:t>
            </a:r>
          </a:p>
          <a:p>
            <a:pPr lvl="1" eaLnBrk="1" latinLnBrk="0" hangingPunct="1"/>
            <a:r>
              <a:rPr lang="da-DK"/>
              <a:t>Andet niveau</a:t>
            </a:r>
          </a:p>
          <a:p>
            <a:pPr lvl="2" eaLnBrk="1" latinLnBrk="0" hangingPunct="1"/>
            <a:r>
              <a:rPr lang="da-DK"/>
              <a:t>Tredje niveau</a:t>
            </a:r>
          </a:p>
          <a:p>
            <a:pPr lvl="3" eaLnBrk="1" latinLnBrk="0" hangingPunct="1"/>
            <a:r>
              <a:rPr lang="da-DK"/>
              <a:t>Fjerde niveau</a:t>
            </a:r>
          </a:p>
          <a:p>
            <a:pPr lvl="4" eaLnBrk="1" latinLnBrk="0" hangingPunct="1"/>
            <a:r>
              <a:rPr lang="da-DK"/>
              <a:t>Femte niveau</a:t>
            </a:r>
            <a:endParaRPr kumimoji="0" lang="en-US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da-DK"/>
              <a:t>Klik for at redigere i master</a:t>
            </a:r>
          </a:p>
          <a:p>
            <a:pPr lvl="1" eaLnBrk="1" latinLnBrk="0" hangingPunct="1"/>
            <a:r>
              <a:rPr lang="da-DK"/>
              <a:t>Andet niveau</a:t>
            </a:r>
          </a:p>
          <a:p>
            <a:pPr lvl="2" eaLnBrk="1" latinLnBrk="0" hangingPunct="1"/>
            <a:r>
              <a:rPr lang="da-DK"/>
              <a:t>Tredje niveau</a:t>
            </a:r>
          </a:p>
          <a:p>
            <a:pPr lvl="3" eaLnBrk="1" latinLnBrk="0" hangingPunct="1"/>
            <a:r>
              <a:rPr lang="da-DK"/>
              <a:t>Fjerde niveau</a:t>
            </a:r>
          </a:p>
          <a:p>
            <a:pPr lvl="4" eaLnBrk="1" latinLnBrk="0" hangingPunct="1"/>
            <a:r>
              <a:rPr lang="da-DK"/>
              <a:t>Femte niveau</a:t>
            </a:r>
            <a:endParaRPr kumimoji="0"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543E-2C84-489F-9F46-C0BA0D375D46}" type="datetimeFigureOut">
              <a:rPr lang="da-DK" smtClean="0"/>
              <a:t>10.11.2024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017B5-802B-426B-83A1-294F60D88FEE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da-DK"/>
              <a:t>Klik for at redigere i master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a-DK"/>
              <a:t>Klik for at redigere i master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da-DK"/>
              <a:t>Klik for at redigere i master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a-DK"/>
              <a:t>Klik for at redigere i master</a:t>
            </a:r>
          </a:p>
          <a:p>
            <a:pPr lvl="1" eaLnBrk="1" latinLnBrk="0" hangingPunct="1"/>
            <a:r>
              <a:rPr lang="da-DK"/>
              <a:t>Andet niveau</a:t>
            </a:r>
          </a:p>
          <a:p>
            <a:pPr lvl="2" eaLnBrk="1" latinLnBrk="0" hangingPunct="1"/>
            <a:r>
              <a:rPr lang="da-DK"/>
              <a:t>Tredje niveau</a:t>
            </a:r>
          </a:p>
          <a:p>
            <a:pPr lvl="3" eaLnBrk="1" latinLnBrk="0" hangingPunct="1"/>
            <a:r>
              <a:rPr lang="da-DK"/>
              <a:t>Fjerde niveau</a:t>
            </a:r>
          </a:p>
          <a:p>
            <a:pPr lvl="4" eaLnBrk="1" latinLnBrk="0" hangingPunct="1"/>
            <a:r>
              <a:rPr lang="da-DK"/>
              <a:t>Femte niveau</a:t>
            </a:r>
            <a:endParaRPr kumimoji="0" lang="en-US"/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da-DK"/>
              <a:t>Klik for at redigere i master</a:t>
            </a:r>
          </a:p>
          <a:p>
            <a:pPr lvl="1" eaLnBrk="1" latinLnBrk="0" hangingPunct="1"/>
            <a:r>
              <a:rPr lang="da-DK"/>
              <a:t>Andet niveau</a:t>
            </a:r>
          </a:p>
          <a:p>
            <a:pPr lvl="2" eaLnBrk="1" latinLnBrk="0" hangingPunct="1"/>
            <a:r>
              <a:rPr lang="da-DK"/>
              <a:t>Tredje niveau</a:t>
            </a:r>
          </a:p>
          <a:p>
            <a:pPr lvl="3" eaLnBrk="1" latinLnBrk="0" hangingPunct="1"/>
            <a:r>
              <a:rPr lang="da-DK"/>
              <a:t>Fjerde niveau</a:t>
            </a:r>
          </a:p>
          <a:p>
            <a:pPr lvl="4" eaLnBrk="1" latinLnBrk="0" hangingPunct="1"/>
            <a:r>
              <a:rPr lang="da-DK"/>
              <a:t>Femte niveau</a:t>
            </a:r>
            <a:endParaRPr kumimoji="0" lang="en-US"/>
          </a:p>
        </p:txBody>
      </p:sp>
      <p:sp>
        <p:nvSpPr>
          <p:cNvPr id="26" name="Pladsholder til dato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E97543E-2C84-489F-9F46-C0BA0D375D46}" type="datetimeFigureOut">
              <a:rPr lang="da-DK" smtClean="0"/>
              <a:t>10.11.2024</a:t>
            </a:fld>
            <a:endParaRPr lang="da-DK"/>
          </a:p>
        </p:txBody>
      </p:sp>
      <p:sp>
        <p:nvSpPr>
          <p:cNvPr id="27" name="Pladsholder til diasnumm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63017B5-802B-426B-83A1-294F60D88FEE}" type="slidenum">
              <a:rPr lang="da-DK" smtClean="0"/>
              <a:t>‹nr.›</a:t>
            </a:fld>
            <a:endParaRPr lang="da-DK"/>
          </a:p>
        </p:txBody>
      </p:sp>
      <p:sp>
        <p:nvSpPr>
          <p:cNvPr id="28" name="Pladsholder til sidefod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da-DK"/>
              <a:t>Klik for at redigere i master</a:t>
            </a:r>
            <a:endParaRPr kumimoji="0"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E97543E-2C84-489F-9F46-C0BA0D375D46}" type="datetimeFigureOut">
              <a:rPr lang="da-DK" smtClean="0"/>
              <a:t>10.11.2024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63017B5-802B-426B-83A1-294F60D88FEE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543E-2C84-489F-9F46-C0BA0D375D46}" type="datetimeFigureOut">
              <a:rPr lang="da-DK" smtClean="0"/>
              <a:t>10.11.2024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017B5-802B-426B-83A1-294F60D88FEE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da-DK"/>
              <a:t>Klik for at redigere i master</a:t>
            </a:r>
            <a:endParaRPr kumimoji="0" lang="en-US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da-DK"/>
              <a:t>Klik for at redigere i master</a:t>
            </a:r>
          </a:p>
          <a:p>
            <a:pPr lvl="1" eaLnBrk="1" latinLnBrk="0" hangingPunct="1"/>
            <a:r>
              <a:rPr lang="da-DK"/>
              <a:t>Andet niveau</a:t>
            </a:r>
          </a:p>
          <a:p>
            <a:pPr lvl="2" eaLnBrk="1" latinLnBrk="0" hangingPunct="1"/>
            <a:r>
              <a:rPr lang="da-DK"/>
              <a:t>Tredje niveau</a:t>
            </a:r>
          </a:p>
          <a:p>
            <a:pPr lvl="3" eaLnBrk="1" latinLnBrk="0" hangingPunct="1"/>
            <a:r>
              <a:rPr lang="da-DK"/>
              <a:t>Fjerde niveau</a:t>
            </a:r>
          </a:p>
          <a:p>
            <a:pPr lvl="4" eaLnBrk="1" latinLnBrk="0" hangingPunct="1"/>
            <a:r>
              <a:rPr lang="da-DK"/>
              <a:t>Femte niveau</a:t>
            </a:r>
            <a:endParaRPr kumimoji="0"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543E-2C84-489F-9F46-C0BA0D375D46}" type="datetimeFigureOut">
              <a:rPr lang="da-DK" smtClean="0"/>
              <a:t>10.11.2024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017B5-802B-426B-83A1-294F60D88FEE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da-DK"/>
              <a:t>Klik for at redigere i master</a:t>
            </a:r>
            <a:endParaRPr kumimoji="0" lang="en-US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a-DK"/>
              <a:t>Klik på ikonet for at tilføje et billede</a:t>
            </a:r>
            <a:endParaRPr kumimoji="0" lang="en-US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7543E-2C84-489F-9F46-C0BA0D375D46}" type="datetimeFigureOut">
              <a:rPr lang="da-DK" smtClean="0"/>
              <a:t>10.11.2024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3017B5-802B-426B-83A1-294F60D88FEE}" type="slidenum">
              <a:rPr lang="da-DK" smtClean="0"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ktangel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ktangel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ktangel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ktangel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ktangel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Afrundet rektangel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Afrundet rektangel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ktangel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6" name="Rektangel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7" name="Rektangel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ktangel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ktangel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ktangel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ladsholder til titel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da-DK"/>
              <a:t>Klik for at redigere i master</a:t>
            </a:r>
            <a:endParaRPr kumimoji="0" lang="en-US"/>
          </a:p>
        </p:txBody>
      </p:sp>
      <p:sp>
        <p:nvSpPr>
          <p:cNvPr id="13" name="Pladsholder til tekst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a-DK"/>
              <a:t>Klik for at redigere i master</a:t>
            </a:r>
          </a:p>
          <a:p>
            <a:pPr lvl="1" eaLnBrk="1" latinLnBrk="0" hangingPunct="1"/>
            <a:r>
              <a:rPr kumimoji="0" lang="da-DK"/>
              <a:t>Andet niveau</a:t>
            </a:r>
          </a:p>
          <a:p>
            <a:pPr lvl="2" eaLnBrk="1" latinLnBrk="0" hangingPunct="1"/>
            <a:r>
              <a:rPr kumimoji="0" lang="da-DK"/>
              <a:t>Tredje niveau</a:t>
            </a:r>
          </a:p>
          <a:p>
            <a:pPr lvl="3" eaLnBrk="1" latinLnBrk="0" hangingPunct="1"/>
            <a:r>
              <a:rPr kumimoji="0" lang="da-DK"/>
              <a:t>Fjerde niveau</a:t>
            </a:r>
          </a:p>
          <a:p>
            <a:pPr lvl="4" eaLnBrk="1" latinLnBrk="0" hangingPunct="1"/>
            <a:r>
              <a:rPr kumimoji="0" lang="da-DK"/>
              <a:t>Femte niveau</a:t>
            </a:r>
            <a:endParaRPr kumimoji="0" lang="en-US"/>
          </a:p>
        </p:txBody>
      </p:sp>
      <p:sp>
        <p:nvSpPr>
          <p:cNvPr id="14" name="Pladsholder til dato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E97543E-2C84-489F-9F46-C0BA0D375D46}" type="datetimeFigureOut">
              <a:rPr lang="da-DK" smtClean="0"/>
              <a:t>10.11.2024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da-DK"/>
          </a:p>
        </p:txBody>
      </p:sp>
      <p:sp>
        <p:nvSpPr>
          <p:cNvPr id="23" name="Pladsholder til diasnumm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C63017B5-802B-426B-83A1-294F60D88FEE}" type="slidenum">
              <a:rPr lang="da-DK" smtClean="0"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Vælgeradfærd	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 dirty="0"/>
          </a:p>
          <a:p>
            <a:r>
              <a:rPr lang="da-DK" dirty="0"/>
              <a:t>2t</a:t>
            </a:r>
          </a:p>
        </p:txBody>
      </p:sp>
    </p:spTree>
    <p:extLst>
      <p:ext uri="{BB962C8B-B14F-4D97-AF65-F5344CB8AC3E}">
        <p14:creationId xmlns:p14="http://schemas.microsoft.com/office/powerpoint/2010/main" val="450640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955B1A-22E6-DA4B-8BFC-8E783734C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Rational </a:t>
            </a:r>
            <a:r>
              <a:rPr lang="da-DK" err="1"/>
              <a:t>choice</a:t>
            </a:r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AA753EF-E956-DA42-8EBF-D73A597896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/>
              <a:t>Grundlæggende antagelse om det rationelle menneske, der styres af egeninteresser.</a:t>
            </a:r>
          </a:p>
          <a:p>
            <a:r>
              <a:rPr lang="da-DK"/>
              <a:t>Individet optaget af at maksimere egen velstand og velfærd. </a:t>
            </a:r>
          </a:p>
          <a:p>
            <a:r>
              <a:rPr lang="da-DK"/>
              <a:t>Stemmeadfærd er en instrumental handling, hvor stemmeafgivning er et middel til at opnå målet om velstand og velfærd. </a:t>
            </a:r>
          </a:p>
        </p:txBody>
      </p:sp>
    </p:spTree>
    <p:extLst>
      <p:ext uri="{BB962C8B-B14F-4D97-AF65-F5344CB8AC3E}">
        <p14:creationId xmlns:p14="http://schemas.microsoft.com/office/powerpoint/2010/main" val="21226265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30F0E6-8C32-E541-A3CA-CF71EA254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Downs vælgeradfærdsmodel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2F2F3E0-3B61-3F47-950C-C8D95FD313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DC8F9B93-D3F3-934E-A8E7-FF6B38E38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49424"/>
            <a:ext cx="7632848" cy="3465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099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15482E-CABA-D54E-B9FE-6FBE6D1EC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Den klassiske sociologiske model om vælgeradfærd 1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752F671-F61F-5545-9845-C98EC50F91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/>
              <a:t>Fokus er rettet på individets sociale gruppetilhørsforhold og sociale baggrundsvariabler som køn, indkomst, uddannelse, etnicitet mm. </a:t>
            </a:r>
          </a:p>
          <a:p>
            <a:r>
              <a:rPr lang="da-DK"/>
              <a:t>Vælgeradfærd bestemmes af sociale og økonomiske faktorer. </a:t>
            </a:r>
          </a:p>
        </p:txBody>
      </p:sp>
    </p:spTree>
    <p:extLst>
      <p:ext uri="{BB962C8B-B14F-4D97-AF65-F5344CB8AC3E}">
        <p14:creationId xmlns:p14="http://schemas.microsoft.com/office/powerpoint/2010/main" val="13606508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3F9CF1-5638-5548-87D7-5CD6B5EAB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Den klassiske sociologiske model om vælgeradfærd 2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253764B-CE25-1743-AC05-C4ED227045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a-DK"/>
              <a:t>Normer og værdier i den sociale gruppe og klasse er betinget af sociale og økonomiske forhold. </a:t>
            </a:r>
          </a:p>
          <a:p>
            <a:r>
              <a:rPr lang="da-DK"/>
              <a:t>Stemmeadfærd som resultat af socialiseringen i den sociale klasse.  </a:t>
            </a:r>
          </a:p>
          <a:p>
            <a:r>
              <a:rPr lang="da-DK"/>
              <a:t>Klasseidentifikation er afgørende.</a:t>
            </a:r>
          </a:p>
          <a:p>
            <a:r>
              <a:rPr lang="da-DK"/>
              <a:t>Individets gruppetilhørsforhold tillægges større forklaringskraft end individuelle forhold. </a:t>
            </a:r>
          </a:p>
          <a:p>
            <a:r>
              <a:rPr lang="da-DK"/>
              <a:t>Således spiller individets egeninteresser ingen særlig rolle. </a:t>
            </a:r>
          </a:p>
          <a:p>
            <a:endParaRPr lang="da-DK"/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8993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Pocketbook-</a:t>
            </a:r>
            <a:r>
              <a:rPr lang="da-DK" err="1"/>
              <a:t>voting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249424"/>
            <a:ext cx="4258816" cy="4325112"/>
          </a:xfrm>
        </p:spPr>
        <p:txBody>
          <a:bodyPr>
            <a:normAutofit fontScale="92500" lnSpcReduction="20000"/>
          </a:bodyPr>
          <a:lstStyle/>
          <a:p>
            <a:r>
              <a:rPr lang="da-DK" dirty="0"/>
              <a:t>Vælgeren er egotropisk – Stemmer til fordel for personlige økonomiske forhold</a:t>
            </a:r>
          </a:p>
          <a:p>
            <a:r>
              <a:rPr lang="da-DK" dirty="0"/>
              <a:t>Vælgeren stemmer på den siddende regering, hvis man har fået en bedre økonomi i den seneste regeringsperiode</a:t>
            </a:r>
          </a:p>
          <a:p>
            <a:r>
              <a:rPr lang="da-DK" dirty="0"/>
              <a:t>Vælgeren straffer regeringen, hvis den personlige økonomi er blevet dårligere.</a:t>
            </a:r>
          </a:p>
          <a:p>
            <a:pPr marL="109728" indent="0">
              <a:buNone/>
            </a:pPr>
            <a:endParaRPr lang="da-DK" dirty="0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E4625CD0-23D8-7A46-944D-C8340A06E0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209800"/>
            <a:ext cx="3456384" cy="388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25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err="1"/>
              <a:t>Issue-voting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err="1"/>
              <a:t>Issuevælgeren</a:t>
            </a:r>
            <a:endParaRPr lang="da-DK"/>
          </a:p>
          <a:p>
            <a:pPr marL="925830" lvl="1" indent="-514350">
              <a:buFont typeface="+mj-lt"/>
              <a:buAutoNum type="arabicPeriod"/>
            </a:pPr>
            <a:r>
              <a:rPr lang="da-DK"/>
              <a:t>Vælgeren fastlægger sig standpunkt i forhold til aktuelle politiske områder</a:t>
            </a:r>
          </a:p>
          <a:p>
            <a:pPr marL="1191006" lvl="2" indent="-514350"/>
            <a:r>
              <a:rPr lang="da-DK"/>
              <a:t>Efter egeninteresse eller samfundsinteresse</a:t>
            </a:r>
          </a:p>
          <a:p>
            <a:pPr marL="925830" lvl="1" indent="-514350">
              <a:buFont typeface="+mj-lt"/>
              <a:buAutoNum type="arabicPeriod"/>
            </a:pPr>
            <a:r>
              <a:rPr lang="da-DK"/>
              <a:t>Vælgerne får kendskab til de forskellige positioner og argumenter hos partierne</a:t>
            </a:r>
          </a:p>
          <a:p>
            <a:pPr marL="925830" lvl="1" indent="-514350">
              <a:buFont typeface="+mj-lt"/>
              <a:buAutoNum type="arabicPeriod"/>
            </a:pPr>
            <a:r>
              <a:rPr lang="da-DK"/>
              <a:t>Vælgerne stemmer på partiet, hvis holdninger ligger tættest på vælgerens egen</a:t>
            </a:r>
          </a:p>
        </p:txBody>
      </p:sp>
    </p:spTree>
    <p:extLst>
      <p:ext uri="{BB962C8B-B14F-4D97-AF65-F5344CB8AC3E}">
        <p14:creationId xmlns:p14="http://schemas.microsoft.com/office/powerpoint/2010/main" val="1398207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err="1"/>
              <a:t>Issue-voting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/>
              <a:t>To typer </a:t>
            </a:r>
            <a:r>
              <a:rPr lang="da-DK" err="1"/>
              <a:t>issues</a:t>
            </a:r>
            <a:endParaRPr lang="da-DK"/>
          </a:p>
          <a:p>
            <a:pPr lvl="1"/>
            <a:r>
              <a:rPr lang="da-DK"/>
              <a:t>Positions-</a:t>
            </a:r>
            <a:r>
              <a:rPr lang="da-DK" err="1"/>
              <a:t>issues</a:t>
            </a:r>
            <a:endParaRPr lang="da-DK"/>
          </a:p>
          <a:p>
            <a:pPr lvl="2"/>
            <a:r>
              <a:rPr lang="da-DK"/>
              <a:t>Spiller en stor rolle for vælgerne</a:t>
            </a:r>
          </a:p>
          <a:p>
            <a:pPr lvl="2"/>
            <a:r>
              <a:rPr lang="da-DK"/>
              <a:t>Vælgerne positionerer sig ud fra disse, når de stemmer</a:t>
            </a:r>
          </a:p>
          <a:p>
            <a:pPr lvl="2"/>
            <a:r>
              <a:rPr lang="da-DK"/>
              <a:t>Vælgerne har ikke de samme holdninger</a:t>
            </a:r>
          </a:p>
          <a:p>
            <a:pPr lvl="1"/>
            <a:r>
              <a:rPr lang="da-DK"/>
              <a:t>Valens-</a:t>
            </a:r>
            <a:r>
              <a:rPr lang="da-DK" err="1"/>
              <a:t>issues</a:t>
            </a:r>
            <a:endParaRPr lang="da-DK"/>
          </a:p>
          <a:p>
            <a:pPr lvl="2"/>
            <a:r>
              <a:rPr lang="da-DK"/>
              <a:t>Alle vælgerne har næsten samme holdning til dette</a:t>
            </a:r>
          </a:p>
          <a:p>
            <a:pPr lvl="2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89614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err="1"/>
              <a:t>Issue-voting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err="1"/>
              <a:t>Saliens</a:t>
            </a:r>
            <a:endParaRPr lang="da-DK"/>
          </a:p>
          <a:p>
            <a:pPr lvl="1"/>
            <a:r>
              <a:rPr lang="da-DK"/>
              <a:t>Hvor vigtigt er det pågældende </a:t>
            </a:r>
            <a:r>
              <a:rPr lang="da-DK" err="1"/>
              <a:t>issue</a:t>
            </a:r>
            <a:endParaRPr lang="da-DK"/>
          </a:p>
          <a:p>
            <a:pPr lvl="2"/>
            <a:r>
              <a:rPr lang="da-DK"/>
              <a:t>Fx flygtninge</a:t>
            </a:r>
          </a:p>
          <a:p>
            <a:pPr lvl="2"/>
            <a:r>
              <a:rPr lang="da-DK"/>
              <a:t>Emnet fylder meget, og vælgerne har forskellige opfattelser af, hvordan dette </a:t>
            </a:r>
            <a:r>
              <a:rPr lang="da-DK" err="1"/>
              <a:t>issue</a:t>
            </a:r>
            <a:r>
              <a:rPr lang="da-DK"/>
              <a:t> skal håndteres</a:t>
            </a:r>
          </a:p>
          <a:p>
            <a:endParaRPr lang="da-DK"/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3918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Issue-ownership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dirty="0"/>
              <a:t>Vinder du emnet vinder du valget. </a:t>
            </a:r>
          </a:p>
          <a:p>
            <a:r>
              <a:rPr lang="da-DK" dirty="0"/>
              <a:t>Nogle partier får ejerskab over visse politiske emner. </a:t>
            </a:r>
          </a:p>
          <a:p>
            <a:r>
              <a:rPr lang="da-DK" dirty="0"/>
              <a:t>Hvilke issues var med til at sikre Trump sejren? </a:t>
            </a:r>
          </a:p>
          <a:p>
            <a:r>
              <a:rPr lang="da-DK" dirty="0"/>
              <a:t>Forskere mener at kunne påvise at debatten om Udkantsdanmark var med til at afgøre FT valget  i 2015 og klima var afgørende ved FT valget </a:t>
            </a:r>
            <a:r>
              <a:rPr lang="da-DK"/>
              <a:t>i 2019. 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499672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/>
              <a:t>VP-funktioner (</a:t>
            </a:r>
            <a:r>
              <a:rPr lang="da-DK" err="1"/>
              <a:t>vote</a:t>
            </a:r>
            <a:r>
              <a:rPr lang="da-DK"/>
              <a:t> and </a:t>
            </a:r>
            <a:r>
              <a:rPr lang="da-DK" err="1"/>
              <a:t>popularity</a:t>
            </a:r>
            <a:r>
              <a:rPr lang="da-DK"/>
              <a:t>)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da-DK"/>
              <a:t>Fire forhold v. økonomisk stemmeafgivning</a:t>
            </a:r>
          </a:p>
          <a:p>
            <a:pPr lvl="1"/>
            <a:r>
              <a:rPr lang="da-DK"/>
              <a:t>Vælgerne holder regeringen ansvarlig for de økonomiske betingelser</a:t>
            </a:r>
          </a:p>
          <a:p>
            <a:pPr lvl="1"/>
            <a:r>
              <a:rPr lang="da-DK"/>
              <a:t>Inflation og arbejdsløshed er de mest betydningsfulde økonomiske variable</a:t>
            </a:r>
          </a:p>
          <a:p>
            <a:pPr lvl="1"/>
            <a:r>
              <a:rPr lang="da-DK"/>
              <a:t>Vælgernes vurderinger er retrospektive, og deres tidshorisont er kort</a:t>
            </a:r>
          </a:p>
          <a:p>
            <a:pPr lvl="1"/>
            <a:r>
              <a:rPr lang="da-DK"/>
              <a:t>Det koster tilslutning at have regeringsmagten</a:t>
            </a:r>
          </a:p>
          <a:p>
            <a:endParaRPr lang="da-DK"/>
          </a:p>
          <a:p>
            <a:r>
              <a:rPr lang="da-DK"/>
              <a:t>Vælgerne ser på økonomien generelt og ikke deres egen – </a:t>
            </a:r>
            <a:r>
              <a:rPr lang="da-DK" err="1"/>
              <a:t>Sociotropisk</a:t>
            </a:r>
            <a:r>
              <a:rPr lang="da-DK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2161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err="1"/>
              <a:t>Inglehart</a:t>
            </a:r>
            <a:r>
              <a:rPr lang="da-DK"/>
              <a:t> - Postmaterialisme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Økonomiske faktorer spiller en afgørende rolle v. økonomisk knaphed</a:t>
            </a:r>
          </a:p>
          <a:p>
            <a:r>
              <a:rPr lang="da-DK" dirty="0"/>
              <a:t>Andre faktorer spiller en afgørende rolle v. ophør af økonomisk knaphed</a:t>
            </a:r>
          </a:p>
          <a:p>
            <a:pPr lvl="1"/>
            <a:r>
              <a:rPr lang="da-DK" dirty="0"/>
              <a:t>Ændrede værdier</a:t>
            </a:r>
          </a:p>
          <a:p>
            <a:pPr lvl="2"/>
            <a:r>
              <a:rPr lang="da-DK" dirty="0"/>
              <a:t>Fra materielle til postmaterielle værdier</a:t>
            </a:r>
          </a:p>
          <a:p>
            <a:r>
              <a:rPr lang="da-DK" dirty="0"/>
              <a:t>Generationshypotesen</a:t>
            </a:r>
          </a:p>
          <a:p>
            <a:pPr lvl="1"/>
            <a:r>
              <a:rPr lang="da-DK" dirty="0"/>
              <a:t>Efterkrigstidsgenerationen har andre værdier end generationerne før 1945</a:t>
            </a:r>
          </a:p>
        </p:txBody>
      </p:sp>
    </p:spTree>
    <p:extLst>
      <p:ext uri="{BB962C8B-B14F-4D97-AF65-F5344CB8AC3E}">
        <p14:creationId xmlns:p14="http://schemas.microsoft.com/office/powerpoint/2010/main" val="19701852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Nærheds- og retningsmodellen</a:t>
            </a:r>
          </a:p>
        </p:txBody>
      </p:sp>
      <p:pic>
        <p:nvPicPr>
          <p:cNvPr id="5" name="Pladsholder til indhold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24944"/>
            <a:ext cx="8655561" cy="1852290"/>
          </a:xfrm>
        </p:spPr>
      </p:pic>
    </p:spTree>
    <p:extLst>
      <p:ext uri="{BB962C8B-B14F-4D97-AF65-F5344CB8AC3E}">
        <p14:creationId xmlns:p14="http://schemas.microsoft.com/office/powerpoint/2010/main" val="3636422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D25A7B-A6B4-C113-1593-7C67AED3B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Minervamodellen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60F81199-9E8E-3649-A13D-B0975C37C1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110" y="2249488"/>
            <a:ext cx="6073780" cy="4324350"/>
          </a:xfrm>
        </p:spPr>
      </p:pic>
    </p:spTree>
    <p:extLst>
      <p:ext uri="{BB962C8B-B14F-4D97-AF65-F5344CB8AC3E}">
        <p14:creationId xmlns:p14="http://schemas.microsoft.com/office/powerpoint/2010/main" val="41433616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9A1DF1-2708-4A8F-5AD7-DE87B6E2C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De politiske partiers vælgergrupper i Minervamodellen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190E75B7-D41F-0424-490C-83F4CACA98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566" y="2249488"/>
            <a:ext cx="5242867" cy="4324350"/>
          </a:xfrm>
        </p:spPr>
      </p:pic>
    </p:spTree>
    <p:extLst>
      <p:ext uri="{BB962C8B-B14F-4D97-AF65-F5344CB8AC3E}">
        <p14:creationId xmlns:p14="http://schemas.microsoft.com/office/powerpoint/2010/main" val="291200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err="1"/>
              <a:t>Inglehart</a:t>
            </a:r>
            <a:r>
              <a:rPr lang="da-DK"/>
              <a:t> - Postmaterialisme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/>
              <a:t>Før 1945 – Økonomisk krise</a:t>
            </a:r>
          </a:p>
          <a:p>
            <a:r>
              <a:rPr lang="da-DK"/>
              <a:t>Efterkrigstiden – Velstand og fravær af krige </a:t>
            </a:r>
          </a:p>
          <a:p>
            <a:pPr lvl="1"/>
            <a:r>
              <a:rPr lang="da-DK"/>
              <a:t>Fokus på værdier, individuel frihed, selvudfoldelse</a:t>
            </a:r>
          </a:p>
          <a:p>
            <a:pPr lvl="1"/>
            <a:endParaRPr lang="da-DK"/>
          </a:p>
          <a:p>
            <a:r>
              <a:rPr lang="da-DK"/>
              <a:t>Den politiske polarisering skifter fra at være klassebaseret til at være værdibaseret.</a:t>
            </a:r>
          </a:p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7122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Værdiudvikling og </a:t>
            </a:r>
            <a:r>
              <a:rPr lang="da-DK" dirty="0" err="1"/>
              <a:t>Maslows</a:t>
            </a:r>
            <a:r>
              <a:rPr lang="da-DK" dirty="0"/>
              <a:t> behovspyramide</a:t>
            </a:r>
            <a:br>
              <a:rPr lang="da-DK" dirty="0"/>
            </a:br>
            <a:endParaRPr lang="da-DK" dirty="0"/>
          </a:p>
        </p:txBody>
      </p:sp>
      <p:pic>
        <p:nvPicPr>
          <p:cNvPr id="4" name="Pladsholder til indhol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625" y="3063875"/>
            <a:ext cx="5238750" cy="2695575"/>
          </a:xfrm>
        </p:spPr>
      </p:pic>
    </p:spTree>
    <p:extLst>
      <p:ext uri="{BB962C8B-B14F-4D97-AF65-F5344CB8AC3E}">
        <p14:creationId xmlns:p14="http://schemas.microsoft.com/office/powerpoint/2010/main" val="38625740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810007-6E26-644F-BEEA-719293F33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da-DK" sz="3100"/>
              <a:t>Politikbogens placering af partierne på en fordelingspolitisk og værdipolitisk skillelinje</a:t>
            </a:r>
          </a:p>
        </p:txBody>
      </p:sp>
      <p:pic>
        <p:nvPicPr>
          <p:cNvPr id="7" name="Pladsholder til indhold 6">
            <a:extLst>
              <a:ext uri="{FF2B5EF4-FFF2-40B4-BE49-F238E27FC236}">
                <a16:creationId xmlns:a16="http://schemas.microsoft.com/office/drawing/2014/main" id="{14B63BCD-7F70-028B-7F88-890B3B4CEB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9840" y="2249488"/>
            <a:ext cx="5284319" cy="4324350"/>
          </a:xfrm>
        </p:spPr>
      </p:pic>
    </p:spTree>
    <p:extLst>
      <p:ext uri="{BB962C8B-B14F-4D97-AF65-F5344CB8AC3E}">
        <p14:creationId xmlns:p14="http://schemas.microsoft.com/office/powerpoint/2010/main" val="3123962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EF17B0-9565-25F3-98CA-1B140BCAD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sz="2800" dirty="0"/>
              <a:t>Placering af partierne på en fordelingspolitisk og værdipolitisk akse fra </a:t>
            </a:r>
            <a:r>
              <a:rPr lang="da-DK" sz="2800" i="1" dirty="0"/>
              <a:t>Vores samfund, Columbus 2024</a:t>
            </a:r>
            <a:endParaRPr lang="da-DK" sz="2800" dirty="0"/>
          </a:p>
        </p:txBody>
      </p:sp>
      <p:pic>
        <p:nvPicPr>
          <p:cNvPr id="5" name="Pladsholder til indhold 4" descr="Et billede, der indeholder tekst, skærmbillede, design&#10;&#10;Automatisk genereret beskrivelse">
            <a:extLst>
              <a:ext uri="{FF2B5EF4-FFF2-40B4-BE49-F238E27FC236}">
                <a16:creationId xmlns:a16="http://schemas.microsoft.com/office/drawing/2014/main" id="{10FC2F99-97CD-01F9-E054-DE946979DF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249488"/>
            <a:ext cx="5616624" cy="4324350"/>
          </a:xfrm>
        </p:spPr>
      </p:pic>
    </p:spTree>
    <p:extLst>
      <p:ext uri="{BB962C8B-B14F-4D97-AF65-F5344CB8AC3E}">
        <p14:creationId xmlns:p14="http://schemas.microsoft.com/office/powerpoint/2010/main" val="2029283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493912"/>
          </a:xfrm>
        </p:spPr>
        <p:txBody>
          <a:bodyPr>
            <a:normAutofit/>
          </a:bodyPr>
          <a:lstStyle/>
          <a:p>
            <a:r>
              <a:rPr lang="da-DK" dirty="0"/>
              <a:t>Parti-identifikationsmodellen 1(Michigan-modellen)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937624"/>
          </a:xfrm>
        </p:spPr>
        <p:txBody>
          <a:bodyPr>
            <a:normAutofit lnSpcReduction="10000"/>
          </a:bodyPr>
          <a:lstStyle/>
          <a:p>
            <a:pPr marL="109728" indent="0">
              <a:buNone/>
            </a:pPr>
            <a:endParaRPr lang="da-DK" dirty="0"/>
          </a:p>
          <a:p>
            <a:r>
              <a:rPr lang="da-DK" dirty="0"/>
              <a:t>Individuelt perspektiv med fokus på den enkelte vælger. </a:t>
            </a:r>
          </a:p>
          <a:p>
            <a:r>
              <a:rPr lang="da-DK" dirty="0"/>
              <a:t>Menneskers handlinger er afgjort af, hvilke relationer de har til andre mennesker</a:t>
            </a:r>
          </a:p>
          <a:p>
            <a:endParaRPr lang="da-DK" dirty="0"/>
          </a:p>
          <a:p>
            <a:r>
              <a:rPr lang="da-DK" dirty="0"/>
              <a:t>Stemmeadfærden er en socialpsykologisk proces, som vælgeren gennemgår gennem hele livet</a:t>
            </a:r>
          </a:p>
        </p:txBody>
      </p:sp>
    </p:spTree>
    <p:extLst>
      <p:ext uri="{BB962C8B-B14F-4D97-AF65-F5344CB8AC3E}">
        <p14:creationId xmlns:p14="http://schemas.microsoft.com/office/powerpoint/2010/main" val="2084574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Partiidentifikationsmodellen 2 </a:t>
            </a:r>
            <a:br>
              <a:rPr lang="da-DK" dirty="0"/>
            </a:br>
            <a:endParaRPr lang="da-DK" dirty="0"/>
          </a:p>
        </p:txBody>
      </p:sp>
      <p:sp>
        <p:nvSpPr>
          <p:cNvPr id="5" name="Tekstboks 4"/>
          <p:cNvSpPr txBox="1"/>
          <p:nvPr/>
        </p:nvSpPr>
        <p:spPr>
          <a:xfrm>
            <a:off x="7020272" y="636185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/>
              <a:t>Kilde; Kl. og moderne politisk teori (2009)</a:t>
            </a: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32856"/>
            <a:ext cx="7888785" cy="312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kstboks 6"/>
          <p:cNvSpPr txBox="1"/>
          <p:nvPr/>
        </p:nvSpPr>
        <p:spPr>
          <a:xfrm>
            <a:off x="755576" y="5517232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/>
              <a:t>Langtidsfaktorer: Påvirkning fra familie og venner</a:t>
            </a:r>
          </a:p>
          <a:p>
            <a:r>
              <a:rPr lang="da-DK"/>
              <a:t>Korttidsfaktorer: Påvirkninger under selve valgkampen </a:t>
            </a:r>
          </a:p>
        </p:txBody>
      </p:sp>
    </p:spTree>
    <p:extLst>
      <p:ext uri="{BB962C8B-B14F-4D97-AF65-F5344CB8AC3E}">
        <p14:creationId xmlns:p14="http://schemas.microsoft.com/office/powerpoint/2010/main" val="2288549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Partiidentifikationsmodellen 3</a:t>
            </a:r>
          </a:p>
        </p:txBody>
      </p:sp>
      <p:pic>
        <p:nvPicPr>
          <p:cNvPr id="2052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520" y="2348880"/>
            <a:ext cx="4572900" cy="1811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da-DK" dirty="0"/>
              <a:t>Partiidentifikation</a:t>
            </a:r>
          </a:p>
          <a:p>
            <a:pPr lvl="1"/>
            <a:r>
              <a:rPr lang="da-DK" dirty="0"/>
              <a:t>Langtidsfølelse af tilknytning til bestemt parti</a:t>
            </a:r>
          </a:p>
          <a:p>
            <a:pPr lvl="1"/>
            <a:r>
              <a:rPr lang="da-DK" dirty="0"/>
              <a:t>Kan nedarves fra fx forældre, men individets partiidentifikation påvirkes også af den sekundære socialisering. </a:t>
            </a:r>
          </a:p>
          <a:p>
            <a:pPr lvl="1"/>
            <a:r>
              <a:rPr lang="da-DK" dirty="0"/>
              <a:t>Bruges til at sortere i politiske informationer</a:t>
            </a:r>
          </a:p>
          <a:p>
            <a:pPr lvl="1"/>
            <a:r>
              <a:rPr lang="da-DK" dirty="0"/>
              <a:t>Central variabel</a:t>
            </a:r>
          </a:p>
          <a:p>
            <a:endParaRPr lang="da-DK" dirty="0"/>
          </a:p>
          <a:p>
            <a:r>
              <a:rPr lang="da-DK" dirty="0"/>
              <a:t>Balance i korttidsfaktorerne (Udligning el. fraværende)</a:t>
            </a:r>
          </a:p>
          <a:p>
            <a:pPr lvl="1"/>
            <a:r>
              <a:rPr lang="da-DK" dirty="0"/>
              <a:t>Den normale stemme</a:t>
            </a:r>
          </a:p>
          <a:p>
            <a:pPr lvl="1"/>
            <a:endParaRPr lang="da-DK" dirty="0"/>
          </a:p>
        </p:txBody>
      </p:sp>
      <p:sp>
        <p:nvSpPr>
          <p:cNvPr id="5" name="Tekstboks 4"/>
          <p:cNvSpPr txBox="1"/>
          <p:nvPr/>
        </p:nvSpPr>
        <p:spPr>
          <a:xfrm>
            <a:off x="7020272" y="636185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00"/>
              <a:t>Kilde; Kl. og moderne politisk teori (2009)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97D6722F-E908-DA4B-BE79-0A8D64293AEB}"/>
              </a:ext>
            </a:extLst>
          </p:cNvPr>
          <p:cNvSpPr txBox="1"/>
          <p:nvPr/>
        </p:nvSpPr>
        <p:spPr>
          <a:xfrm>
            <a:off x="457200" y="4437112"/>
            <a:ext cx="3898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/>
              <a:t>Anvend modellen til at forklare Mette Frederiksen kurs i debatten om en differentieret pensionsalder. </a:t>
            </a:r>
          </a:p>
        </p:txBody>
      </p:sp>
    </p:spTree>
    <p:extLst>
      <p:ext uri="{BB962C8B-B14F-4D97-AF65-F5344CB8AC3E}">
        <p14:creationId xmlns:p14="http://schemas.microsoft.com/office/powerpoint/2010/main" val="373112312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8039</TotalTime>
  <Words>722</Words>
  <Application>Microsoft Macintosh PowerPoint</Application>
  <PresentationFormat>Skærmshow (4:3)</PresentationFormat>
  <Paragraphs>104</Paragraphs>
  <Slides>22</Slides>
  <Notes>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22</vt:i4>
      </vt:variant>
    </vt:vector>
  </HeadingPairs>
  <TitlesOfParts>
    <vt:vector size="27" baseType="lpstr">
      <vt:lpstr>Calibri</vt:lpstr>
      <vt:lpstr>Georgia</vt:lpstr>
      <vt:lpstr>Trebuchet MS</vt:lpstr>
      <vt:lpstr>Wingdings 2</vt:lpstr>
      <vt:lpstr>Urban</vt:lpstr>
      <vt:lpstr>Vælgeradfærd </vt:lpstr>
      <vt:lpstr>Inglehart - Postmaterialisme</vt:lpstr>
      <vt:lpstr>Inglehart - Postmaterialisme</vt:lpstr>
      <vt:lpstr>Værdiudvikling og Maslows behovspyramide </vt:lpstr>
      <vt:lpstr>Politikbogens placering af partierne på en fordelingspolitisk og værdipolitisk skillelinje</vt:lpstr>
      <vt:lpstr>Placering af partierne på en fordelingspolitisk og værdipolitisk akse fra Vores samfund, Columbus 2024</vt:lpstr>
      <vt:lpstr>Parti-identifikationsmodellen 1(Michigan-modellen)</vt:lpstr>
      <vt:lpstr>Partiidentifikationsmodellen 2  </vt:lpstr>
      <vt:lpstr>Partiidentifikationsmodellen 3</vt:lpstr>
      <vt:lpstr>Rational choice</vt:lpstr>
      <vt:lpstr>Downs vælgeradfærdsmodel</vt:lpstr>
      <vt:lpstr>Den klassiske sociologiske model om vælgeradfærd 1</vt:lpstr>
      <vt:lpstr>Den klassiske sociologiske model om vælgeradfærd 2</vt:lpstr>
      <vt:lpstr>Pocketbook-voting</vt:lpstr>
      <vt:lpstr>Issue-voting</vt:lpstr>
      <vt:lpstr>Issue-voting</vt:lpstr>
      <vt:lpstr>Issue-voting</vt:lpstr>
      <vt:lpstr>Issue-ownership</vt:lpstr>
      <vt:lpstr>VP-funktioner (vote and popularity)</vt:lpstr>
      <vt:lpstr>Nærheds- og retningsmodellen</vt:lpstr>
      <vt:lpstr>Minervamodellen</vt:lpstr>
      <vt:lpstr>De politiske partiers vælgergrupper i Minervamodellen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Vælgeradfærdsmodeller </dc:title>
  <dc:creator>Maj-Britt Agerskov</dc:creator>
  <cp:lastModifiedBy>Maj-Britt Agerskov</cp:lastModifiedBy>
  <cp:revision>25</cp:revision>
  <dcterms:created xsi:type="dcterms:W3CDTF">2019-09-05T07:00:06Z</dcterms:created>
  <dcterms:modified xsi:type="dcterms:W3CDTF">2024-11-10T16:18:18Z</dcterms:modified>
</cp:coreProperties>
</file>