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29E0BB-A52D-0E8C-B441-5695B65F50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DK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FF89040-CC93-E87A-273F-AF55D2E9F9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5EDE710-13B2-82E4-C9DD-CCDDE4944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B472-ABCF-4EB8-B0EB-79400EB01FF1}" type="datetimeFigureOut">
              <a:rPr lang="en-DK" smtClean="0"/>
              <a:t>11/11/2024</a:t>
            </a:fld>
            <a:endParaRPr lang="en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E9EB9DA-D26B-3F0E-833C-5F525E57A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E77BDB2-1BDF-BD9E-B5B0-DCE18676A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534D-5314-4C0A-974B-687659B000FC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68166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37F111-8924-A9C4-AAD9-56492B3D7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DK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DD93B133-671B-6246-53D4-3888561B79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B79BF7D-8F64-6539-8942-718793D2F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B472-ABCF-4EB8-B0EB-79400EB01FF1}" type="datetimeFigureOut">
              <a:rPr lang="en-DK" smtClean="0"/>
              <a:t>11/11/2024</a:t>
            </a:fld>
            <a:endParaRPr lang="en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1C05D70-1DDC-E3F7-DB7C-0033A0C36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9DB21AA-895B-200A-A466-5B7ABACA8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534D-5314-4C0A-974B-687659B000FC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599786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8B90B635-C13A-70DB-E9EA-656E4A7E89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DK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68BD188-253B-5514-410B-06DBDABB9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C6A40F6-F7B7-69FD-B08F-ABAB02DF3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B472-ABCF-4EB8-B0EB-79400EB01FF1}" type="datetimeFigureOut">
              <a:rPr lang="en-DK" smtClean="0"/>
              <a:t>11/11/2024</a:t>
            </a:fld>
            <a:endParaRPr lang="en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B5AEC70-0074-F0FB-5EE8-EF83353FB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3EBC5B7-16FB-8F32-CF92-7DC310960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534D-5314-4C0A-974B-687659B000FC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37390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EDE278-CFFE-7EBC-ACA9-4EC7CDFC3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548A1D3-E449-BE36-DA92-A780D07BA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699D081-4BB3-4EF0-EBDB-14652ACB6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B472-ABCF-4EB8-B0EB-79400EB01FF1}" type="datetimeFigureOut">
              <a:rPr lang="en-DK" smtClean="0"/>
              <a:t>11/11/2024</a:t>
            </a:fld>
            <a:endParaRPr lang="en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DA1DBED-9368-F6AF-5AA3-9E9E14353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29BF5A6-FCFE-D2FB-D919-273ED08C0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534D-5314-4C0A-974B-687659B000FC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52335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D0377D-39F4-610B-53B2-8F80B2E9E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7DE9BC5-53AB-BC33-BA5E-950F1B145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4A443E6-C26F-E5E1-3DAB-7239F5472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B472-ABCF-4EB8-B0EB-79400EB01FF1}" type="datetimeFigureOut">
              <a:rPr lang="en-DK" smtClean="0"/>
              <a:t>11/11/2024</a:t>
            </a:fld>
            <a:endParaRPr lang="en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98419B-ED1D-4A28-82B8-9245212C6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288E2F3-28F2-5A31-4E68-98AD04CF0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534D-5314-4C0A-974B-687659B000FC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289612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EB07E2-BCDA-2619-B60B-DB00697E4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E6F5F6F-673D-C3AC-636D-51ADDA5819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CF50389-46F7-4A49-B213-4AF1DC686A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B656E3A-5F80-EAB2-DDA5-2C3A6D488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B472-ABCF-4EB8-B0EB-79400EB01FF1}" type="datetimeFigureOut">
              <a:rPr lang="en-DK" smtClean="0"/>
              <a:t>11/11/2024</a:t>
            </a:fld>
            <a:endParaRPr lang="en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990B0FD-AD58-52E1-9D45-1B0F08FF5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D138645-FA92-C8F6-F1F0-63928A73C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534D-5314-4C0A-974B-687659B000FC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242449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804444-D51E-90E3-74EF-4A918285E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8FD2539-842A-B902-D3DE-922D34875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E5BA7DC-A5D3-545A-E0F7-59CB5C6565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6C58A514-615E-5289-6AEA-BC9C750575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375DAB11-6201-D081-D4AB-CDCE669D6C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BDA2A4EA-1385-EE4C-6109-88C5CD932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B472-ABCF-4EB8-B0EB-79400EB01FF1}" type="datetimeFigureOut">
              <a:rPr lang="en-DK" smtClean="0"/>
              <a:t>11/11/2024</a:t>
            </a:fld>
            <a:endParaRPr lang="en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2C875D2-1725-EF30-3923-51BAE460A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B4012653-6AA8-DDC5-41A1-E798209B1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534D-5314-4C0A-974B-687659B000FC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44395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28426C-A9C5-E20D-DCE8-229E1EA3E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51B34B3-AB94-67D3-90A5-BE309C563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B472-ABCF-4EB8-B0EB-79400EB01FF1}" type="datetimeFigureOut">
              <a:rPr lang="en-DK" smtClean="0"/>
              <a:t>11/11/2024</a:t>
            </a:fld>
            <a:endParaRPr lang="en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B002B80-076B-1D73-C62B-002F160AE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2136B96-A216-452B-39F9-8075B0106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534D-5314-4C0A-974B-687659B000FC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078345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63468B96-684D-E9AF-58E9-2DCD77A26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B472-ABCF-4EB8-B0EB-79400EB01FF1}" type="datetimeFigureOut">
              <a:rPr lang="en-DK" smtClean="0"/>
              <a:t>11/11/2024</a:t>
            </a:fld>
            <a:endParaRPr lang="en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13377AE1-7E54-21B8-BE63-9C48314FC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D7338E5-42C0-6F4C-003A-38C661E6A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534D-5314-4C0A-974B-687659B000FC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08919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9CFFB0-36B3-4DB5-91C2-C41AB2676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CA1B3E3-0952-0EFF-F408-6103B7AB2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E0E80F0-5E9C-43A0-8905-BD66B8A7F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ACA3E78-A3BD-D460-F86F-DBCE5F0D4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B472-ABCF-4EB8-B0EB-79400EB01FF1}" type="datetimeFigureOut">
              <a:rPr lang="en-DK" smtClean="0"/>
              <a:t>11/11/2024</a:t>
            </a:fld>
            <a:endParaRPr lang="en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0A3CA7C-508C-85C9-8810-A537D0E41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BBB1241-6CBE-8827-E11C-FB275A56D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534D-5314-4C0A-974B-687659B000FC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057853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5FB48B-CB3E-0D9D-91FA-C2C809257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DK"/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F3B4739F-4EF9-D894-AB00-677694BFC7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249E146-2023-A37A-E6E4-36FC7F2142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C2581E8-EAA6-0A3D-A849-E308C8CC0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B472-ABCF-4EB8-B0EB-79400EB01FF1}" type="datetimeFigureOut">
              <a:rPr lang="en-DK" smtClean="0"/>
              <a:t>11/11/2024</a:t>
            </a:fld>
            <a:endParaRPr lang="en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B7F1229-F70D-075D-8D5C-384576E71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2083C7A-13F1-A947-99F9-8768BC815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534D-5314-4C0A-974B-687659B000FC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032838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712DC36C-7ED1-3485-3824-28B2DD531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FFC5CE0-ACC0-A9CB-9E1C-C430DC7F3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9BA4BAA-342C-4ACD-1669-C419EDDD6C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9BB472-ABCF-4EB8-B0EB-79400EB01FF1}" type="datetimeFigureOut">
              <a:rPr lang="en-DK" smtClean="0"/>
              <a:t>11/11/2024</a:t>
            </a:fld>
            <a:endParaRPr lang="en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DED6446-2464-CA09-E627-6F5A18EE89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C1420A8-05EB-45B5-05C3-4894AEF28F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1E534D-5314-4C0A-974B-687659B000FC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585996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C8320351-9FA2-4A26-885B-BB8F3E490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7" name="Rectangle 7176">
            <a:extLst>
              <a:ext uri="{FF2B5EF4-FFF2-40B4-BE49-F238E27FC236}">
                <a16:creationId xmlns:a16="http://schemas.microsoft.com/office/drawing/2014/main" id="{68CD2EFB-78C2-4C6E-A6B9-4ED12FAD5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0" name="Picture 2" descr="Informationssamfund | Historie | DR">
            <a:extLst>
              <a:ext uri="{FF2B5EF4-FFF2-40B4-BE49-F238E27FC236}">
                <a16:creationId xmlns:a16="http://schemas.microsoft.com/office/drawing/2014/main" id="{0212B495-F832-497B-37C3-80F6D2BF5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10"/>
            <a:ext cx="121920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C69F4BC-4A2B-02C3-1CF0-800C4DDE2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600427"/>
            <a:ext cx="9875520" cy="3299902"/>
          </a:xfrm>
        </p:spPr>
        <p:txBody>
          <a:bodyPr>
            <a:normAutofit/>
          </a:bodyPr>
          <a:lstStyle/>
          <a:p>
            <a:pPr algn="l"/>
            <a:r>
              <a:rPr lang="da-DK" sz="5700">
                <a:solidFill>
                  <a:srgbClr val="FFFFFF"/>
                </a:solidFill>
              </a:rPr>
              <a:t>På vej mod informationssamfundet</a:t>
            </a:r>
            <a:br>
              <a:rPr lang="da-DK" sz="5700">
                <a:solidFill>
                  <a:srgbClr val="FFFFFF"/>
                </a:solidFill>
              </a:rPr>
            </a:br>
            <a:r>
              <a:rPr lang="da-DK" sz="5700">
                <a:solidFill>
                  <a:srgbClr val="FFFFFF"/>
                </a:solidFill>
              </a:rPr>
              <a:t>1980-1990</a:t>
            </a:r>
            <a:br>
              <a:rPr lang="da-DK" sz="5700">
                <a:solidFill>
                  <a:srgbClr val="FFFFFF"/>
                </a:solidFill>
              </a:rPr>
            </a:br>
            <a:endParaRPr lang="en-DK" sz="5700">
              <a:solidFill>
                <a:srgbClr val="FFFFFF"/>
              </a:solidFill>
            </a:endParaRP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4D27126-AC04-D4FB-DB2F-D625CE6CE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536" y="4072045"/>
            <a:ext cx="9875520" cy="1414355"/>
          </a:xfrm>
        </p:spPr>
        <p:txBody>
          <a:bodyPr>
            <a:normAutofit/>
          </a:bodyPr>
          <a:lstStyle/>
          <a:p>
            <a:pPr algn="l"/>
            <a:endParaRPr lang="en-D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868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DA3093-88BC-5DE4-9A9F-E6416C6D4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3351679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80’er samfundet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6B0D0FE-C339-69DE-2E96-734DC50ADA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6693" y="2533476"/>
            <a:ext cx="3351679" cy="34478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/>
              <a:t>Stigende arbejdsløshed</a:t>
            </a:r>
          </a:p>
          <a:p>
            <a:r>
              <a:rPr lang="en-US" sz="2000"/>
              <a:t>Nedskæringer på de sociale budgetter</a:t>
            </a:r>
          </a:p>
          <a:p>
            <a:r>
              <a:rPr lang="en-US" sz="2000"/>
              <a:t>Øget bruger betaling på velfærdsydelser</a:t>
            </a:r>
          </a:p>
          <a:p>
            <a:r>
              <a:rPr lang="en-US" sz="2000"/>
              <a:t>balancen i statens regnskab</a:t>
            </a:r>
          </a:p>
          <a:p>
            <a:r>
              <a:rPr lang="en-US" sz="2000"/>
              <a:t>Fortsat stor udlandsgæld</a:t>
            </a:r>
          </a:p>
        </p:txBody>
      </p:sp>
      <p:pic>
        <p:nvPicPr>
          <p:cNvPr id="8200" name="Picture 8" descr="5 dimser der dukkede op i 1980'erne | Historie | DR">
            <a:extLst>
              <a:ext uri="{FF2B5EF4-FFF2-40B4-BE49-F238E27FC236}">
                <a16:creationId xmlns:a16="http://schemas.microsoft.com/office/drawing/2014/main" id="{62F615C1-8CF6-AB48-7AFF-CAF98BF13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"/>
          <a:stretch/>
        </p:blipFill>
        <p:spPr bwMode="auto">
          <a:xfrm>
            <a:off x="5065566" y="10"/>
            <a:ext cx="7032825" cy="437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5" name="Rectangle 8204">
            <a:extLst>
              <a:ext uri="{FF2B5EF4-FFF2-40B4-BE49-F238E27FC236}">
                <a16:creationId xmlns:a16="http://schemas.microsoft.com/office/drawing/2014/main" id="{4DD35268-6FBE-0BCD-C050-3F804C7C5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2068597" y="0"/>
            <a:ext cx="123401" cy="3290157"/>
          </a:xfrm>
          <a:prstGeom prst="rect">
            <a:avLst/>
          </a:prstGeom>
          <a:gradFill>
            <a:gsLst>
              <a:gs pos="20000">
                <a:schemeClr val="accent3">
                  <a:alpha val="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8" name="Picture 6" descr="Født på ryggen af ungdomsoprøret | Information">
            <a:extLst>
              <a:ext uri="{FF2B5EF4-FFF2-40B4-BE49-F238E27FC236}">
                <a16:creationId xmlns:a16="http://schemas.microsoft.com/office/drawing/2014/main" id="{60707F04-5E07-1CA4-09A7-2725C94FF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3" r="-1" b="-1"/>
          <a:stretch/>
        </p:blipFill>
        <p:spPr bwMode="auto">
          <a:xfrm>
            <a:off x="5065566" y="4378817"/>
            <a:ext cx="3524828" cy="247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Fint besøg i Statsministeriet i starten af 80-erne.">
            <a:extLst>
              <a:ext uri="{FF2B5EF4-FFF2-40B4-BE49-F238E27FC236}">
                <a16:creationId xmlns:a16="http://schemas.microsoft.com/office/drawing/2014/main" id="{0D9C8680-10F2-E653-597B-F46CA9FEB5D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17" r="-2" b="31110"/>
          <a:stretch/>
        </p:blipFill>
        <p:spPr bwMode="auto">
          <a:xfrm>
            <a:off x="8573563" y="4378818"/>
            <a:ext cx="3524828" cy="247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207" name="Group 8206">
            <a:extLst>
              <a:ext uri="{FF2B5EF4-FFF2-40B4-BE49-F238E27FC236}">
                <a16:creationId xmlns:a16="http://schemas.microsoft.com/office/drawing/2014/main" id="{F3A0B02E-2A29-A1CD-0D60-A9E1681AF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8208" name="Rectangle 8207">
              <a:extLst>
                <a:ext uri="{FF2B5EF4-FFF2-40B4-BE49-F238E27FC236}">
                  <a16:creationId xmlns:a16="http://schemas.microsoft.com/office/drawing/2014/main" id="{DB760236-1E5E-7CEA-DCDD-21F3FB288A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9" name="Rectangle 8208">
              <a:extLst>
                <a:ext uri="{FF2B5EF4-FFF2-40B4-BE49-F238E27FC236}">
                  <a16:creationId xmlns:a16="http://schemas.microsoft.com/office/drawing/2014/main" id="{30D6BAEE-FD58-F5B7-5CF3-A74EB385D7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27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2389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7" name="Rectangle 1036">
            <a:extLst>
              <a:ext uri="{FF2B5EF4-FFF2-40B4-BE49-F238E27FC236}">
                <a16:creationId xmlns:a16="http://schemas.microsoft.com/office/drawing/2014/main" id="{9AB13476-CE21-4746-B044-FD491AC84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F4FC02-9D83-E435-9318-E696BDEDD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28" y="429768"/>
            <a:ext cx="4095072" cy="16425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Fattig firserne – krisesymptomer: </a:t>
            </a:r>
          </a:p>
        </p:txBody>
      </p:sp>
      <p:sp>
        <p:nvSpPr>
          <p:cNvPr id="1039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328" y="2423160"/>
            <a:ext cx="3877056" cy="18288"/>
          </a:xfrm>
          <a:custGeom>
            <a:avLst/>
            <a:gdLst>
              <a:gd name="connsiteX0" fmla="*/ 0 w 3877056"/>
              <a:gd name="connsiteY0" fmla="*/ 0 h 18288"/>
              <a:gd name="connsiteX1" fmla="*/ 723717 w 3877056"/>
              <a:gd name="connsiteY1" fmla="*/ 0 h 18288"/>
              <a:gd name="connsiteX2" fmla="*/ 1447434 w 3877056"/>
              <a:gd name="connsiteY2" fmla="*/ 0 h 18288"/>
              <a:gd name="connsiteX3" fmla="*/ 1977299 w 3877056"/>
              <a:gd name="connsiteY3" fmla="*/ 0 h 18288"/>
              <a:gd name="connsiteX4" fmla="*/ 2623475 w 3877056"/>
              <a:gd name="connsiteY4" fmla="*/ 0 h 18288"/>
              <a:gd name="connsiteX5" fmla="*/ 3192109 w 3877056"/>
              <a:gd name="connsiteY5" fmla="*/ 0 h 18288"/>
              <a:gd name="connsiteX6" fmla="*/ 3877056 w 3877056"/>
              <a:gd name="connsiteY6" fmla="*/ 0 h 18288"/>
              <a:gd name="connsiteX7" fmla="*/ 3877056 w 3877056"/>
              <a:gd name="connsiteY7" fmla="*/ 18288 h 18288"/>
              <a:gd name="connsiteX8" fmla="*/ 3230880 w 3877056"/>
              <a:gd name="connsiteY8" fmla="*/ 18288 h 18288"/>
              <a:gd name="connsiteX9" fmla="*/ 2662245 w 3877056"/>
              <a:gd name="connsiteY9" fmla="*/ 18288 h 18288"/>
              <a:gd name="connsiteX10" fmla="*/ 2016069 w 3877056"/>
              <a:gd name="connsiteY10" fmla="*/ 18288 h 18288"/>
              <a:gd name="connsiteX11" fmla="*/ 1408664 w 3877056"/>
              <a:gd name="connsiteY11" fmla="*/ 18288 h 18288"/>
              <a:gd name="connsiteX12" fmla="*/ 840029 w 3877056"/>
              <a:gd name="connsiteY12" fmla="*/ 18288 h 18288"/>
              <a:gd name="connsiteX13" fmla="*/ 0 w 3877056"/>
              <a:gd name="connsiteY13" fmla="*/ 18288 h 18288"/>
              <a:gd name="connsiteX14" fmla="*/ 0 w 3877056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77056" h="18288" fill="none" extrusionOk="0">
                <a:moveTo>
                  <a:pt x="0" y="0"/>
                </a:moveTo>
                <a:cubicBezTo>
                  <a:pt x="155902" y="14477"/>
                  <a:pt x="567164" y="18992"/>
                  <a:pt x="723717" y="0"/>
                </a:cubicBezTo>
                <a:cubicBezTo>
                  <a:pt x="880270" y="-18992"/>
                  <a:pt x="1230427" y="-33316"/>
                  <a:pt x="1447434" y="0"/>
                </a:cubicBezTo>
                <a:cubicBezTo>
                  <a:pt x="1664441" y="33316"/>
                  <a:pt x="1866557" y="5702"/>
                  <a:pt x="1977299" y="0"/>
                </a:cubicBezTo>
                <a:cubicBezTo>
                  <a:pt x="2088041" y="-5702"/>
                  <a:pt x="2302485" y="24099"/>
                  <a:pt x="2623475" y="0"/>
                </a:cubicBezTo>
                <a:cubicBezTo>
                  <a:pt x="2944465" y="-24099"/>
                  <a:pt x="2993399" y="-19795"/>
                  <a:pt x="3192109" y="0"/>
                </a:cubicBezTo>
                <a:cubicBezTo>
                  <a:pt x="3390819" y="19795"/>
                  <a:pt x="3581349" y="-26551"/>
                  <a:pt x="3877056" y="0"/>
                </a:cubicBezTo>
                <a:cubicBezTo>
                  <a:pt x="3877095" y="7328"/>
                  <a:pt x="3877675" y="9982"/>
                  <a:pt x="3877056" y="18288"/>
                </a:cubicBezTo>
                <a:cubicBezTo>
                  <a:pt x="3576596" y="42394"/>
                  <a:pt x="3502355" y="16962"/>
                  <a:pt x="3230880" y="18288"/>
                </a:cubicBezTo>
                <a:cubicBezTo>
                  <a:pt x="2959405" y="19614"/>
                  <a:pt x="2924948" y="18543"/>
                  <a:pt x="2662245" y="18288"/>
                </a:cubicBezTo>
                <a:cubicBezTo>
                  <a:pt x="2399543" y="18033"/>
                  <a:pt x="2231855" y="26028"/>
                  <a:pt x="2016069" y="18288"/>
                </a:cubicBezTo>
                <a:cubicBezTo>
                  <a:pt x="1800283" y="10548"/>
                  <a:pt x="1665927" y="755"/>
                  <a:pt x="1408664" y="18288"/>
                </a:cubicBezTo>
                <a:cubicBezTo>
                  <a:pt x="1151402" y="35821"/>
                  <a:pt x="1016899" y="28407"/>
                  <a:pt x="840029" y="18288"/>
                </a:cubicBezTo>
                <a:cubicBezTo>
                  <a:pt x="663160" y="8169"/>
                  <a:pt x="304031" y="-14425"/>
                  <a:pt x="0" y="18288"/>
                </a:cubicBezTo>
                <a:cubicBezTo>
                  <a:pt x="-593" y="9736"/>
                  <a:pt x="244" y="6610"/>
                  <a:pt x="0" y="0"/>
                </a:cubicBezTo>
                <a:close/>
              </a:path>
              <a:path w="3877056" h="18288" stroke="0" extrusionOk="0">
                <a:moveTo>
                  <a:pt x="0" y="0"/>
                </a:moveTo>
                <a:cubicBezTo>
                  <a:pt x="205869" y="28368"/>
                  <a:pt x="460328" y="6409"/>
                  <a:pt x="646176" y="0"/>
                </a:cubicBezTo>
                <a:cubicBezTo>
                  <a:pt x="832024" y="-6409"/>
                  <a:pt x="1043494" y="26447"/>
                  <a:pt x="1331123" y="0"/>
                </a:cubicBezTo>
                <a:cubicBezTo>
                  <a:pt x="1618752" y="-26447"/>
                  <a:pt x="1675797" y="-26969"/>
                  <a:pt x="1938528" y="0"/>
                </a:cubicBezTo>
                <a:cubicBezTo>
                  <a:pt x="2201259" y="26969"/>
                  <a:pt x="2439942" y="23453"/>
                  <a:pt x="2662245" y="0"/>
                </a:cubicBezTo>
                <a:cubicBezTo>
                  <a:pt x="2884548" y="-23453"/>
                  <a:pt x="3094562" y="-7899"/>
                  <a:pt x="3308421" y="0"/>
                </a:cubicBezTo>
                <a:cubicBezTo>
                  <a:pt x="3522280" y="7899"/>
                  <a:pt x="3615459" y="3066"/>
                  <a:pt x="3877056" y="0"/>
                </a:cubicBezTo>
                <a:cubicBezTo>
                  <a:pt x="3877383" y="8595"/>
                  <a:pt x="3876984" y="13110"/>
                  <a:pt x="3877056" y="18288"/>
                </a:cubicBezTo>
                <a:cubicBezTo>
                  <a:pt x="3624575" y="4903"/>
                  <a:pt x="3478089" y="20597"/>
                  <a:pt x="3230880" y="18288"/>
                </a:cubicBezTo>
                <a:cubicBezTo>
                  <a:pt x="2983671" y="15979"/>
                  <a:pt x="2743376" y="19903"/>
                  <a:pt x="2507163" y="18288"/>
                </a:cubicBezTo>
                <a:cubicBezTo>
                  <a:pt x="2270950" y="16673"/>
                  <a:pt x="1992617" y="19013"/>
                  <a:pt x="1822216" y="18288"/>
                </a:cubicBezTo>
                <a:cubicBezTo>
                  <a:pt x="1651815" y="17563"/>
                  <a:pt x="1370782" y="42338"/>
                  <a:pt x="1253581" y="18288"/>
                </a:cubicBezTo>
                <a:cubicBezTo>
                  <a:pt x="1136380" y="-5762"/>
                  <a:pt x="854528" y="8046"/>
                  <a:pt x="723717" y="18288"/>
                </a:cubicBezTo>
                <a:cubicBezTo>
                  <a:pt x="592906" y="28530"/>
                  <a:pt x="166343" y="24405"/>
                  <a:pt x="0" y="18288"/>
                </a:cubicBezTo>
                <a:cubicBezTo>
                  <a:pt x="822" y="10564"/>
                  <a:pt x="-23" y="457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4489765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C5F2200-F3E9-F9CD-2455-5E8B6D691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9489" y="2706624"/>
            <a:ext cx="4098951" cy="338639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500"/>
              <a:t>Charterrejser</a:t>
            </a:r>
          </a:p>
          <a:p>
            <a:r>
              <a:rPr lang="en-US" sz="1500"/>
              <a:t>Stort forbrug</a:t>
            </a:r>
          </a:p>
          <a:p>
            <a:r>
              <a:rPr lang="en-US" sz="1500"/>
              <a:t>Men også et A – hold:  de rige og veletablerede med villa, Volvo og vovse</a:t>
            </a:r>
          </a:p>
          <a:p>
            <a:r>
              <a:rPr lang="en-US" sz="1500"/>
              <a:t>Og et  B hold der ofte er bistandsafhængig eller på understøttelse eller lignende velfærdsydelser</a:t>
            </a:r>
          </a:p>
          <a:p>
            <a:r>
              <a:rPr lang="en-US" sz="1500"/>
              <a:t>30.000 danskere lever i ekstrem fattigdom</a:t>
            </a:r>
          </a:p>
          <a:p>
            <a:r>
              <a:rPr lang="en-US" sz="1500"/>
              <a:t>120.000 dansker mellem 18 og 67 år lever under fattigdomsgrænsen </a:t>
            </a:r>
          </a:p>
          <a:p>
            <a:r>
              <a:rPr lang="en-US" sz="1500"/>
              <a:t>Ny-konservatismen med Poul Schlütter som statsminister for borgerlig firkløver-regering</a:t>
            </a:r>
          </a:p>
        </p:txBody>
      </p:sp>
      <p:pic>
        <p:nvPicPr>
          <p:cNvPr id="1032" name="Picture 8" descr="Firkløverregeringen – Danmarkshistorien | Lex">
            <a:extLst>
              <a:ext uri="{FF2B5EF4-FFF2-40B4-BE49-F238E27FC236}">
                <a16:creationId xmlns:a16="http://schemas.microsoft.com/office/drawing/2014/main" id="{B0B1F6B7-8CBA-E790-7FC5-1D8C057E5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79" b="8"/>
          <a:stretch/>
        </p:blipFill>
        <p:spPr bwMode="auto">
          <a:xfrm>
            <a:off x="5027601" y="10"/>
            <a:ext cx="3044866" cy="3597029"/>
          </a:xfrm>
          <a:custGeom>
            <a:avLst/>
            <a:gdLst/>
            <a:ahLst/>
            <a:cxnLst/>
            <a:rect l="l" t="t" r="r" b="b"/>
            <a:pathLst>
              <a:path w="3044866" h="3597039">
                <a:moveTo>
                  <a:pt x="19840" y="0"/>
                </a:moveTo>
                <a:lnTo>
                  <a:pt x="3028263" y="0"/>
                </a:lnTo>
                <a:lnTo>
                  <a:pt x="3024697" y="140686"/>
                </a:lnTo>
                <a:cubicBezTo>
                  <a:pt x="3025259" y="312749"/>
                  <a:pt x="3037669" y="484544"/>
                  <a:pt x="3035552" y="655695"/>
                </a:cubicBezTo>
                <a:cubicBezTo>
                  <a:pt x="3034423" y="750938"/>
                  <a:pt x="3013255" y="845927"/>
                  <a:pt x="3017206" y="941424"/>
                </a:cubicBezTo>
                <a:cubicBezTo>
                  <a:pt x="3028778" y="1230836"/>
                  <a:pt x="3024968" y="1520375"/>
                  <a:pt x="3040069" y="1809660"/>
                </a:cubicBezTo>
                <a:cubicBezTo>
                  <a:pt x="3049835" y="1950657"/>
                  <a:pt x="3044683" y="2092164"/>
                  <a:pt x="3024686" y="2232285"/>
                </a:cubicBezTo>
                <a:cubicBezTo>
                  <a:pt x="3008033" y="2337306"/>
                  <a:pt x="3018335" y="2443217"/>
                  <a:pt x="3025391" y="2548746"/>
                </a:cubicBezTo>
                <a:cubicBezTo>
                  <a:pt x="3034000" y="2676499"/>
                  <a:pt x="3038657" y="2804125"/>
                  <a:pt x="3024544" y="2932131"/>
                </a:cubicBezTo>
                <a:cubicBezTo>
                  <a:pt x="3014384" y="3023183"/>
                  <a:pt x="3023839" y="3114743"/>
                  <a:pt x="3029484" y="3206050"/>
                </a:cubicBezTo>
                <a:cubicBezTo>
                  <a:pt x="3036822" y="3301343"/>
                  <a:pt x="3036822" y="3396994"/>
                  <a:pt x="3029484" y="3492287"/>
                </a:cubicBezTo>
                <a:lnTo>
                  <a:pt x="3026528" y="3584038"/>
                </a:lnTo>
                <a:lnTo>
                  <a:pt x="2536033" y="3578457"/>
                </a:lnTo>
                <a:cubicBezTo>
                  <a:pt x="2378057" y="3583558"/>
                  <a:pt x="2220080" y="3585390"/>
                  <a:pt x="2062105" y="3578457"/>
                </a:cubicBezTo>
                <a:cubicBezTo>
                  <a:pt x="1889685" y="3570479"/>
                  <a:pt x="1717648" y="3579504"/>
                  <a:pt x="1545736" y="3591536"/>
                </a:cubicBezTo>
                <a:cubicBezTo>
                  <a:pt x="1379525" y="3603177"/>
                  <a:pt x="1213695" y="3594544"/>
                  <a:pt x="1047737" y="3582381"/>
                </a:cubicBezTo>
                <a:cubicBezTo>
                  <a:pt x="872873" y="3569328"/>
                  <a:pt x="697288" y="3570585"/>
                  <a:pt x="522627" y="3586174"/>
                </a:cubicBezTo>
                <a:cubicBezTo>
                  <a:pt x="408103" y="3596376"/>
                  <a:pt x="293327" y="3581074"/>
                  <a:pt x="179310" y="3582119"/>
                </a:cubicBezTo>
                <a:lnTo>
                  <a:pt x="12768" y="3583434"/>
                </a:lnTo>
                <a:lnTo>
                  <a:pt x="14927" y="3541208"/>
                </a:lnTo>
                <a:cubicBezTo>
                  <a:pt x="24495" y="3440295"/>
                  <a:pt x="35084" y="3338234"/>
                  <a:pt x="15947" y="3236172"/>
                </a:cubicBezTo>
                <a:cubicBezTo>
                  <a:pt x="7719" y="3188816"/>
                  <a:pt x="7719" y="3140388"/>
                  <a:pt x="15947" y="3093031"/>
                </a:cubicBezTo>
                <a:cubicBezTo>
                  <a:pt x="25898" y="3029243"/>
                  <a:pt x="35339" y="2966092"/>
                  <a:pt x="22581" y="2901666"/>
                </a:cubicBezTo>
                <a:cubicBezTo>
                  <a:pt x="16968" y="2873599"/>
                  <a:pt x="12758" y="2845277"/>
                  <a:pt x="9823" y="2816955"/>
                </a:cubicBezTo>
                <a:cubicBezTo>
                  <a:pt x="3980" y="2744645"/>
                  <a:pt x="6072" y="2671926"/>
                  <a:pt x="16074" y="2600075"/>
                </a:cubicBezTo>
                <a:cubicBezTo>
                  <a:pt x="25643" y="2516640"/>
                  <a:pt x="10079" y="2432694"/>
                  <a:pt x="22836" y="2349514"/>
                </a:cubicBezTo>
                <a:cubicBezTo>
                  <a:pt x="31895" y="2282524"/>
                  <a:pt x="32239" y="2214640"/>
                  <a:pt x="23857" y="2147560"/>
                </a:cubicBezTo>
                <a:cubicBezTo>
                  <a:pt x="8778" y="2020749"/>
                  <a:pt x="9721" y="1892547"/>
                  <a:pt x="26663" y="1765978"/>
                </a:cubicBezTo>
                <a:cubicBezTo>
                  <a:pt x="37125" y="1692111"/>
                  <a:pt x="43121" y="1616076"/>
                  <a:pt x="24367" y="1543612"/>
                </a:cubicBezTo>
                <a:cubicBezTo>
                  <a:pt x="-19775" y="1373297"/>
                  <a:pt x="5996" y="1202727"/>
                  <a:pt x="24367" y="1033305"/>
                </a:cubicBezTo>
                <a:cubicBezTo>
                  <a:pt x="35530" y="942318"/>
                  <a:pt x="35786" y="850322"/>
                  <a:pt x="25133" y="759271"/>
                </a:cubicBezTo>
                <a:cubicBezTo>
                  <a:pt x="6226" y="624792"/>
                  <a:pt x="2577" y="488614"/>
                  <a:pt x="14289" y="353321"/>
                </a:cubicBezTo>
                <a:cubicBezTo>
                  <a:pt x="24877" y="242712"/>
                  <a:pt x="35339" y="131848"/>
                  <a:pt x="22581" y="2034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arvefjernsynet i Danmark fylder 50 år">
            <a:extLst>
              <a:ext uri="{FF2B5EF4-FFF2-40B4-BE49-F238E27FC236}">
                <a16:creationId xmlns:a16="http://schemas.microsoft.com/office/drawing/2014/main" id="{6779EA09-FB45-AE65-4CCE-85732031C17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4" r="21586" b="2"/>
          <a:stretch/>
        </p:blipFill>
        <p:spPr bwMode="auto">
          <a:xfrm>
            <a:off x="5021993" y="3792430"/>
            <a:ext cx="3045969" cy="3065570"/>
          </a:xfrm>
          <a:custGeom>
            <a:avLst/>
            <a:gdLst/>
            <a:ahLst/>
            <a:cxnLst/>
            <a:rect l="l" t="t" r="r" b="b"/>
            <a:pathLst>
              <a:path w="3045969" h="3065570">
                <a:moveTo>
                  <a:pt x="2750933" y="0"/>
                </a:moveTo>
                <a:lnTo>
                  <a:pt x="3043770" y="11038"/>
                </a:lnTo>
                <a:lnTo>
                  <a:pt x="3045607" y="37526"/>
                </a:lnTo>
                <a:cubicBezTo>
                  <a:pt x="3047625" y="113720"/>
                  <a:pt x="3040851" y="189914"/>
                  <a:pt x="3034394" y="266109"/>
                </a:cubicBezTo>
                <a:cubicBezTo>
                  <a:pt x="3019012" y="444912"/>
                  <a:pt x="3025927" y="623588"/>
                  <a:pt x="3037217" y="802010"/>
                </a:cubicBezTo>
                <a:cubicBezTo>
                  <a:pt x="3044443" y="924849"/>
                  <a:pt x="3040477" y="1048016"/>
                  <a:pt x="3025363" y="1170283"/>
                </a:cubicBezTo>
                <a:cubicBezTo>
                  <a:pt x="3020000" y="1218920"/>
                  <a:pt x="3020987" y="1267685"/>
                  <a:pt x="3020000" y="1316450"/>
                </a:cubicBezTo>
                <a:cubicBezTo>
                  <a:pt x="3019717" y="1325847"/>
                  <a:pt x="3026069" y="1336767"/>
                  <a:pt x="3014637" y="1344641"/>
                </a:cubicBezTo>
                <a:lnTo>
                  <a:pt x="3014637" y="1357340"/>
                </a:lnTo>
                <a:cubicBezTo>
                  <a:pt x="3027198" y="1364325"/>
                  <a:pt x="3020706" y="1375754"/>
                  <a:pt x="3021693" y="1384898"/>
                </a:cubicBezTo>
                <a:cubicBezTo>
                  <a:pt x="3038360" y="1560005"/>
                  <a:pt x="3040872" y="1735963"/>
                  <a:pt x="3029173" y="1911401"/>
                </a:cubicBezTo>
                <a:cubicBezTo>
                  <a:pt x="3020564" y="2072933"/>
                  <a:pt x="3029455" y="2234211"/>
                  <a:pt x="3039899" y="2395617"/>
                </a:cubicBezTo>
                <a:cubicBezTo>
                  <a:pt x="3052317" y="2587500"/>
                  <a:pt x="3032560" y="2779256"/>
                  <a:pt x="3029596" y="2971138"/>
                </a:cubicBezTo>
                <a:cubicBezTo>
                  <a:pt x="3029314" y="2988346"/>
                  <a:pt x="3030372" y="3005585"/>
                  <a:pt x="3031678" y="3022824"/>
                </a:cubicBezTo>
                <a:lnTo>
                  <a:pt x="3034625" y="3065570"/>
                </a:lnTo>
                <a:lnTo>
                  <a:pt x="24938" y="3065570"/>
                </a:lnTo>
                <a:lnTo>
                  <a:pt x="25911" y="3001918"/>
                </a:lnTo>
                <a:cubicBezTo>
                  <a:pt x="28191" y="2973959"/>
                  <a:pt x="32318" y="2946151"/>
                  <a:pt x="38276" y="2918677"/>
                </a:cubicBezTo>
                <a:cubicBezTo>
                  <a:pt x="68779" y="2777462"/>
                  <a:pt x="65552" y="2631030"/>
                  <a:pt x="28835" y="2491295"/>
                </a:cubicBezTo>
                <a:cubicBezTo>
                  <a:pt x="-4463" y="2359636"/>
                  <a:pt x="-11352" y="2227594"/>
                  <a:pt x="21053" y="2094786"/>
                </a:cubicBezTo>
                <a:cubicBezTo>
                  <a:pt x="51646" y="1971356"/>
                  <a:pt x="50153" y="1842146"/>
                  <a:pt x="16716" y="1719456"/>
                </a:cubicBezTo>
                <a:cubicBezTo>
                  <a:pt x="9316" y="1687689"/>
                  <a:pt x="4787" y="1655323"/>
                  <a:pt x="3192" y="1622752"/>
                </a:cubicBezTo>
                <a:cubicBezTo>
                  <a:pt x="-6887" y="1503851"/>
                  <a:pt x="10081" y="1386608"/>
                  <a:pt x="24242" y="1269110"/>
                </a:cubicBezTo>
                <a:cubicBezTo>
                  <a:pt x="33683" y="1194222"/>
                  <a:pt x="48099" y="1118569"/>
                  <a:pt x="24242" y="1044447"/>
                </a:cubicBezTo>
                <a:cubicBezTo>
                  <a:pt x="7899" y="992791"/>
                  <a:pt x="4264" y="937959"/>
                  <a:pt x="13654" y="884594"/>
                </a:cubicBezTo>
                <a:cubicBezTo>
                  <a:pt x="29486" y="789881"/>
                  <a:pt x="32790" y="693497"/>
                  <a:pt x="23477" y="597929"/>
                </a:cubicBezTo>
                <a:cubicBezTo>
                  <a:pt x="17328" y="534919"/>
                  <a:pt x="18272" y="471411"/>
                  <a:pt x="26284" y="408605"/>
                </a:cubicBezTo>
                <a:cubicBezTo>
                  <a:pt x="36872" y="324149"/>
                  <a:pt x="53330" y="238162"/>
                  <a:pt x="33300" y="153452"/>
                </a:cubicBezTo>
                <a:cubicBezTo>
                  <a:pt x="25327" y="119804"/>
                  <a:pt x="19745" y="86163"/>
                  <a:pt x="16058" y="52511"/>
                </a:cubicBezTo>
                <a:lnTo>
                  <a:pt x="13611" y="10473"/>
                </a:lnTo>
                <a:lnTo>
                  <a:pt x="222689" y="5194"/>
                </a:lnTo>
                <a:cubicBezTo>
                  <a:pt x="477949" y="4054"/>
                  <a:pt x="733156" y="16119"/>
                  <a:pt x="988364" y="17002"/>
                </a:cubicBezTo>
                <a:cubicBezTo>
                  <a:pt x="1097946" y="17394"/>
                  <a:pt x="1207148" y="12424"/>
                  <a:pt x="1316477" y="7977"/>
                </a:cubicBezTo>
                <a:cubicBezTo>
                  <a:pt x="1457478" y="2353"/>
                  <a:pt x="1598225" y="13470"/>
                  <a:pt x="1738973" y="11247"/>
                </a:cubicBezTo>
                <a:cubicBezTo>
                  <a:pt x="1972073" y="7585"/>
                  <a:pt x="2205047" y="18310"/>
                  <a:pt x="2438148" y="11247"/>
                </a:cubicBezTo>
                <a:cubicBezTo>
                  <a:pt x="2542410" y="7977"/>
                  <a:pt x="2646671" y="3007"/>
                  <a:pt x="275093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C'en fylder 35 år: Var tæt på ikke at lykkes - TV 2">
            <a:extLst>
              <a:ext uri="{FF2B5EF4-FFF2-40B4-BE49-F238E27FC236}">
                <a16:creationId xmlns:a16="http://schemas.microsoft.com/office/drawing/2014/main" id="{64574B8E-731B-815F-4C8A-603BFB22F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9" r="22617" b="3"/>
          <a:stretch/>
        </p:blipFill>
        <p:spPr bwMode="auto">
          <a:xfrm>
            <a:off x="8263902" y="10"/>
            <a:ext cx="3928092" cy="4143496"/>
          </a:xfrm>
          <a:custGeom>
            <a:avLst/>
            <a:gdLst/>
            <a:ahLst/>
            <a:cxnLst/>
            <a:rect l="l" t="t" r="r" b="b"/>
            <a:pathLst>
              <a:path w="3928092" h="4143506">
                <a:moveTo>
                  <a:pt x="23605" y="0"/>
                </a:moveTo>
                <a:lnTo>
                  <a:pt x="3928092" y="0"/>
                </a:lnTo>
                <a:lnTo>
                  <a:pt x="3928092" y="4125656"/>
                </a:lnTo>
                <a:lnTo>
                  <a:pt x="3780617" y="4131078"/>
                </a:lnTo>
                <a:cubicBezTo>
                  <a:pt x="3614346" y="4131561"/>
                  <a:pt x="3448073" y="4118803"/>
                  <a:pt x="3281801" y="4125634"/>
                </a:cubicBezTo>
                <a:cubicBezTo>
                  <a:pt x="3062120" y="4134609"/>
                  <a:pt x="2842441" y="4144923"/>
                  <a:pt x="2622887" y="4130456"/>
                </a:cubicBezTo>
                <a:cubicBezTo>
                  <a:pt x="2472401" y="4120545"/>
                  <a:pt x="2321159" y="4107551"/>
                  <a:pt x="2169916" y="4111570"/>
                </a:cubicBezTo>
                <a:cubicBezTo>
                  <a:pt x="2014640" y="4115856"/>
                  <a:pt x="1859994" y="4129920"/>
                  <a:pt x="1705097" y="4140234"/>
                </a:cubicBezTo>
                <a:cubicBezTo>
                  <a:pt x="1591463" y="4147694"/>
                  <a:pt x="1477389" y="4142391"/>
                  <a:pt x="1364801" y="4124429"/>
                </a:cubicBezTo>
                <a:cubicBezTo>
                  <a:pt x="1284516" y="4111703"/>
                  <a:pt x="1203727" y="4117195"/>
                  <a:pt x="1123316" y="4121750"/>
                </a:cubicBezTo>
                <a:cubicBezTo>
                  <a:pt x="978124" y="4130323"/>
                  <a:pt x="833434" y="4143717"/>
                  <a:pt x="688243" y="4130323"/>
                </a:cubicBezTo>
                <a:cubicBezTo>
                  <a:pt x="558551" y="4118266"/>
                  <a:pt x="427601" y="4108489"/>
                  <a:pt x="298918" y="4118266"/>
                </a:cubicBezTo>
                <a:cubicBezTo>
                  <a:pt x="234577" y="4123155"/>
                  <a:pt x="170204" y="4128045"/>
                  <a:pt x="105785" y="4130037"/>
                </a:cubicBezTo>
                <a:lnTo>
                  <a:pt x="15503" y="4130462"/>
                </a:lnTo>
                <a:lnTo>
                  <a:pt x="14458" y="4122289"/>
                </a:lnTo>
                <a:cubicBezTo>
                  <a:pt x="3338" y="4042653"/>
                  <a:pt x="-1375" y="3962394"/>
                  <a:pt x="346" y="3882149"/>
                </a:cubicBezTo>
                <a:cubicBezTo>
                  <a:pt x="205" y="3686075"/>
                  <a:pt x="9942" y="3490383"/>
                  <a:pt x="27583" y="3294816"/>
                </a:cubicBezTo>
                <a:cubicBezTo>
                  <a:pt x="31859" y="3222826"/>
                  <a:pt x="29926" y="3150656"/>
                  <a:pt x="21797" y="3078932"/>
                </a:cubicBezTo>
                <a:cubicBezTo>
                  <a:pt x="13668" y="2997950"/>
                  <a:pt x="16505" y="2916372"/>
                  <a:pt x="30264" y="2835999"/>
                </a:cubicBezTo>
                <a:cubicBezTo>
                  <a:pt x="47622" y="2740756"/>
                  <a:pt x="39860" y="2645513"/>
                  <a:pt x="33510" y="2550270"/>
                </a:cubicBezTo>
                <a:cubicBezTo>
                  <a:pt x="16152" y="2288796"/>
                  <a:pt x="-5017" y="2027322"/>
                  <a:pt x="9096" y="1764959"/>
                </a:cubicBezTo>
                <a:cubicBezTo>
                  <a:pt x="12060" y="1708956"/>
                  <a:pt x="25042" y="1654350"/>
                  <a:pt x="30406" y="1598729"/>
                </a:cubicBezTo>
                <a:cubicBezTo>
                  <a:pt x="46071" y="1437069"/>
                  <a:pt x="27723" y="1276045"/>
                  <a:pt x="20244" y="1114767"/>
                </a:cubicBezTo>
                <a:cubicBezTo>
                  <a:pt x="9491" y="936281"/>
                  <a:pt x="11664" y="757351"/>
                  <a:pt x="26736" y="579120"/>
                </a:cubicBezTo>
                <a:cubicBezTo>
                  <a:pt x="36191" y="482353"/>
                  <a:pt x="39402" y="385459"/>
                  <a:pt x="38237" y="28853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orfatter: Vi er langsomt ved at inddele Danmark i et A- og et B-hold |  Kristeligt Dagblad">
            <a:extLst>
              <a:ext uri="{FF2B5EF4-FFF2-40B4-BE49-F238E27FC236}">
                <a16:creationId xmlns:a16="http://schemas.microsoft.com/office/drawing/2014/main" id="{3D6B8570-2F90-D1B6-44DB-8CD5BB2C4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35" b="1"/>
          <a:stretch/>
        </p:blipFill>
        <p:spPr bwMode="auto">
          <a:xfrm>
            <a:off x="8281031" y="4328340"/>
            <a:ext cx="3910971" cy="2529660"/>
          </a:xfrm>
          <a:custGeom>
            <a:avLst/>
            <a:gdLst/>
            <a:ahLst/>
            <a:cxnLst/>
            <a:rect l="l" t="t" r="r" b="b"/>
            <a:pathLst>
              <a:path w="3910971" h="2529660">
                <a:moveTo>
                  <a:pt x="842684" y="662"/>
                </a:moveTo>
                <a:cubicBezTo>
                  <a:pt x="941895" y="-744"/>
                  <a:pt x="1041116" y="93"/>
                  <a:pt x="1140350" y="3173"/>
                </a:cubicBezTo>
                <a:cubicBezTo>
                  <a:pt x="1210804" y="5316"/>
                  <a:pt x="1279746" y="24605"/>
                  <a:pt x="1350451" y="29025"/>
                </a:cubicBezTo>
                <a:cubicBezTo>
                  <a:pt x="1535093" y="40276"/>
                  <a:pt x="1719483" y="30901"/>
                  <a:pt x="1903495" y="18310"/>
                </a:cubicBezTo>
                <a:cubicBezTo>
                  <a:pt x="2151898" y="628"/>
                  <a:pt x="2401172" y="2101"/>
                  <a:pt x="2649374" y="22730"/>
                </a:cubicBezTo>
                <a:cubicBezTo>
                  <a:pt x="2869445" y="43947"/>
                  <a:pt x="3091027" y="39942"/>
                  <a:pt x="3310304" y="10808"/>
                </a:cubicBezTo>
                <a:cubicBezTo>
                  <a:pt x="3434575" y="-7007"/>
                  <a:pt x="3559980" y="9067"/>
                  <a:pt x="3684881" y="10808"/>
                </a:cubicBezTo>
                <a:cubicBezTo>
                  <a:pt x="3752435" y="11746"/>
                  <a:pt x="3819992" y="12684"/>
                  <a:pt x="3887420" y="15630"/>
                </a:cubicBezTo>
                <a:lnTo>
                  <a:pt x="3910971" y="11103"/>
                </a:lnTo>
                <a:lnTo>
                  <a:pt x="3910971" y="2529660"/>
                </a:lnTo>
                <a:lnTo>
                  <a:pt x="6242" y="2529660"/>
                </a:lnTo>
                <a:lnTo>
                  <a:pt x="25280" y="2158134"/>
                </a:lnTo>
                <a:cubicBezTo>
                  <a:pt x="28243" y="1914439"/>
                  <a:pt x="36288" y="1670236"/>
                  <a:pt x="11167" y="1427303"/>
                </a:cubicBezTo>
                <a:cubicBezTo>
                  <a:pt x="-5908" y="1262723"/>
                  <a:pt x="865" y="1098905"/>
                  <a:pt x="3970" y="934453"/>
                </a:cubicBezTo>
                <a:cubicBezTo>
                  <a:pt x="7498" y="749680"/>
                  <a:pt x="5805" y="564783"/>
                  <a:pt x="5805" y="380010"/>
                </a:cubicBezTo>
                <a:cubicBezTo>
                  <a:pt x="5522" y="299625"/>
                  <a:pt x="10321" y="219748"/>
                  <a:pt x="18506" y="139744"/>
                </a:cubicBezTo>
                <a:lnTo>
                  <a:pt x="19072" y="23791"/>
                </a:lnTo>
                <a:lnTo>
                  <a:pt x="67093" y="27133"/>
                </a:lnTo>
                <a:cubicBezTo>
                  <a:pt x="226530" y="32207"/>
                  <a:pt x="385807" y="21156"/>
                  <a:pt x="545085" y="11612"/>
                </a:cubicBezTo>
                <a:cubicBezTo>
                  <a:pt x="644275" y="5719"/>
                  <a:pt x="743474" y="2069"/>
                  <a:pt x="842684" y="66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776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C29C59CE-9D5A-4E64-9F64-161998AB2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D9B078F-FFE9-19E3-4EDA-DB6210012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1809" y="365125"/>
            <a:ext cx="4851990" cy="206808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Konservative værdier og konsekvenser: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8CACFFB0-B749-2BF8-0724-C15CF9552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5" r="8565" b="5"/>
          <a:stretch/>
        </p:blipFill>
        <p:spPr bwMode="auto">
          <a:xfrm>
            <a:off x="2" y="2"/>
            <a:ext cx="2873113" cy="2520153"/>
          </a:xfrm>
          <a:custGeom>
            <a:avLst/>
            <a:gdLst/>
            <a:ahLst/>
            <a:cxnLst/>
            <a:rect l="l" t="t" r="r" b="b"/>
            <a:pathLst>
              <a:path w="2873113" h="2520153">
                <a:moveTo>
                  <a:pt x="0" y="0"/>
                </a:moveTo>
                <a:lnTo>
                  <a:pt x="2863050" y="0"/>
                </a:lnTo>
                <a:lnTo>
                  <a:pt x="2860357" y="23417"/>
                </a:lnTo>
                <a:cubicBezTo>
                  <a:pt x="2854714" y="58297"/>
                  <a:pt x="2848787" y="93209"/>
                  <a:pt x="2846577" y="128562"/>
                </a:cubicBezTo>
                <a:cubicBezTo>
                  <a:pt x="2835325" y="313204"/>
                  <a:pt x="2844701" y="497594"/>
                  <a:pt x="2857292" y="681606"/>
                </a:cubicBezTo>
                <a:cubicBezTo>
                  <a:pt x="2874974" y="930009"/>
                  <a:pt x="2873501" y="1179283"/>
                  <a:pt x="2852872" y="1427485"/>
                </a:cubicBezTo>
                <a:cubicBezTo>
                  <a:pt x="2831655" y="1647555"/>
                  <a:pt x="2835660" y="1869138"/>
                  <a:pt x="2864794" y="2088415"/>
                </a:cubicBezTo>
                <a:cubicBezTo>
                  <a:pt x="2882609" y="2212685"/>
                  <a:pt x="2866535" y="2338091"/>
                  <a:pt x="2864794" y="2462992"/>
                </a:cubicBezTo>
                <a:lnTo>
                  <a:pt x="2863832" y="2503401"/>
                </a:lnTo>
                <a:lnTo>
                  <a:pt x="2759379" y="2506812"/>
                </a:lnTo>
                <a:cubicBezTo>
                  <a:pt x="2718815" y="2505399"/>
                  <a:pt x="2678327" y="2501250"/>
                  <a:pt x="2638141" y="2494371"/>
                </a:cubicBezTo>
                <a:cubicBezTo>
                  <a:pt x="2542898" y="2477013"/>
                  <a:pt x="2447655" y="2484775"/>
                  <a:pt x="2352412" y="2491125"/>
                </a:cubicBezTo>
                <a:cubicBezTo>
                  <a:pt x="2090938" y="2508483"/>
                  <a:pt x="1829464" y="2529652"/>
                  <a:pt x="1567101" y="2515539"/>
                </a:cubicBezTo>
                <a:cubicBezTo>
                  <a:pt x="1511098" y="2512576"/>
                  <a:pt x="1456492" y="2499593"/>
                  <a:pt x="1400871" y="2494229"/>
                </a:cubicBezTo>
                <a:cubicBezTo>
                  <a:pt x="1239211" y="2478564"/>
                  <a:pt x="1078187" y="2496912"/>
                  <a:pt x="916909" y="2504391"/>
                </a:cubicBezTo>
                <a:cubicBezTo>
                  <a:pt x="738423" y="2515144"/>
                  <a:pt x="559493" y="2512971"/>
                  <a:pt x="381262" y="2497899"/>
                </a:cubicBezTo>
                <a:cubicBezTo>
                  <a:pt x="284495" y="2488444"/>
                  <a:pt x="187601" y="2485233"/>
                  <a:pt x="90675" y="2486397"/>
                </a:cubicBezTo>
                <a:lnTo>
                  <a:pt x="0" y="249099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sketch line">
            <a:extLst>
              <a:ext uri="{FF2B5EF4-FFF2-40B4-BE49-F238E27FC236}">
                <a16:creationId xmlns:a16="http://schemas.microsoft.com/office/drawing/2014/main" id="{2EA3E16E-E32B-4992-ADBC-EA9C33A6F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1809" y="2579272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Urbanplanen – Trap Danmark | Lex">
            <a:extLst>
              <a:ext uri="{FF2B5EF4-FFF2-40B4-BE49-F238E27FC236}">
                <a16:creationId xmlns:a16="http://schemas.microsoft.com/office/drawing/2014/main" id="{26A9D916-84D5-FD08-84DD-AB61FF8B1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r="1" b="1"/>
          <a:stretch/>
        </p:blipFill>
        <p:spPr bwMode="auto">
          <a:xfrm>
            <a:off x="1" y="2716074"/>
            <a:ext cx="5909625" cy="4141924"/>
          </a:xfrm>
          <a:custGeom>
            <a:avLst/>
            <a:gdLst/>
            <a:ahLst/>
            <a:cxnLst/>
            <a:rect l="l" t="t" r="r" b="b"/>
            <a:pathLst>
              <a:path w="5909625" h="4141924">
                <a:moveTo>
                  <a:pt x="1823444" y="1329"/>
                </a:moveTo>
                <a:cubicBezTo>
                  <a:pt x="1893960" y="3895"/>
                  <a:pt x="1964367" y="10183"/>
                  <a:pt x="2034428" y="20181"/>
                </a:cubicBezTo>
                <a:cubicBezTo>
                  <a:pt x="2139449" y="36834"/>
                  <a:pt x="2245360" y="26532"/>
                  <a:pt x="2350889" y="19476"/>
                </a:cubicBezTo>
                <a:cubicBezTo>
                  <a:pt x="2478642" y="10867"/>
                  <a:pt x="2606268" y="6210"/>
                  <a:pt x="2734275" y="20323"/>
                </a:cubicBezTo>
                <a:cubicBezTo>
                  <a:pt x="2825326" y="30483"/>
                  <a:pt x="2916886" y="21029"/>
                  <a:pt x="3008193" y="15383"/>
                </a:cubicBezTo>
                <a:cubicBezTo>
                  <a:pt x="3103486" y="8045"/>
                  <a:pt x="3199137" y="8045"/>
                  <a:pt x="3294430" y="15383"/>
                </a:cubicBezTo>
                <a:cubicBezTo>
                  <a:pt x="3381546" y="22750"/>
                  <a:pt x="3469080" y="21000"/>
                  <a:pt x="3555904" y="10161"/>
                </a:cubicBezTo>
                <a:cubicBezTo>
                  <a:pt x="3657497" y="-1693"/>
                  <a:pt x="3759089" y="7480"/>
                  <a:pt x="3860682" y="16089"/>
                </a:cubicBezTo>
                <a:cubicBezTo>
                  <a:pt x="4039485" y="31472"/>
                  <a:pt x="4218161" y="24557"/>
                  <a:pt x="4396583" y="13266"/>
                </a:cubicBezTo>
                <a:cubicBezTo>
                  <a:pt x="4519422" y="6041"/>
                  <a:pt x="4642589" y="10007"/>
                  <a:pt x="4764856" y="25121"/>
                </a:cubicBezTo>
                <a:cubicBezTo>
                  <a:pt x="4813493" y="30483"/>
                  <a:pt x="4862258" y="29496"/>
                  <a:pt x="4911023" y="30483"/>
                </a:cubicBezTo>
                <a:cubicBezTo>
                  <a:pt x="4915721" y="30625"/>
                  <a:pt x="4920801" y="29108"/>
                  <a:pt x="4925690" y="28984"/>
                </a:cubicBezTo>
                <a:lnTo>
                  <a:pt x="4927821" y="30065"/>
                </a:lnTo>
                <a:lnTo>
                  <a:pt x="4960258" y="27641"/>
                </a:lnTo>
                <a:lnTo>
                  <a:pt x="4964870" y="27986"/>
                </a:lnTo>
                <a:lnTo>
                  <a:pt x="4964882" y="27978"/>
                </a:lnTo>
                <a:cubicBezTo>
                  <a:pt x="4969755" y="27908"/>
                  <a:pt x="4974899" y="29284"/>
                  <a:pt x="4979471" y="28790"/>
                </a:cubicBezTo>
                <a:cubicBezTo>
                  <a:pt x="5154578" y="12123"/>
                  <a:pt x="5330536" y="9611"/>
                  <a:pt x="5505974" y="21310"/>
                </a:cubicBezTo>
                <a:cubicBezTo>
                  <a:pt x="5586740" y="25614"/>
                  <a:pt x="5667442" y="25544"/>
                  <a:pt x="5748129" y="23092"/>
                </a:cubicBezTo>
                <a:lnTo>
                  <a:pt x="5892006" y="15658"/>
                </a:lnTo>
                <a:lnTo>
                  <a:pt x="5894187" y="91357"/>
                </a:lnTo>
                <a:cubicBezTo>
                  <a:pt x="5891252" y="119679"/>
                  <a:pt x="5887042" y="148001"/>
                  <a:pt x="5881429" y="176068"/>
                </a:cubicBezTo>
                <a:cubicBezTo>
                  <a:pt x="5868671" y="240494"/>
                  <a:pt x="5878112" y="303645"/>
                  <a:pt x="5888063" y="367433"/>
                </a:cubicBezTo>
                <a:cubicBezTo>
                  <a:pt x="5896291" y="414790"/>
                  <a:pt x="5896291" y="463218"/>
                  <a:pt x="5888063" y="510574"/>
                </a:cubicBezTo>
                <a:cubicBezTo>
                  <a:pt x="5868926" y="612636"/>
                  <a:pt x="5879515" y="714697"/>
                  <a:pt x="5889083" y="815610"/>
                </a:cubicBezTo>
                <a:cubicBezTo>
                  <a:pt x="5901841" y="951224"/>
                  <a:pt x="5908220" y="1085690"/>
                  <a:pt x="5876326" y="1220284"/>
                </a:cubicBezTo>
                <a:cubicBezTo>
                  <a:pt x="5856296" y="1304994"/>
                  <a:pt x="5872754" y="1390981"/>
                  <a:pt x="5883342" y="1475437"/>
                </a:cubicBezTo>
                <a:cubicBezTo>
                  <a:pt x="5891354" y="1538243"/>
                  <a:pt x="5892298" y="1601751"/>
                  <a:pt x="5886149" y="1664761"/>
                </a:cubicBezTo>
                <a:cubicBezTo>
                  <a:pt x="5876836" y="1760329"/>
                  <a:pt x="5880140" y="1856713"/>
                  <a:pt x="5895972" y="1951426"/>
                </a:cubicBezTo>
                <a:cubicBezTo>
                  <a:pt x="5905362" y="2004791"/>
                  <a:pt x="5901727" y="2059623"/>
                  <a:pt x="5885384" y="2111279"/>
                </a:cubicBezTo>
                <a:cubicBezTo>
                  <a:pt x="5861527" y="2185401"/>
                  <a:pt x="5875943" y="2261054"/>
                  <a:pt x="5885384" y="2335942"/>
                </a:cubicBezTo>
                <a:cubicBezTo>
                  <a:pt x="5899545" y="2453440"/>
                  <a:pt x="5916513" y="2570683"/>
                  <a:pt x="5906434" y="2689584"/>
                </a:cubicBezTo>
                <a:cubicBezTo>
                  <a:pt x="5904839" y="2722155"/>
                  <a:pt x="5900310" y="2754521"/>
                  <a:pt x="5892910" y="2786288"/>
                </a:cubicBezTo>
                <a:cubicBezTo>
                  <a:pt x="5859473" y="2908978"/>
                  <a:pt x="5857980" y="3038188"/>
                  <a:pt x="5888573" y="3161618"/>
                </a:cubicBezTo>
                <a:cubicBezTo>
                  <a:pt x="5920978" y="3294426"/>
                  <a:pt x="5914089" y="3426468"/>
                  <a:pt x="5880791" y="3558127"/>
                </a:cubicBezTo>
                <a:cubicBezTo>
                  <a:pt x="5844074" y="3697862"/>
                  <a:pt x="5840847" y="3844294"/>
                  <a:pt x="5871350" y="3985509"/>
                </a:cubicBezTo>
                <a:lnTo>
                  <a:pt x="5884107" y="4141924"/>
                </a:lnTo>
                <a:lnTo>
                  <a:pt x="0" y="4141924"/>
                </a:lnTo>
                <a:lnTo>
                  <a:pt x="0" y="18996"/>
                </a:lnTo>
                <a:lnTo>
                  <a:pt x="114789" y="16636"/>
                </a:lnTo>
                <a:cubicBezTo>
                  <a:pt x="229350" y="12949"/>
                  <a:pt x="343737" y="7904"/>
                  <a:pt x="457838" y="9315"/>
                </a:cubicBezTo>
                <a:cubicBezTo>
                  <a:pt x="553081" y="10444"/>
                  <a:pt x="648070" y="31612"/>
                  <a:pt x="743567" y="27661"/>
                </a:cubicBezTo>
                <a:cubicBezTo>
                  <a:pt x="1032979" y="16089"/>
                  <a:pt x="1322518" y="19899"/>
                  <a:pt x="1611803" y="4799"/>
                </a:cubicBezTo>
                <a:cubicBezTo>
                  <a:pt x="1682301" y="-85"/>
                  <a:pt x="1752927" y="-1238"/>
                  <a:pt x="1823444" y="132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DB5D4E5-969A-FA9A-CB2F-EED6E075D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01809" y="2846851"/>
            <a:ext cx="4851990" cy="333011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/>
          </a:p>
          <a:p>
            <a:r>
              <a:rPr lang="en-US" sz="2000"/>
              <a:t>Mennesketyper der klare sig godt </a:t>
            </a:r>
          </a:p>
          <a:p>
            <a:r>
              <a:rPr lang="en-US" sz="2000"/>
              <a:t>individualisme</a:t>
            </a:r>
          </a:p>
          <a:p>
            <a:r>
              <a:rPr lang="en-US" sz="2000"/>
              <a:t>Egoisme</a:t>
            </a:r>
          </a:p>
          <a:p>
            <a:r>
              <a:rPr lang="en-US" sz="2000"/>
              <a:t>Selvtilstrækkelighed</a:t>
            </a:r>
          </a:p>
          <a:p>
            <a:r>
              <a:rPr lang="en-US" sz="2000"/>
              <a:t>Tilpasningsmentalitet</a:t>
            </a:r>
          </a:p>
          <a:p>
            <a:r>
              <a:rPr lang="en-US" sz="2000"/>
              <a:t>Traditioner og traditionelle værdiger  genfindes fx ægteskaber, traditionelle kønsroller, nationalisme</a:t>
            </a:r>
          </a:p>
          <a:p>
            <a:endParaRPr lang="en-US" sz="2000"/>
          </a:p>
          <a:p>
            <a:endParaRPr lang="en-US" sz="200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0058767-A76F-D260-11BB-DC904A2EE29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DK"/>
          </a:p>
        </p:txBody>
      </p:sp>
      <p:pic>
        <p:nvPicPr>
          <p:cNvPr id="5" name="Picture 2" descr="Folketingsvalget i 1973 var et jordskred, der stadig giver rystelser |  Information">
            <a:extLst>
              <a:ext uri="{FF2B5EF4-FFF2-40B4-BE49-F238E27FC236}">
                <a16:creationId xmlns:a16="http://schemas.microsoft.com/office/drawing/2014/main" id="{4BDFFBD4-5978-DDFC-7780-893BA9633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011" y="126906"/>
            <a:ext cx="3313994" cy="226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299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9" name="Rectangle 3088">
            <a:extLst>
              <a:ext uri="{FF2B5EF4-FFF2-40B4-BE49-F238E27FC236}">
                <a16:creationId xmlns:a16="http://schemas.microsoft.com/office/drawing/2014/main" id="{FF93924A-10DF-4647-8C7A-115C017577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8FE571-894B-570A-513F-39725F12C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7947" y="549249"/>
            <a:ext cx="4785851" cy="1671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Unge der opgiver håbet</a:t>
            </a:r>
          </a:p>
        </p:txBody>
      </p:sp>
      <p:pic>
        <p:nvPicPr>
          <p:cNvPr id="3084" name="Picture 12" descr="Frankofil 80'er-café er tilbage i plus: Så stort har overskuddet været på  10 år | fyens.dk">
            <a:extLst>
              <a:ext uri="{FF2B5EF4-FFF2-40B4-BE49-F238E27FC236}">
                <a16:creationId xmlns:a16="http://schemas.microsoft.com/office/drawing/2014/main" id="{31B10900-B64F-F5D8-8A97-8E082F128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580"/>
          <a:stretch/>
        </p:blipFill>
        <p:spPr bwMode="auto">
          <a:xfrm>
            <a:off x="-1" y="10"/>
            <a:ext cx="3003123" cy="167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BZ-bevægelsen, efteråret 1986: ”Hvor vi kæmper er der liv!” - autonom  infoservice Nyheder">
            <a:extLst>
              <a:ext uri="{FF2B5EF4-FFF2-40B4-BE49-F238E27FC236}">
                <a16:creationId xmlns:a16="http://schemas.microsoft.com/office/drawing/2014/main" id="{DE861468-6623-DC71-6684-2AD2BED3F42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" r="16415" b="2"/>
          <a:stretch/>
        </p:blipFill>
        <p:spPr bwMode="auto">
          <a:xfrm>
            <a:off x="3283983" y="4807554"/>
            <a:ext cx="3003103" cy="206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istoriske billeder fra BZ-bevægelsens egne gemmer">
            <a:extLst>
              <a:ext uri="{FF2B5EF4-FFF2-40B4-BE49-F238E27FC236}">
                <a16:creationId xmlns:a16="http://schemas.microsoft.com/office/drawing/2014/main" id="{C5BACF7C-FAC3-3761-01FA-F40C2B734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" r="5176" b="1"/>
          <a:stretch/>
        </p:blipFill>
        <p:spPr bwMode="auto">
          <a:xfrm>
            <a:off x="3180257" y="1"/>
            <a:ext cx="3016307" cy="222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EF05102E-FB40-6BC5-E049-94C70A59F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6" r="10274" b="-2"/>
          <a:stretch/>
        </p:blipFill>
        <p:spPr bwMode="auto">
          <a:xfrm>
            <a:off x="-1" y="4079988"/>
            <a:ext cx="3003123" cy="277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istoriske billeder fra BZ-bevægelsens egne gemmer">
            <a:extLst>
              <a:ext uri="{FF2B5EF4-FFF2-40B4-BE49-F238E27FC236}">
                <a16:creationId xmlns:a16="http://schemas.microsoft.com/office/drawing/2014/main" id="{449B8E66-7F42-DF63-C8E2-31B1C1039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28" r="-3" b="28203"/>
          <a:stretch/>
        </p:blipFill>
        <p:spPr bwMode="auto">
          <a:xfrm>
            <a:off x="3180256" y="2384215"/>
            <a:ext cx="3016307" cy="223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yuppies">
            <a:extLst>
              <a:ext uri="{FF2B5EF4-FFF2-40B4-BE49-F238E27FC236}">
                <a16:creationId xmlns:a16="http://schemas.microsoft.com/office/drawing/2014/main" id="{403A585D-F4AE-E8C7-366C-C263D2871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8" r="4013" b="-1"/>
          <a:stretch/>
        </p:blipFill>
        <p:spPr bwMode="auto">
          <a:xfrm>
            <a:off x="75381" y="1845805"/>
            <a:ext cx="3016307" cy="206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DC3ABBC-F86B-6745-AE8B-F51EB58E7A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67947" y="2400475"/>
            <a:ext cx="4785851" cy="372861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Svært at få lærer og praktikpladser</a:t>
            </a:r>
          </a:p>
          <a:p>
            <a:r>
              <a:rPr lang="en-US" sz="2000"/>
              <a:t>Effektiv adgangsbegrænsninger til uddannelser</a:t>
            </a:r>
          </a:p>
          <a:p>
            <a:r>
              <a:rPr lang="en-US" sz="2000"/>
              <a:t>De unge er bliver også delt  i </a:t>
            </a:r>
            <a:r>
              <a:rPr lang="en-US" sz="2000" b="1" i="1"/>
              <a:t>A hold </a:t>
            </a:r>
            <a:r>
              <a:rPr lang="en-US" sz="2000"/>
              <a:t>fx Yuppierne, Peter Pan mennesker </a:t>
            </a:r>
          </a:p>
          <a:p>
            <a:r>
              <a:rPr lang="en-US" sz="2000"/>
              <a:t>og </a:t>
            </a:r>
            <a:r>
              <a:rPr lang="en-US" sz="2000" b="1" i="1"/>
              <a:t>B hold </a:t>
            </a:r>
            <a:r>
              <a:rPr lang="en-US" sz="2000" i="1"/>
              <a:t>som </a:t>
            </a:r>
            <a:r>
              <a:rPr lang="en-US" sz="2000"/>
              <a:t>BZ’erne og de autonome m.m.  i ”Turbo –Danmark”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450248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EAE48C4B-3A90-42C3-BA00-6092B4771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89B7D0-E767-65D4-3CCF-B229F3814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Fantastisk realisme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F89B224-07F3-26E5-077D-357AFFE3F2C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" r="392" b="-4"/>
          <a:stretch/>
        </p:blipFill>
        <p:spPr bwMode="auto">
          <a:xfrm>
            <a:off x="20" y="10"/>
            <a:ext cx="4041316" cy="4193753"/>
          </a:xfrm>
          <a:custGeom>
            <a:avLst/>
            <a:gdLst/>
            <a:ahLst/>
            <a:cxnLst/>
            <a:rect l="l" t="t" r="r" b="b"/>
            <a:pathLst>
              <a:path w="4041336" h="4193763">
                <a:moveTo>
                  <a:pt x="0" y="0"/>
                </a:moveTo>
                <a:lnTo>
                  <a:pt x="4019848" y="0"/>
                </a:lnTo>
                <a:lnTo>
                  <a:pt x="4021195" y="11419"/>
                </a:lnTo>
                <a:cubicBezTo>
                  <a:pt x="4036145" y="95184"/>
                  <a:pt x="4033611" y="180091"/>
                  <a:pt x="4037665" y="264364"/>
                </a:cubicBezTo>
                <a:cubicBezTo>
                  <a:pt x="4042480" y="367421"/>
                  <a:pt x="4036399" y="470858"/>
                  <a:pt x="4034118" y="574168"/>
                </a:cubicBezTo>
                <a:cubicBezTo>
                  <a:pt x="4032344" y="662121"/>
                  <a:pt x="4023602" y="749948"/>
                  <a:pt x="4026263" y="838028"/>
                </a:cubicBezTo>
                <a:cubicBezTo>
                  <a:pt x="4026453" y="841074"/>
                  <a:pt x="4026453" y="844120"/>
                  <a:pt x="4026263" y="847166"/>
                </a:cubicBezTo>
                <a:cubicBezTo>
                  <a:pt x="4018154" y="944003"/>
                  <a:pt x="4018154" y="1041348"/>
                  <a:pt x="4026263" y="1138186"/>
                </a:cubicBezTo>
                <a:cubicBezTo>
                  <a:pt x="4028835" y="1178494"/>
                  <a:pt x="4028113" y="1218943"/>
                  <a:pt x="4024109" y="1259137"/>
                </a:cubicBezTo>
                <a:cubicBezTo>
                  <a:pt x="4020308" y="1310285"/>
                  <a:pt x="4008145" y="1362194"/>
                  <a:pt x="4016887" y="1412960"/>
                </a:cubicBezTo>
                <a:cubicBezTo>
                  <a:pt x="4022576" y="1454780"/>
                  <a:pt x="4025705" y="1496916"/>
                  <a:pt x="4026263" y="1539116"/>
                </a:cubicBezTo>
                <a:cubicBezTo>
                  <a:pt x="4030697" y="1633542"/>
                  <a:pt x="4026516" y="1728475"/>
                  <a:pt x="4024869" y="1823155"/>
                </a:cubicBezTo>
                <a:cubicBezTo>
                  <a:pt x="4023095" y="1933446"/>
                  <a:pt x="4025883" y="2043737"/>
                  <a:pt x="4017014" y="2154154"/>
                </a:cubicBezTo>
                <a:cubicBezTo>
                  <a:pt x="4012136" y="2243351"/>
                  <a:pt x="4012136" y="2332751"/>
                  <a:pt x="4017014" y="2421948"/>
                </a:cubicBezTo>
                <a:cubicBezTo>
                  <a:pt x="4019421" y="2503683"/>
                  <a:pt x="4031711" y="2584656"/>
                  <a:pt x="4029684" y="2667279"/>
                </a:cubicBezTo>
                <a:cubicBezTo>
                  <a:pt x="4027276" y="2763608"/>
                  <a:pt x="4015874" y="2859684"/>
                  <a:pt x="4019421" y="2956268"/>
                </a:cubicBezTo>
                <a:cubicBezTo>
                  <a:pt x="4021068" y="3002339"/>
                  <a:pt x="4021195" y="3048410"/>
                  <a:pt x="4022082" y="3094480"/>
                </a:cubicBezTo>
                <a:cubicBezTo>
                  <a:pt x="4023222" y="3149943"/>
                  <a:pt x="4033231" y="3205278"/>
                  <a:pt x="4027656" y="3260614"/>
                </a:cubicBezTo>
                <a:cubicBezTo>
                  <a:pt x="4018408" y="3352883"/>
                  <a:pt x="3994462" y="3443628"/>
                  <a:pt x="4009412" y="3538181"/>
                </a:cubicBezTo>
                <a:cubicBezTo>
                  <a:pt x="4017647" y="3590217"/>
                  <a:pt x="4026896" y="3642380"/>
                  <a:pt x="4031711" y="3694923"/>
                </a:cubicBezTo>
                <a:cubicBezTo>
                  <a:pt x="4035892" y="3741882"/>
                  <a:pt x="4046407" y="3789603"/>
                  <a:pt x="4038425" y="3836308"/>
                </a:cubicBezTo>
                <a:cubicBezTo>
                  <a:pt x="4031584" y="3876287"/>
                  <a:pt x="4035131" y="3916266"/>
                  <a:pt x="4029810" y="3956245"/>
                </a:cubicBezTo>
                <a:cubicBezTo>
                  <a:pt x="4022842" y="4008661"/>
                  <a:pt x="4019168" y="4061966"/>
                  <a:pt x="4013847" y="4114764"/>
                </a:cubicBezTo>
                <a:lnTo>
                  <a:pt x="4010970" y="4161894"/>
                </a:lnTo>
                <a:lnTo>
                  <a:pt x="4002764" y="4161042"/>
                </a:lnTo>
                <a:cubicBezTo>
                  <a:pt x="3957904" y="4159210"/>
                  <a:pt x="3912934" y="4160186"/>
                  <a:pt x="3868108" y="4163980"/>
                </a:cubicBezTo>
                <a:cubicBezTo>
                  <a:pt x="3637072" y="4178737"/>
                  <a:pt x="3405779" y="4172076"/>
                  <a:pt x="3174741" y="4175341"/>
                </a:cubicBezTo>
                <a:cubicBezTo>
                  <a:pt x="2865668" y="4179782"/>
                  <a:pt x="2556851" y="4168420"/>
                  <a:pt x="2247906" y="4167376"/>
                </a:cubicBezTo>
                <a:cubicBezTo>
                  <a:pt x="2184582" y="4167115"/>
                  <a:pt x="2121002" y="4170510"/>
                  <a:pt x="2057934" y="4175733"/>
                </a:cubicBezTo>
                <a:cubicBezTo>
                  <a:pt x="1970560" y="4182786"/>
                  <a:pt x="1884336" y="4173905"/>
                  <a:pt x="1797729" y="4165547"/>
                </a:cubicBezTo>
                <a:cubicBezTo>
                  <a:pt x="1693340" y="4155492"/>
                  <a:pt x="1589207" y="4164372"/>
                  <a:pt x="1485458" y="4175995"/>
                </a:cubicBezTo>
                <a:cubicBezTo>
                  <a:pt x="1307344" y="4195571"/>
                  <a:pt x="1127888" y="4198979"/>
                  <a:pt x="949185" y="4186181"/>
                </a:cubicBezTo>
                <a:cubicBezTo>
                  <a:pt x="751793" y="4172468"/>
                  <a:pt x="554529" y="4174950"/>
                  <a:pt x="357136" y="4175995"/>
                </a:cubicBezTo>
                <a:lnTo>
                  <a:pt x="0" y="417506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sketch line">
            <a:extLst>
              <a:ext uri="{FF2B5EF4-FFF2-40B4-BE49-F238E27FC236}">
                <a16:creationId xmlns:a16="http://schemas.microsoft.com/office/drawing/2014/main" id="{F919E280-CA27-4214-97E6-294E0C3BC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46318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roels Kløvedal på TV 2 Fri">
            <a:extLst>
              <a:ext uri="{FF2B5EF4-FFF2-40B4-BE49-F238E27FC236}">
                <a16:creationId xmlns:a16="http://schemas.microsoft.com/office/drawing/2014/main" id="{BDC8EA33-2421-C050-E0C0-EA5C9E205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44" r="3" b="3"/>
          <a:stretch/>
        </p:blipFill>
        <p:spPr bwMode="auto">
          <a:xfrm>
            <a:off x="1" y="4267200"/>
            <a:ext cx="4051081" cy="2590800"/>
          </a:xfrm>
          <a:custGeom>
            <a:avLst/>
            <a:gdLst/>
            <a:ahLst/>
            <a:cxnLst/>
            <a:rect l="l" t="t" r="r" b="b"/>
            <a:pathLst>
              <a:path w="4051081" h="2496030">
                <a:moveTo>
                  <a:pt x="2464753" y="4"/>
                </a:moveTo>
                <a:cubicBezTo>
                  <a:pt x="2509518" y="-78"/>
                  <a:pt x="2554292" y="1163"/>
                  <a:pt x="2599067" y="4428"/>
                </a:cubicBezTo>
                <a:cubicBezTo>
                  <a:pt x="2749817" y="17813"/>
                  <a:pt x="2901270" y="21079"/>
                  <a:pt x="3052443" y="14222"/>
                </a:cubicBezTo>
                <a:cubicBezTo>
                  <a:pt x="3173923" y="5694"/>
                  <a:pt x="3295774" y="4206"/>
                  <a:pt x="3417420" y="9782"/>
                </a:cubicBezTo>
                <a:cubicBezTo>
                  <a:pt x="3530764" y="16442"/>
                  <a:pt x="3644108" y="23233"/>
                  <a:pt x="3757835" y="19315"/>
                </a:cubicBezTo>
                <a:cubicBezTo>
                  <a:pt x="3803121" y="17748"/>
                  <a:pt x="3847768" y="15789"/>
                  <a:pt x="3892671" y="13177"/>
                </a:cubicBezTo>
                <a:cubicBezTo>
                  <a:pt x="3933972" y="9619"/>
                  <a:pt x="3975386" y="7938"/>
                  <a:pt x="4016790" y="8134"/>
                </a:cubicBezTo>
                <a:lnTo>
                  <a:pt x="4034037" y="8999"/>
                </a:lnTo>
                <a:lnTo>
                  <a:pt x="4035370" y="62503"/>
                </a:lnTo>
                <a:cubicBezTo>
                  <a:pt x="4033549" y="118790"/>
                  <a:pt x="4026390" y="174983"/>
                  <a:pt x="4020562" y="231143"/>
                </a:cubicBezTo>
                <a:cubicBezTo>
                  <a:pt x="4014860" y="285717"/>
                  <a:pt x="4006498" y="343464"/>
                  <a:pt x="4019168" y="393470"/>
                </a:cubicBezTo>
                <a:cubicBezTo>
                  <a:pt x="4042480" y="482184"/>
                  <a:pt x="4024236" y="566457"/>
                  <a:pt x="4014100" y="651618"/>
                </a:cubicBezTo>
                <a:cubicBezTo>
                  <a:pt x="4001874" y="734926"/>
                  <a:pt x="4003635" y="819681"/>
                  <a:pt x="4019295" y="902406"/>
                </a:cubicBezTo>
                <a:cubicBezTo>
                  <a:pt x="4031711" y="960787"/>
                  <a:pt x="4031711" y="1020184"/>
                  <a:pt x="4033231" y="1078946"/>
                </a:cubicBezTo>
                <a:cubicBezTo>
                  <a:pt x="4034118" y="1115753"/>
                  <a:pt x="4020562" y="1153193"/>
                  <a:pt x="4011566" y="1189872"/>
                </a:cubicBezTo>
                <a:cubicBezTo>
                  <a:pt x="3995476" y="1256123"/>
                  <a:pt x="3989648" y="1323388"/>
                  <a:pt x="4011566" y="1387989"/>
                </a:cubicBezTo>
                <a:cubicBezTo>
                  <a:pt x="4042100" y="1477465"/>
                  <a:pt x="4059584" y="1566941"/>
                  <a:pt x="4046914" y="1661622"/>
                </a:cubicBezTo>
                <a:cubicBezTo>
                  <a:pt x="4039566" y="1720003"/>
                  <a:pt x="4037919" y="1779654"/>
                  <a:pt x="4026896" y="1837274"/>
                </a:cubicBezTo>
                <a:cubicBezTo>
                  <a:pt x="4008779" y="1932843"/>
                  <a:pt x="4015240" y="2027776"/>
                  <a:pt x="4029684" y="2121948"/>
                </a:cubicBezTo>
                <a:cubicBezTo>
                  <a:pt x="4039832" y="2200637"/>
                  <a:pt x="4040934" y="2280226"/>
                  <a:pt x="4032978" y="2359155"/>
                </a:cubicBezTo>
                <a:lnTo>
                  <a:pt x="4023519" y="2496030"/>
                </a:lnTo>
                <a:lnTo>
                  <a:pt x="0" y="2496030"/>
                </a:lnTo>
                <a:lnTo>
                  <a:pt x="0" y="12459"/>
                </a:lnTo>
                <a:lnTo>
                  <a:pt x="17104" y="15006"/>
                </a:lnTo>
                <a:cubicBezTo>
                  <a:pt x="83627" y="15006"/>
                  <a:pt x="150022" y="12263"/>
                  <a:pt x="216416" y="7824"/>
                </a:cubicBezTo>
                <a:cubicBezTo>
                  <a:pt x="361434" y="-156"/>
                  <a:pt x="506837" y="3162"/>
                  <a:pt x="651370" y="17748"/>
                </a:cubicBezTo>
                <a:cubicBezTo>
                  <a:pt x="753623" y="25440"/>
                  <a:pt x="856335" y="24213"/>
                  <a:pt x="958396" y="14092"/>
                </a:cubicBezTo>
                <a:cubicBezTo>
                  <a:pt x="1145682" y="-1710"/>
                  <a:pt x="1332584" y="10958"/>
                  <a:pt x="1519486" y="21666"/>
                </a:cubicBezTo>
                <a:cubicBezTo>
                  <a:pt x="1700504" y="32113"/>
                  <a:pt x="1881394" y="24408"/>
                  <a:pt x="2062411" y="17487"/>
                </a:cubicBezTo>
                <a:cubicBezTo>
                  <a:pt x="2196255" y="12394"/>
                  <a:pt x="2330459" y="249"/>
                  <a:pt x="2464753" y="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E93FF29-C29F-8293-D4CD-AD076C882B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4296" y="2706624"/>
            <a:ext cx="6894576" cy="34838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/>
              <a:t>Rejseromaner Troels Kløvedal </a:t>
            </a:r>
            <a:r>
              <a:rPr lang="en-US" sz="2200">
                <a:sym typeface="Wingdings" panose="05000000000000000000" pitchFamily="2" charset="2"/>
              </a:rPr>
              <a:t> virkelighedsflugt og tilbud om eksotiske rejse</a:t>
            </a:r>
          </a:p>
          <a:p>
            <a:r>
              <a:rPr lang="en-US" sz="2200">
                <a:sym typeface="Wingdings" panose="05000000000000000000" pitchFamily="2" charset="2"/>
              </a:rPr>
              <a:t>Historiefortællinger  virkelighedsflugt </a:t>
            </a:r>
          </a:p>
          <a:p>
            <a:r>
              <a:rPr lang="en-US" sz="2200">
                <a:sym typeface="Wingdings" panose="05000000000000000000" pitchFamily="2" charset="2"/>
              </a:rPr>
              <a:t>Isabel Allende en spændende historie uden politisk engagement  der appelleres til læserens fantasi</a:t>
            </a:r>
          </a:p>
          <a:p>
            <a:r>
              <a:rPr lang="en-US" sz="2200"/>
              <a:t>I DK kommer fantastisk realisme også til udtryk hos </a:t>
            </a:r>
          </a:p>
          <a:p>
            <a:r>
              <a:rPr lang="en-US" sz="2200"/>
              <a:t> Ib Michael</a:t>
            </a:r>
          </a:p>
          <a:p>
            <a:r>
              <a:rPr lang="en-US" sz="2200"/>
              <a:t>Kirsten Thorup – krønikeagtige fortællinger</a:t>
            </a:r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2867471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7" name="Rectangle 4106">
            <a:extLst>
              <a:ext uri="{FF2B5EF4-FFF2-40B4-BE49-F238E27FC236}">
                <a16:creationId xmlns:a16="http://schemas.microsoft.com/office/drawing/2014/main" id="{C29C59CE-9D5A-4E64-9F64-161998AB2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30A65FA-38C3-471F-6A8F-9E4824A84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1809" y="365125"/>
            <a:ext cx="4851990" cy="206808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Postmodernisme</a:t>
            </a:r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arkitektur</a:t>
            </a:r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litteratur</a:t>
            </a:r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film </a:t>
            </a:r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og</a:t>
            </a:r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malerkunst</a:t>
            </a:r>
            <a:endParaRPr lang="en-US" sz="4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100" name="Picture 4" descr="Løsningen på det moderne livs krise har vi kendt siden 1970'erne. Bliv  narcissist">
            <a:extLst>
              <a:ext uri="{FF2B5EF4-FFF2-40B4-BE49-F238E27FC236}">
                <a16:creationId xmlns:a16="http://schemas.microsoft.com/office/drawing/2014/main" id="{2C7029F8-073D-4B10-7E19-B3D84A35E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3" r="4664" b="1"/>
          <a:stretch/>
        </p:blipFill>
        <p:spPr bwMode="auto">
          <a:xfrm>
            <a:off x="2" y="2"/>
            <a:ext cx="2873113" cy="2520153"/>
          </a:xfrm>
          <a:custGeom>
            <a:avLst/>
            <a:gdLst/>
            <a:ahLst/>
            <a:cxnLst/>
            <a:rect l="l" t="t" r="r" b="b"/>
            <a:pathLst>
              <a:path w="2873113" h="2520153">
                <a:moveTo>
                  <a:pt x="0" y="0"/>
                </a:moveTo>
                <a:lnTo>
                  <a:pt x="2863050" y="0"/>
                </a:lnTo>
                <a:lnTo>
                  <a:pt x="2860357" y="23417"/>
                </a:lnTo>
                <a:cubicBezTo>
                  <a:pt x="2854714" y="58297"/>
                  <a:pt x="2848787" y="93209"/>
                  <a:pt x="2846577" y="128562"/>
                </a:cubicBezTo>
                <a:cubicBezTo>
                  <a:pt x="2835325" y="313204"/>
                  <a:pt x="2844701" y="497594"/>
                  <a:pt x="2857292" y="681606"/>
                </a:cubicBezTo>
                <a:cubicBezTo>
                  <a:pt x="2874974" y="930009"/>
                  <a:pt x="2873501" y="1179283"/>
                  <a:pt x="2852872" y="1427485"/>
                </a:cubicBezTo>
                <a:cubicBezTo>
                  <a:pt x="2831655" y="1647555"/>
                  <a:pt x="2835660" y="1869138"/>
                  <a:pt x="2864794" y="2088415"/>
                </a:cubicBezTo>
                <a:cubicBezTo>
                  <a:pt x="2882609" y="2212685"/>
                  <a:pt x="2866535" y="2338091"/>
                  <a:pt x="2864794" y="2462992"/>
                </a:cubicBezTo>
                <a:lnTo>
                  <a:pt x="2863832" y="2503401"/>
                </a:lnTo>
                <a:lnTo>
                  <a:pt x="2759379" y="2506812"/>
                </a:lnTo>
                <a:cubicBezTo>
                  <a:pt x="2718815" y="2505399"/>
                  <a:pt x="2678327" y="2501250"/>
                  <a:pt x="2638141" y="2494371"/>
                </a:cubicBezTo>
                <a:cubicBezTo>
                  <a:pt x="2542898" y="2477013"/>
                  <a:pt x="2447655" y="2484775"/>
                  <a:pt x="2352412" y="2491125"/>
                </a:cubicBezTo>
                <a:cubicBezTo>
                  <a:pt x="2090938" y="2508483"/>
                  <a:pt x="1829464" y="2529652"/>
                  <a:pt x="1567101" y="2515539"/>
                </a:cubicBezTo>
                <a:cubicBezTo>
                  <a:pt x="1511098" y="2512576"/>
                  <a:pt x="1456492" y="2499593"/>
                  <a:pt x="1400871" y="2494229"/>
                </a:cubicBezTo>
                <a:cubicBezTo>
                  <a:pt x="1239211" y="2478564"/>
                  <a:pt x="1078187" y="2496912"/>
                  <a:pt x="916909" y="2504391"/>
                </a:cubicBezTo>
                <a:cubicBezTo>
                  <a:pt x="738423" y="2515144"/>
                  <a:pt x="559493" y="2512971"/>
                  <a:pt x="381262" y="2497899"/>
                </a:cubicBezTo>
                <a:cubicBezTo>
                  <a:pt x="284495" y="2488444"/>
                  <a:pt x="187601" y="2485233"/>
                  <a:pt x="90675" y="2486397"/>
                </a:cubicBezTo>
                <a:lnTo>
                  <a:pt x="0" y="249099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Narcissister og kunsten at undgå dem i sit liv">
            <a:extLst>
              <a:ext uri="{FF2B5EF4-FFF2-40B4-BE49-F238E27FC236}">
                <a16:creationId xmlns:a16="http://schemas.microsoft.com/office/drawing/2014/main" id="{5F1DFD73-FC2E-3B10-B508-D001DE737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6" r="-5" b="-5"/>
          <a:stretch/>
        </p:blipFill>
        <p:spPr bwMode="auto">
          <a:xfrm>
            <a:off x="3060436" y="10"/>
            <a:ext cx="2843573" cy="2524624"/>
          </a:xfrm>
          <a:custGeom>
            <a:avLst/>
            <a:gdLst/>
            <a:ahLst/>
            <a:cxnLst/>
            <a:rect l="l" t="t" r="r" b="b"/>
            <a:pathLst>
              <a:path w="2843573" h="2524634">
                <a:moveTo>
                  <a:pt x="26682" y="0"/>
                </a:moveTo>
                <a:lnTo>
                  <a:pt x="2822452" y="0"/>
                </a:lnTo>
                <a:lnTo>
                  <a:pt x="2820993" y="10824"/>
                </a:lnTo>
                <a:cubicBezTo>
                  <a:pt x="2808235" y="122326"/>
                  <a:pt x="2818697" y="233190"/>
                  <a:pt x="2829285" y="343799"/>
                </a:cubicBezTo>
                <a:cubicBezTo>
                  <a:pt x="2840997" y="479092"/>
                  <a:pt x="2837348" y="615270"/>
                  <a:pt x="2818441" y="749749"/>
                </a:cubicBezTo>
                <a:cubicBezTo>
                  <a:pt x="2807788" y="840800"/>
                  <a:pt x="2808044" y="932796"/>
                  <a:pt x="2819207" y="1023783"/>
                </a:cubicBezTo>
                <a:cubicBezTo>
                  <a:pt x="2837578" y="1193205"/>
                  <a:pt x="2863349" y="1363775"/>
                  <a:pt x="2819207" y="1534090"/>
                </a:cubicBezTo>
                <a:cubicBezTo>
                  <a:pt x="2800453" y="1606554"/>
                  <a:pt x="2806449" y="1682589"/>
                  <a:pt x="2816911" y="1756456"/>
                </a:cubicBezTo>
                <a:cubicBezTo>
                  <a:pt x="2833853" y="1883025"/>
                  <a:pt x="2834796" y="2011227"/>
                  <a:pt x="2819717" y="2138038"/>
                </a:cubicBezTo>
                <a:cubicBezTo>
                  <a:pt x="2811335" y="2205118"/>
                  <a:pt x="2811679" y="2273002"/>
                  <a:pt x="2820738" y="2339992"/>
                </a:cubicBezTo>
                <a:cubicBezTo>
                  <a:pt x="2827117" y="2381582"/>
                  <a:pt x="2826415" y="2423364"/>
                  <a:pt x="2825315" y="2465177"/>
                </a:cubicBezTo>
                <a:lnTo>
                  <a:pt x="2825058" y="2479654"/>
                </a:lnTo>
                <a:lnTo>
                  <a:pt x="2679762" y="2483128"/>
                </a:lnTo>
                <a:cubicBezTo>
                  <a:pt x="2618897" y="2485860"/>
                  <a:pt x="2558084" y="2490067"/>
                  <a:pt x="2497351" y="2496347"/>
                </a:cubicBezTo>
                <a:cubicBezTo>
                  <a:pt x="2332771" y="2513422"/>
                  <a:pt x="2168953" y="2506649"/>
                  <a:pt x="2004501" y="2503544"/>
                </a:cubicBezTo>
                <a:cubicBezTo>
                  <a:pt x="1819728" y="2500017"/>
                  <a:pt x="1634831" y="2501710"/>
                  <a:pt x="1450058" y="2501710"/>
                </a:cubicBezTo>
                <a:cubicBezTo>
                  <a:pt x="1369673" y="2501992"/>
                  <a:pt x="1289796" y="2497193"/>
                  <a:pt x="1209792" y="2489009"/>
                </a:cubicBezTo>
                <a:cubicBezTo>
                  <a:pt x="1093723" y="2477295"/>
                  <a:pt x="978288" y="2491407"/>
                  <a:pt x="863997" y="2510177"/>
                </a:cubicBezTo>
                <a:cubicBezTo>
                  <a:pt x="784361" y="2521298"/>
                  <a:pt x="704102" y="2526010"/>
                  <a:pt x="623857" y="2524289"/>
                </a:cubicBezTo>
                <a:cubicBezTo>
                  <a:pt x="427783" y="2524430"/>
                  <a:pt x="232091" y="2514693"/>
                  <a:pt x="36524" y="2497052"/>
                </a:cubicBezTo>
                <a:lnTo>
                  <a:pt x="13350" y="2496674"/>
                </a:lnTo>
                <a:lnTo>
                  <a:pt x="17533" y="2292198"/>
                </a:lnTo>
                <a:cubicBezTo>
                  <a:pt x="19808" y="2209062"/>
                  <a:pt x="21290" y="2125926"/>
                  <a:pt x="17874" y="2042789"/>
                </a:cubicBezTo>
                <a:cubicBezTo>
                  <a:pt x="8899" y="1823109"/>
                  <a:pt x="-1415" y="1603430"/>
                  <a:pt x="13052" y="1383876"/>
                </a:cubicBezTo>
                <a:cubicBezTo>
                  <a:pt x="22963" y="1233390"/>
                  <a:pt x="35957" y="1082147"/>
                  <a:pt x="31938" y="930905"/>
                </a:cubicBezTo>
                <a:cubicBezTo>
                  <a:pt x="27652" y="775629"/>
                  <a:pt x="13587" y="620983"/>
                  <a:pt x="3274" y="466086"/>
                </a:cubicBezTo>
                <a:cubicBezTo>
                  <a:pt x="-4187" y="352451"/>
                  <a:pt x="1117" y="238378"/>
                  <a:pt x="19079" y="125790"/>
                </a:cubicBezTo>
                <a:cubicBezTo>
                  <a:pt x="25442" y="85647"/>
                  <a:pt x="27250" y="45378"/>
                  <a:pt x="26899" y="50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9" name="sketch line">
            <a:extLst>
              <a:ext uri="{FF2B5EF4-FFF2-40B4-BE49-F238E27FC236}">
                <a16:creationId xmlns:a16="http://schemas.microsoft.com/office/drawing/2014/main" id="{2EA3E16E-E32B-4992-ADBC-EA9C33A6F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1809" y="2579272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Narcissisme - Wikipedia, den frie encyklopædi">
            <a:extLst>
              <a:ext uri="{FF2B5EF4-FFF2-40B4-BE49-F238E27FC236}">
                <a16:creationId xmlns:a16="http://schemas.microsoft.com/office/drawing/2014/main" id="{45003CA6-4A0C-DAF0-0222-EA64AA12BF4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" b="38219"/>
          <a:stretch/>
        </p:blipFill>
        <p:spPr bwMode="auto">
          <a:xfrm>
            <a:off x="1" y="2716074"/>
            <a:ext cx="5909625" cy="4141924"/>
          </a:xfrm>
          <a:custGeom>
            <a:avLst/>
            <a:gdLst/>
            <a:ahLst/>
            <a:cxnLst/>
            <a:rect l="l" t="t" r="r" b="b"/>
            <a:pathLst>
              <a:path w="5909625" h="4141924">
                <a:moveTo>
                  <a:pt x="1823444" y="1329"/>
                </a:moveTo>
                <a:cubicBezTo>
                  <a:pt x="1893960" y="3895"/>
                  <a:pt x="1964367" y="10183"/>
                  <a:pt x="2034428" y="20181"/>
                </a:cubicBezTo>
                <a:cubicBezTo>
                  <a:pt x="2139449" y="36834"/>
                  <a:pt x="2245360" y="26532"/>
                  <a:pt x="2350889" y="19476"/>
                </a:cubicBezTo>
                <a:cubicBezTo>
                  <a:pt x="2478642" y="10867"/>
                  <a:pt x="2606268" y="6210"/>
                  <a:pt x="2734275" y="20323"/>
                </a:cubicBezTo>
                <a:cubicBezTo>
                  <a:pt x="2825326" y="30483"/>
                  <a:pt x="2916886" y="21029"/>
                  <a:pt x="3008193" y="15383"/>
                </a:cubicBezTo>
                <a:cubicBezTo>
                  <a:pt x="3103486" y="8045"/>
                  <a:pt x="3199137" y="8045"/>
                  <a:pt x="3294430" y="15383"/>
                </a:cubicBezTo>
                <a:cubicBezTo>
                  <a:pt x="3381546" y="22750"/>
                  <a:pt x="3469080" y="21000"/>
                  <a:pt x="3555904" y="10161"/>
                </a:cubicBezTo>
                <a:cubicBezTo>
                  <a:pt x="3657497" y="-1693"/>
                  <a:pt x="3759089" y="7480"/>
                  <a:pt x="3860682" y="16089"/>
                </a:cubicBezTo>
                <a:cubicBezTo>
                  <a:pt x="4039485" y="31472"/>
                  <a:pt x="4218161" y="24557"/>
                  <a:pt x="4396583" y="13266"/>
                </a:cubicBezTo>
                <a:cubicBezTo>
                  <a:pt x="4519422" y="6041"/>
                  <a:pt x="4642589" y="10007"/>
                  <a:pt x="4764856" y="25121"/>
                </a:cubicBezTo>
                <a:cubicBezTo>
                  <a:pt x="4813493" y="30483"/>
                  <a:pt x="4862258" y="29496"/>
                  <a:pt x="4911023" y="30483"/>
                </a:cubicBezTo>
                <a:cubicBezTo>
                  <a:pt x="4915721" y="30625"/>
                  <a:pt x="4920801" y="29108"/>
                  <a:pt x="4925690" y="28984"/>
                </a:cubicBezTo>
                <a:lnTo>
                  <a:pt x="4927821" y="30065"/>
                </a:lnTo>
                <a:lnTo>
                  <a:pt x="4960258" y="27641"/>
                </a:lnTo>
                <a:lnTo>
                  <a:pt x="4964870" y="27986"/>
                </a:lnTo>
                <a:lnTo>
                  <a:pt x="4964882" y="27978"/>
                </a:lnTo>
                <a:cubicBezTo>
                  <a:pt x="4969755" y="27908"/>
                  <a:pt x="4974899" y="29284"/>
                  <a:pt x="4979471" y="28790"/>
                </a:cubicBezTo>
                <a:cubicBezTo>
                  <a:pt x="5154578" y="12123"/>
                  <a:pt x="5330536" y="9611"/>
                  <a:pt x="5505974" y="21310"/>
                </a:cubicBezTo>
                <a:cubicBezTo>
                  <a:pt x="5586740" y="25614"/>
                  <a:pt x="5667442" y="25544"/>
                  <a:pt x="5748129" y="23092"/>
                </a:cubicBezTo>
                <a:lnTo>
                  <a:pt x="5892006" y="15658"/>
                </a:lnTo>
                <a:lnTo>
                  <a:pt x="5894187" y="91357"/>
                </a:lnTo>
                <a:cubicBezTo>
                  <a:pt x="5891252" y="119679"/>
                  <a:pt x="5887042" y="148001"/>
                  <a:pt x="5881429" y="176068"/>
                </a:cubicBezTo>
                <a:cubicBezTo>
                  <a:pt x="5868671" y="240494"/>
                  <a:pt x="5878112" y="303645"/>
                  <a:pt x="5888063" y="367433"/>
                </a:cubicBezTo>
                <a:cubicBezTo>
                  <a:pt x="5896291" y="414790"/>
                  <a:pt x="5896291" y="463218"/>
                  <a:pt x="5888063" y="510574"/>
                </a:cubicBezTo>
                <a:cubicBezTo>
                  <a:pt x="5868926" y="612636"/>
                  <a:pt x="5879515" y="714697"/>
                  <a:pt x="5889083" y="815610"/>
                </a:cubicBezTo>
                <a:cubicBezTo>
                  <a:pt x="5901841" y="951224"/>
                  <a:pt x="5908220" y="1085690"/>
                  <a:pt x="5876326" y="1220284"/>
                </a:cubicBezTo>
                <a:cubicBezTo>
                  <a:pt x="5856296" y="1304994"/>
                  <a:pt x="5872754" y="1390981"/>
                  <a:pt x="5883342" y="1475437"/>
                </a:cubicBezTo>
                <a:cubicBezTo>
                  <a:pt x="5891354" y="1538243"/>
                  <a:pt x="5892298" y="1601751"/>
                  <a:pt x="5886149" y="1664761"/>
                </a:cubicBezTo>
                <a:cubicBezTo>
                  <a:pt x="5876836" y="1760329"/>
                  <a:pt x="5880140" y="1856713"/>
                  <a:pt x="5895972" y="1951426"/>
                </a:cubicBezTo>
                <a:cubicBezTo>
                  <a:pt x="5905362" y="2004791"/>
                  <a:pt x="5901727" y="2059623"/>
                  <a:pt x="5885384" y="2111279"/>
                </a:cubicBezTo>
                <a:cubicBezTo>
                  <a:pt x="5861527" y="2185401"/>
                  <a:pt x="5875943" y="2261054"/>
                  <a:pt x="5885384" y="2335942"/>
                </a:cubicBezTo>
                <a:cubicBezTo>
                  <a:pt x="5899545" y="2453440"/>
                  <a:pt x="5916513" y="2570683"/>
                  <a:pt x="5906434" y="2689584"/>
                </a:cubicBezTo>
                <a:cubicBezTo>
                  <a:pt x="5904839" y="2722155"/>
                  <a:pt x="5900310" y="2754521"/>
                  <a:pt x="5892910" y="2786288"/>
                </a:cubicBezTo>
                <a:cubicBezTo>
                  <a:pt x="5859473" y="2908978"/>
                  <a:pt x="5857980" y="3038188"/>
                  <a:pt x="5888573" y="3161618"/>
                </a:cubicBezTo>
                <a:cubicBezTo>
                  <a:pt x="5920978" y="3294426"/>
                  <a:pt x="5914089" y="3426468"/>
                  <a:pt x="5880791" y="3558127"/>
                </a:cubicBezTo>
                <a:cubicBezTo>
                  <a:pt x="5844074" y="3697862"/>
                  <a:pt x="5840847" y="3844294"/>
                  <a:pt x="5871350" y="3985509"/>
                </a:cubicBezTo>
                <a:lnTo>
                  <a:pt x="5884107" y="4141924"/>
                </a:lnTo>
                <a:lnTo>
                  <a:pt x="0" y="4141924"/>
                </a:lnTo>
                <a:lnTo>
                  <a:pt x="0" y="18996"/>
                </a:lnTo>
                <a:lnTo>
                  <a:pt x="114789" y="16636"/>
                </a:lnTo>
                <a:cubicBezTo>
                  <a:pt x="229350" y="12949"/>
                  <a:pt x="343737" y="7904"/>
                  <a:pt x="457838" y="9315"/>
                </a:cubicBezTo>
                <a:cubicBezTo>
                  <a:pt x="553081" y="10444"/>
                  <a:pt x="648070" y="31612"/>
                  <a:pt x="743567" y="27661"/>
                </a:cubicBezTo>
                <a:cubicBezTo>
                  <a:pt x="1032979" y="16089"/>
                  <a:pt x="1322518" y="19899"/>
                  <a:pt x="1611803" y="4799"/>
                </a:cubicBezTo>
                <a:cubicBezTo>
                  <a:pt x="1682301" y="-85"/>
                  <a:pt x="1752927" y="-1238"/>
                  <a:pt x="1823444" y="132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AF33AE4-3014-4C71-9030-F8ECAB73EA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01809" y="2846851"/>
            <a:ext cx="4851990" cy="333011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500"/>
              <a:t>Mange forskellige meninger men ikke en overordnet</a:t>
            </a:r>
          </a:p>
          <a:p>
            <a:r>
              <a:rPr lang="en-US" sz="1500"/>
              <a:t>Det moderne menneske har endegyldigt mistet sin identitet</a:t>
            </a:r>
          </a:p>
          <a:p>
            <a:r>
              <a:rPr lang="en-US" sz="1500"/>
              <a:t>Flimrende og fragmentarisk virkelighedsopfattelse</a:t>
            </a:r>
          </a:p>
          <a:p>
            <a:r>
              <a:rPr lang="en-US" sz="1500"/>
              <a:t>Livet består af en række øjebliksbilleder, der fascinerer i kortere tid.</a:t>
            </a:r>
          </a:p>
          <a:p>
            <a:r>
              <a:rPr lang="en-US" sz="1500"/>
              <a:t>Tilværelsen er en række iscenesættelser</a:t>
            </a:r>
          </a:p>
          <a:p>
            <a:r>
              <a:rPr lang="en-US" sz="1500"/>
              <a:t>Narcissisme kommer også til udtryk i cafeerne med spejle</a:t>
            </a:r>
          </a:p>
          <a:p>
            <a:r>
              <a:rPr lang="en-US" sz="1500"/>
              <a:t>Postmodernistiske kunstnere er ofte betegnet om </a:t>
            </a:r>
            <a:r>
              <a:rPr lang="en-US" sz="1500" b="1" i="1"/>
              <a:t>ægte overflade sanselighed</a:t>
            </a:r>
          </a:p>
        </p:txBody>
      </p:sp>
    </p:spTree>
    <p:extLst>
      <p:ext uri="{BB962C8B-B14F-4D97-AF65-F5344CB8AC3E}">
        <p14:creationId xmlns:p14="http://schemas.microsoft.com/office/powerpoint/2010/main" val="462963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3" name="Rectangle 5132">
            <a:extLst>
              <a:ext uri="{FF2B5EF4-FFF2-40B4-BE49-F238E27FC236}">
                <a16:creationId xmlns:a16="http://schemas.microsoft.com/office/drawing/2014/main" id="{9AB13476-CE21-4746-B044-FD491AC84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D16106-1DB6-2CF3-7FFF-90C7BEF6C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28" y="429768"/>
            <a:ext cx="4095072" cy="16425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Punkerne</a:t>
            </a:r>
            <a:r>
              <a:rPr lang="en-US" sz="3000" dirty="0"/>
              <a:t> </a:t>
            </a:r>
            <a:r>
              <a:rPr lang="en-US" sz="3000" dirty="0" err="1"/>
              <a:t>og</a:t>
            </a:r>
            <a:r>
              <a:rPr lang="en-US" sz="3000" dirty="0"/>
              <a:t> </a:t>
            </a: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postmoderne</a:t>
            </a: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kunst</a:t>
            </a:r>
            <a:b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Michael </a:t>
            </a:r>
            <a:r>
              <a:rPr lang="en-US" sz="3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Strunge</a:t>
            </a:r>
            <a:endParaRPr lang="en-US" sz="3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3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328" y="2423160"/>
            <a:ext cx="3877056" cy="18288"/>
          </a:xfrm>
          <a:custGeom>
            <a:avLst/>
            <a:gdLst>
              <a:gd name="connsiteX0" fmla="*/ 0 w 3877056"/>
              <a:gd name="connsiteY0" fmla="*/ 0 h 18288"/>
              <a:gd name="connsiteX1" fmla="*/ 723717 w 3877056"/>
              <a:gd name="connsiteY1" fmla="*/ 0 h 18288"/>
              <a:gd name="connsiteX2" fmla="*/ 1447434 w 3877056"/>
              <a:gd name="connsiteY2" fmla="*/ 0 h 18288"/>
              <a:gd name="connsiteX3" fmla="*/ 1977299 w 3877056"/>
              <a:gd name="connsiteY3" fmla="*/ 0 h 18288"/>
              <a:gd name="connsiteX4" fmla="*/ 2623475 w 3877056"/>
              <a:gd name="connsiteY4" fmla="*/ 0 h 18288"/>
              <a:gd name="connsiteX5" fmla="*/ 3192109 w 3877056"/>
              <a:gd name="connsiteY5" fmla="*/ 0 h 18288"/>
              <a:gd name="connsiteX6" fmla="*/ 3877056 w 3877056"/>
              <a:gd name="connsiteY6" fmla="*/ 0 h 18288"/>
              <a:gd name="connsiteX7" fmla="*/ 3877056 w 3877056"/>
              <a:gd name="connsiteY7" fmla="*/ 18288 h 18288"/>
              <a:gd name="connsiteX8" fmla="*/ 3230880 w 3877056"/>
              <a:gd name="connsiteY8" fmla="*/ 18288 h 18288"/>
              <a:gd name="connsiteX9" fmla="*/ 2662245 w 3877056"/>
              <a:gd name="connsiteY9" fmla="*/ 18288 h 18288"/>
              <a:gd name="connsiteX10" fmla="*/ 2016069 w 3877056"/>
              <a:gd name="connsiteY10" fmla="*/ 18288 h 18288"/>
              <a:gd name="connsiteX11" fmla="*/ 1408664 w 3877056"/>
              <a:gd name="connsiteY11" fmla="*/ 18288 h 18288"/>
              <a:gd name="connsiteX12" fmla="*/ 840029 w 3877056"/>
              <a:gd name="connsiteY12" fmla="*/ 18288 h 18288"/>
              <a:gd name="connsiteX13" fmla="*/ 0 w 3877056"/>
              <a:gd name="connsiteY13" fmla="*/ 18288 h 18288"/>
              <a:gd name="connsiteX14" fmla="*/ 0 w 3877056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77056" h="18288" fill="none" extrusionOk="0">
                <a:moveTo>
                  <a:pt x="0" y="0"/>
                </a:moveTo>
                <a:cubicBezTo>
                  <a:pt x="155902" y="14477"/>
                  <a:pt x="567164" y="18992"/>
                  <a:pt x="723717" y="0"/>
                </a:cubicBezTo>
                <a:cubicBezTo>
                  <a:pt x="880270" y="-18992"/>
                  <a:pt x="1230427" y="-33316"/>
                  <a:pt x="1447434" y="0"/>
                </a:cubicBezTo>
                <a:cubicBezTo>
                  <a:pt x="1664441" y="33316"/>
                  <a:pt x="1866557" y="5702"/>
                  <a:pt x="1977299" y="0"/>
                </a:cubicBezTo>
                <a:cubicBezTo>
                  <a:pt x="2088041" y="-5702"/>
                  <a:pt x="2302485" y="24099"/>
                  <a:pt x="2623475" y="0"/>
                </a:cubicBezTo>
                <a:cubicBezTo>
                  <a:pt x="2944465" y="-24099"/>
                  <a:pt x="2993399" y="-19795"/>
                  <a:pt x="3192109" y="0"/>
                </a:cubicBezTo>
                <a:cubicBezTo>
                  <a:pt x="3390819" y="19795"/>
                  <a:pt x="3581349" y="-26551"/>
                  <a:pt x="3877056" y="0"/>
                </a:cubicBezTo>
                <a:cubicBezTo>
                  <a:pt x="3877095" y="7328"/>
                  <a:pt x="3877675" y="9982"/>
                  <a:pt x="3877056" y="18288"/>
                </a:cubicBezTo>
                <a:cubicBezTo>
                  <a:pt x="3576596" y="42394"/>
                  <a:pt x="3502355" y="16962"/>
                  <a:pt x="3230880" y="18288"/>
                </a:cubicBezTo>
                <a:cubicBezTo>
                  <a:pt x="2959405" y="19614"/>
                  <a:pt x="2924948" y="18543"/>
                  <a:pt x="2662245" y="18288"/>
                </a:cubicBezTo>
                <a:cubicBezTo>
                  <a:pt x="2399543" y="18033"/>
                  <a:pt x="2231855" y="26028"/>
                  <a:pt x="2016069" y="18288"/>
                </a:cubicBezTo>
                <a:cubicBezTo>
                  <a:pt x="1800283" y="10548"/>
                  <a:pt x="1665927" y="755"/>
                  <a:pt x="1408664" y="18288"/>
                </a:cubicBezTo>
                <a:cubicBezTo>
                  <a:pt x="1151402" y="35821"/>
                  <a:pt x="1016899" y="28407"/>
                  <a:pt x="840029" y="18288"/>
                </a:cubicBezTo>
                <a:cubicBezTo>
                  <a:pt x="663160" y="8169"/>
                  <a:pt x="304031" y="-14425"/>
                  <a:pt x="0" y="18288"/>
                </a:cubicBezTo>
                <a:cubicBezTo>
                  <a:pt x="-593" y="9736"/>
                  <a:pt x="244" y="6610"/>
                  <a:pt x="0" y="0"/>
                </a:cubicBezTo>
                <a:close/>
              </a:path>
              <a:path w="3877056" h="18288" stroke="0" extrusionOk="0">
                <a:moveTo>
                  <a:pt x="0" y="0"/>
                </a:moveTo>
                <a:cubicBezTo>
                  <a:pt x="205869" y="28368"/>
                  <a:pt x="460328" y="6409"/>
                  <a:pt x="646176" y="0"/>
                </a:cubicBezTo>
                <a:cubicBezTo>
                  <a:pt x="832024" y="-6409"/>
                  <a:pt x="1043494" y="26447"/>
                  <a:pt x="1331123" y="0"/>
                </a:cubicBezTo>
                <a:cubicBezTo>
                  <a:pt x="1618752" y="-26447"/>
                  <a:pt x="1675797" y="-26969"/>
                  <a:pt x="1938528" y="0"/>
                </a:cubicBezTo>
                <a:cubicBezTo>
                  <a:pt x="2201259" y="26969"/>
                  <a:pt x="2439942" y="23453"/>
                  <a:pt x="2662245" y="0"/>
                </a:cubicBezTo>
                <a:cubicBezTo>
                  <a:pt x="2884548" y="-23453"/>
                  <a:pt x="3094562" y="-7899"/>
                  <a:pt x="3308421" y="0"/>
                </a:cubicBezTo>
                <a:cubicBezTo>
                  <a:pt x="3522280" y="7899"/>
                  <a:pt x="3615459" y="3066"/>
                  <a:pt x="3877056" y="0"/>
                </a:cubicBezTo>
                <a:cubicBezTo>
                  <a:pt x="3877383" y="8595"/>
                  <a:pt x="3876984" y="13110"/>
                  <a:pt x="3877056" y="18288"/>
                </a:cubicBezTo>
                <a:cubicBezTo>
                  <a:pt x="3624575" y="4903"/>
                  <a:pt x="3478089" y="20597"/>
                  <a:pt x="3230880" y="18288"/>
                </a:cubicBezTo>
                <a:cubicBezTo>
                  <a:pt x="2983671" y="15979"/>
                  <a:pt x="2743376" y="19903"/>
                  <a:pt x="2507163" y="18288"/>
                </a:cubicBezTo>
                <a:cubicBezTo>
                  <a:pt x="2270950" y="16673"/>
                  <a:pt x="1992617" y="19013"/>
                  <a:pt x="1822216" y="18288"/>
                </a:cubicBezTo>
                <a:cubicBezTo>
                  <a:pt x="1651815" y="17563"/>
                  <a:pt x="1370782" y="42338"/>
                  <a:pt x="1253581" y="18288"/>
                </a:cubicBezTo>
                <a:cubicBezTo>
                  <a:pt x="1136380" y="-5762"/>
                  <a:pt x="854528" y="8046"/>
                  <a:pt x="723717" y="18288"/>
                </a:cubicBezTo>
                <a:cubicBezTo>
                  <a:pt x="592906" y="28530"/>
                  <a:pt x="166343" y="24405"/>
                  <a:pt x="0" y="18288"/>
                </a:cubicBezTo>
                <a:cubicBezTo>
                  <a:pt x="822" y="10564"/>
                  <a:pt x="-23" y="457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4489765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75B9BE1-33E2-DA19-16CB-7ACAF9DDA3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9489" y="2706624"/>
            <a:ext cx="4098951" cy="338639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500"/>
              <a:t>Oprør mod traditionelle æstetiske og moralske normer </a:t>
            </a:r>
          </a:p>
          <a:p>
            <a:r>
              <a:rPr lang="en-US" sz="1500"/>
              <a:t>Nedbrydning af det bestående</a:t>
            </a:r>
          </a:p>
          <a:p>
            <a:r>
              <a:rPr lang="en-US" sz="1500"/>
              <a:t>Lede ved ideologierne og færdige meninger</a:t>
            </a:r>
          </a:p>
          <a:p>
            <a:r>
              <a:rPr lang="en-US" sz="1500"/>
              <a:t>Natten er en ofte anvendt metafor for pessimisme, der leder til aggressivitet og destruktiv opgør med traditionelle udtryksformer’</a:t>
            </a:r>
          </a:p>
          <a:p>
            <a:r>
              <a:rPr lang="en-US" sz="1500"/>
              <a:t>Tro på poisen kan skabe harmoni og ny orden i en fuldstændigt opsplittet verden</a:t>
            </a:r>
          </a:p>
          <a:p>
            <a:r>
              <a:rPr lang="en-US" sz="1500"/>
              <a:t>Den fysiske kærlighed er ofte i foksus</a:t>
            </a:r>
          </a:p>
          <a:p>
            <a:endParaRPr lang="en-US" sz="1500"/>
          </a:p>
        </p:txBody>
      </p:sp>
      <p:pic>
        <p:nvPicPr>
          <p:cNvPr id="5124" name="Picture 4" descr="Væbnet med ord og vinger - En film om Michael Strunge og hans tid - Vi har  haft mange forespørgsler fra menesker, der gerne ville købe plakaten til  filmen og vi har">
            <a:extLst>
              <a:ext uri="{FF2B5EF4-FFF2-40B4-BE49-F238E27FC236}">
                <a16:creationId xmlns:a16="http://schemas.microsoft.com/office/drawing/2014/main" id="{830ED0A2-785E-EA54-B4D0-0AA943BF5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7" r="-1" b="9362"/>
          <a:stretch/>
        </p:blipFill>
        <p:spPr bwMode="auto">
          <a:xfrm>
            <a:off x="5027601" y="10"/>
            <a:ext cx="3044866" cy="3597029"/>
          </a:xfrm>
          <a:custGeom>
            <a:avLst/>
            <a:gdLst/>
            <a:ahLst/>
            <a:cxnLst/>
            <a:rect l="l" t="t" r="r" b="b"/>
            <a:pathLst>
              <a:path w="3044866" h="3597039">
                <a:moveTo>
                  <a:pt x="19840" y="0"/>
                </a:moveTo>
                <a:lnTo>
                  <a:pt x="3028263" y="0"/>
                </a:lnTo>
                <a:lnTo>
                  <a:pt x="3024697" y="140686"/>
                </a:lnTo>
                <a:cubicBezTo>
                  <a:pt x="3025259" y="312749"/>
                  <a:pt x="3037669" y="484544"/>
                  <a:pt x="3035552" y="655695"/>
                </a:cubicBezTo>
                <a:cubicBezTo>
                  <a:pt x="3034423" y="750938"/>
                  <a:pt x="3013255" y="845927"/>
                  <a:pt x="3017206" y="941424"/>
                </a:cubicBezTo>
                <a:cubicBezTo>
                  <a:pt x="3028778" y="1230836"/>
                  <a:pt x="3024968" y="1520375"/>
                  <a:pt x="3040069" y="1809660"/>
                </a:cubicBezTo>
                <a:cubicBezTo>
                  <a:pt x="3049835" y="1950657"/>
                  <a:pt x="3044683" y="2092164"/>
                  <a:pt x="3024686" y="2232285"/>
                </a:cubicBezTo>
                <a:cubicBezTo>
                  <a:pt x="3008033" y="2337306"/>
                  <a:pt x="3018335" y="2443217"/>
                  <a:pt x="3025391" y="2548746"/>
                </a:cubicBezTo>
                <a:cubicBezTo>
                  <a:pt x="3034000" y="2676499"/>
                  <a:pt x="3038657" y="2804125"/>
                  <a:pt x="3024544" y="2932131"/>
                </a:cubicBezTo>
                <a:cubicBezTo>
                  <a:pt x="3014384" y="3023183"/>
                  <a:pt x="3023839" y="3114743"/>
                  <a:pt x="3029484" y="3206050"/>
                </a:cubicBezTo>
                <a:cubicBezTo>
                  <a:pt x="3036822" y="3301343"/>
                  <a:pt x="3036822" y="3396994"/>
                  <a:pt x="3029484" y="3492287"/>
                </a:cubicBezTo>
                <a:lnTo>
                  <a:pt x="3026528" y="3584038"/>
                </a:lnTo>
                <a:lnTo>
                  <a:pt x="2536033" y="3578457"/>
                </a:lnTo>
                <a:cubicBezTo>
                  <a:pt x="2378057" y="3583558"/>
                  <a:pt x="2220080" y="3585390"/>
                  <a:pt x="2062105" y="3578457"/>
                </a:cubicBezTo>
                <a:cubicBezTo>
                  <a:pt x="1889685" y="3570479"/>
                  <a:pt x="1717648" y="3579504"/>
                  <a:pt x="1545736" y="3591536"/>
                </a:cubicBezTo>
                <a:cubicBezTo>
                  <a:pt x="1379525" y="3603177"/>
                  <a:pt x="1213695" y="3594544"/>
                  <a:pt x="1047737" y="3582381"/>
                </a:cubicBezTo>
                <a:cubicBezTo>
                  <a:pt x="872873" y="3569328"/>
                  <a:pt x="697288" y="3570585"/>
                  <a:pt x="522627" y="3586174"/>
                </a:cubicBezTo>
                <a:cubicBezTo>
                  <a:pt x="408103" y="3596376"/>
                  <a:pt x="293327" y="3581074"/>
                  <a:pt x="179310" y="3582119"/>
                </a:cubicBezTo>
                <a:lnTo>
                  <a:pt x="12768" y="3583434"/>
                </a:lnTo>
                <a:lnTo>
                  <a:pt x="14927" y="3541208"/>
                </a:lnTo>
                <a:cubicBezTo>
                  <a:pt x="24495" y="3440295"/>
                  <a:pt x="35084" y="3338234"/>
                  <a:pt x="15947" y="3236172"/>
                </a:cubicBezTo>
                <a:cubicBezTo>
                  <a:pt x="7719" y="3188816"/>
                  <a:pt x="7719" y="3140388"/>
                  <a:pt x="15947" y="3093031"/>
                </a:cubicBezTo>
                <a:cubicBezTo>
                  <a:pt x="25898" y="3029243"/>
                  <a:pt x="35339" y="2966092"/>
                  <a:pt x="22581" y="2901666"/>
                </a:cubicBezTo>
                <a:cubicBezTo>
                  <a:pt x="16968" y="2873599"/>
                  <a:pt x="12758" y="2845277"/>
                  <a:pt x="9823" y="2816955"/>
                </a:cubicBezTo>
                <a:cubicBezTo>
                  <a:pt x="3980" y="2744645"/>
                  <a:pt x="6072" y="2671926"/>
                  <a:pt x="16074" y="2600075"/>
                </a:cubicBezTo>
                <a:cubicBezTo>
                  <a:pt x="25643" y="2516640"/>
                  <a:pt x="10079" y="2432694"/>
                  <a:pt x="22836" y="2349514"/>
                </a:cubicBezTo>
                <a:cubicBezTo>
                  <a:pt x="31895" y="2282524"/>
                  <a:pt x="32239" y="2214640"/>
                  <a:pt x="23857" y="2147560"/>
                </a:cubicBezTo>
                <a:cubicBezTo>
                  <a:pt x="8778" y="2020749"/>
                  <a:pt x="9721" y="1892547"/>
                  <a:pt x="26663" y="1765978"/>
                </a:cubicBezTo>
                <a:cubicBezTo>
                  <a:pt x="37125" y="1692111"/>
                  <a:pt x="43121" y="1616076"/>
                  <a:pt x="24367" y="1543612"/>
                </a:cubicBezTo>
                <a:cubicBezTo>
                  <a:pt x="-19775" y="1373297"/>
                  <a:pt x="5996" y="1202727"/>
                  <a:pt x="24367" y="1033305"/>
                </a:cubicBezTo>
                <a:cubicBezTo>
                  <a:pt x="35530" y="942318"/>
                  <a:pt x="35786" y="850322"/>
                  <a:pt x="25133" y="759271"/>
                </a:cubicBezTo>
                <a:cubicBezTo>
                  <a:pt x="6226" y="624792"/>
                  <a:pt x="2577" y="488614"/>
                  <a:pt x="14289" y="353321"/>
                </a:cubicBezTo>
                <a:cubicBezTo>
                  <a:pt x="24877" y="242712"/>
                  <a:pt x="35339" y="131848"/>
                  <a:pt x="22581" y="2034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Skrigerne! | eReolen">
            <a:extLst>
              <a:ext uri="{FF2B5EF4-FFF2-40B4-BE49-F238E27FC236}">
                <a16:creationId xmlns:a16="http://schemas.microsoft.com/office/drawing/2014/main" id="{89D87BD8-69FE-7E21-07B8-3075CD361C6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2820"/>
          <a:stretch/>
        </p:blipFill>
        <p:spPr bwMode="auto">
          <a:xfrm>
            <a:off x="5021993" y="3792430"/>
            <a:ext cx="3045969" cy="3065570"/>
          </a:xfrm>
          <a:custGeom>
            <a:avLst/>
            <a:gdLst/>
            <a:ahLst/>
            <a:cxnLst/>
            <a:rect l="l" t="t" r="r" b="b"/>
            <a:pathLst>
              <a:path w="3045969" h="3065570">
                <a:moveTo>
                  <a:pt x="2750933" y="0"/>
                </a:moveTo>
                <a:lnTo>
                  <a:pt x="3043770" y="11038"/>
                </a:lnTo>
                <a:lnTo>
                  <a:pt x="3045607" y="37526"/>
                </a:lnTo>
                <a:cubicBezTo>
                  <a:pt x="3047625" y="113720"/>
                  <a:pt x="3040851" y="189914"/>
                  <a:pt x="3034394" y="266109"/>
                </a:cubicBezTo>
                <a:cubicBezTo>
                  <a:pt x="3019012" y="444912"/>
                  <a:pt x="3025927" y="623588"/>
                  <a:pt x="3037217" y="802010"/>
                </a:cubicBezTo>
                <a:cubicBezTo>
                  <a:pt x="3044443" y="924849"/>
                  <a:pt x="3040477" y="1048016"/>
                  <a:pt x="3025363" y="1170283"/>
                </a:cubicBezTo>
                <a:cubicBezTo>
                  <a:pt x="3020000" y="1218920"/>
                  <a:pt x="3020987" y="1267685"/>
                  <a:pt x="3020000" y="1316450"/>
                </a:cubicBezTo>
                <a:cubicBezTo>
                  <a:pt x="3019717" y="1325847"/>
                  <a:pt x="3026069" y="1336767"/>
                  <a:pt x="3014637" y="1344641"/>
                </a:cubicBezTo>
                <a:lnTo>
                  <a:pt x="3014637" y="1357340"/>
                </a:lnTo>
                <a:cubicBezTo>
                  <a:pt x="3027198" y="1364325"/>
                  <a:pt x="3020706" y="1375754"/>
                  <a:pt x="3021693" y="1384898"/>
                </a:cubicBezTo>
                <a:cubicBezTo>
                  <a:pt x="3038360" y="1560005"/>
                  <a:pt x="3040872" y="1735963"/>
                  <a:pt x="3029173" y="1911401"/>
                </a:cubicBezTo>
                <a:cubicBezTo>
                  <a:pt x="3020564" y="2072933"/>
                  <a:pt x="3029455" y="2234211"/>
                  <a:pt x="3039899" y="2395617"/>
                </a:cubicBezTo>
                <a:cubicBezTo>
                  <a:pt x="3052317" y="2587500"/>
                  <a:pt x="3032560" y="2779256"/>
                  <a:pt x="3029596" y="2971138"/>
                </a:cubicBezTo>
                <a:cubicBezTo>
                  <a:pt x="3029314" y="2988346"/>
                  <a:pt x="3030372" y="3005585"/>
                  <a:pt x="3031678" y="3022824"/>
                </a:cubicBezTo>
                <a:lnTo>
                  <a:pt x="3034625" y="3065570"/>
                </a:lnTo>
                <a:lnTo>
                  <a:pt x="24938" y="3065570"/>
                </a:lnTo>
                <a:lnTo>
                  <a:pt x="25911" y="3001918"/>
                </a:lnTo>
                <a:cubicBezTo>
                  <a:pt x="28191" y="2973959"/>
                  <a:pt x="32318" y="2946151"/>
                  <a:pt x="38276" y="2918677"/>
                </a:cubicBezTo>
                <a:cubicBezTo>
                  <a:pt x="68779" y="2777462"/>
                  <a:pt x="65552" y="2631030"/>
                  <a:pt x="28835" y="2491295"/>
                </a:cubicBezTo>
                <a:cubicBezTo>
                  <a:pt x="-4463" y="2359636"/>
                  <a:pt x="-11352" y="2227594"/>
                  <a:pt x="21053" y="2094786"/>
                </a:cubicBezTo>
                <a:cubicBezTo>
                  <a:pt x="51646" y="1971356"/>
                  <a:pt x="50153" y="1842146"/>
                  <a:pt x="16716" y="1719456"/>
                </a:cubicBezTo>
                <a:cubicBezTo>
                  <a:pt x="9316" y="1687689"/>
                  <a:pt x="4787" y="1655323"/>
                  <a:pt x="3192" y="1622752"/>
                </a:cubicBezTo>
                <a:cubicBezTo>
                  <a:pt x="-6887" y="1503851"/>
                  <a:pt x="10081" y="1386608"/>
                  <a:pt x="24242" y="1269110"/>
                </a:cubicBezTo>
                <a:cubicBezTo>
                  <a:pt x="33683" y="1194222"/>
                  <a:pt x="48099" y="1118569"/>
                  <a:pt x="24242" y="1044447"/>
                </a:cubicBezTo>
                <a:cubicBezTo>
                  <a:pt x="7899" y="992791"/>
                  <a:pt x="4264" y="937959"/>
                  <a:pt x="13654" y="884594"/>
                </a:cubicBezTo>
                <a:cubicBezTo>
                  <a:pt x="29486" y="789881"/>
                  <a:pt x="32790" y="693497"/>
                  <a:pt x="23477" y="597929"/>
                </a:cubicBezTo>
                <a:cubicBezTo>
                  <a:pt x="17328" y="534919"/>
                  <a:pt x="18272" y="471411"/>
                  <a:pt x="26284" y="408605"/>
                </a:cubicBezTo>
                <a:cubicBezTo>
                  <a:pt x="36872" y="324149"/>
                  <a:pt x="53330" y="238162"/>
                  <a:pt x="33300" y="153452"/>
                </a:cubicBezTo>
                <a:cubicBezTo>
                  <a:pt x="25327" y="119804"/>
                  <a:pt x="19745" y="86163"/>
                  <a:pt x="16058" y="52511"/>
                </a:cubicBezTo>
                <a:lnTo>
                  <a:pt x="13611" y="10473"/>
                </a:lnTo>
                <a:lnTo>
                  <a:pt x="222689" y="5194"/>
                </a:lnTo>
                <a:cubicBezTo>
                  <a:pt x="477949" y="4054"/>
                  <a:pt x="733156" y="16119"/>
                  <a:pt x="988364" y="17002"/>
                </a:cubicBezTo>
                <a:cubicBezTo>
                  <a:pt x="1097946" y="17394"/>
                  <a:pt x="1207148" y="12424"/>
                  <a:pt x="1316477" y="7977"/>
                </a:cubicBezTo>
                <a:cubicBezTo>
                  <a:pt x="1457478" y="2353"/>
                  <a:pt x="1598225" y="13470"/>
                  <a:pt x="1738973" y="11247"/>
                </a:cubicBezTo>
                <a:cubicBezTo>
                  <a:pt x="1972073" y="7585"/>
                  <a:pt x="2205047" y="18310"/>
                  <a:pt x="2438148" y="11247"/>
                </a:cubicBezTo>
                <a:cubicBezTo>
                  <a:pt x="2542410" y="7977"/>
                  <a:pt x="2646671" y="3007"/>
                  <a:pt x="275093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Fremkomsten af ​​Street-Art i Amsterdam • GRAFFITINETWERK">
            <a:extLst>
              <a:ext uri="{FF2B5EF4-FFF2-40B4-BE49-F238E27FC236}">
                <a16:creationId xmlns:a16="http://schemas.microsoft.com/office/drawing/2014/main" id="{5E25F733-0A9B-8FE0-38D9-CE0660689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2" r="25806" b="-2"/>
          <a:stretch/>
        </p:blipFill>
        <p:spPr bwMode="auto">
          <a:xfrm>
            <a:off x="8263902" y="10"/>
            <a:ext cx="3928092" cy="4143496"/>
          </a:xfrm>
          <a:custGeom>
            <a:avLst/>
            <a:gdLst/>
            <a:ahLst/>
            <a:cxnLst/>
            <a:rect l="l" t="t" r="r" b="b"/>
            <a:pathLst>
              <a:path w="3928092" h="4143506">
                <a:moveTo>
                  <a:pt x="23605" y="0"/>
                </a:moveTo>
                <a:lnTo>
                  <a:pt x="3928092" y="0"/>
                </a:lnTo>
                <a:lnTo>
                  <a:pt x="3928092" y="4125656"/>
                </a:lnTo>
                <a:lnTo>
                  <a:pt x="3780617" y="4131078"/>
                </a:lnTo>
                <a:cubicBezTo>
                  <a:pt x="3614346" y="4131561"/>
                  <a:pt x="3448073" y="4118803"/>
                  <a:pt x="3281801" y="4125634"/>
                </a:cubicBezTo>
                <a:cubicBezTo>
                  <a:pt x="3062120" y="4134609"/>
                  <a:pt x="2842441" y="4144923"/>
                  <a:pt x="2622887" y="4130456"/>
                </a:cubicBezTo>
                <a:cubicBezTo>
                  <a:pt x="2472401" y="4120545"/>
                  <a:pt x="2321159" y="4107551"/>
                  <a:pt x="2169916" y="4111570"/>
                </a:cubicBezTo>
                <a:cubicBezTo>
                  <a:pt x="2014640" y="4115856"/>
                  <a:pt x="1859994" y="4129920"/>
                  <a:pt x="1705097" y="4140234"/>
                </a:cubicBezTo>
                <a:cubicBezTo>
                  <a:pt x="1591463" y="4147694"/>
                  <a:pt x="1477389" y="4142391"/>
                  <a:pt x="1364801" y="4124429"/>
                </a:cubicBezTo>
                <a:cubicBezTo>
                  <a:pt x="1284516" y="4111703"/>
                  <a:pt x="1203727" y="4117195"/>
                  <a:pt x="1123316" y="4121750"/>
                </a:cubicBezTo>
                <a:cubicBezTo>
                  <a:pt x="978124" y="4130323"/>
                  <a:pt x="833434" y="4143717"/>
                  <a:pt x="688243" y="4130323"/>
                </a:cubicBezTo>
                <a:cubicBezTo>
                  <a:pt x="558551" y="4118266"/>
                  <a:pt x="427601" y="4108489"/>
                  <a:pt x="298918" y="4118266"/>
                </a:cubicBezTo>
                <a:cubicBezTo>
                  <a:pt x="234577" y="4123155"/>
                  <a:pt x="170204" y="4128045"/>
                  <a:pt x="105785" y="4130037"/>
                </a:cubicBezTo>
                <a:lnTo>
                  <a:pt x="15503" y="4130462"/>
                </a:lnTo>
                <a:lnTo>
                  <a:pt x="14458" y="4122289"/>
                </a:lnTo>
                <a:cubicBezTo>
                  <a:pt x="3338" y="4042653"/>
                  <a:pt x="-1375" y="3962394"/>
                  <a:pt x="346" y="3882149"/>
                </a:cubicBezTo>
                <a:cubicBezTo>
                  <a:pt x="205" y="3686075"/>
                  <a:pt x="9942" y="3490383"/>
                  <a:pt x="27583" y="3294816"/>
                </a:cubicBezTo>
                <a:cubicBezTo>
                  <a:pt x="31859" y="3222826"/>
                  <a:pt x="29926" y="3150656"/>
                  <a:pt x="21797" y="3078932"/>
                </a:cubicBezTo>
                <a:cubicBezTo>
                  <a:pt x="13668" y="2997950"/>
                  <a:pt x="16505" y="2916372"/>
                  <a:pt x="30264" y="2835999"/>
                </a:cubicBezTo>
                <a:cubicBezTo>
                  <a:pt x="47622" y="2740756"/>
                  <a:pt x="39860" y="2645513"/>
                  <a:pt x="33510" y="2550270"/>
                </a:cubicBezTo>
                <a:cubicBezTo>
                  <a:pt x="16152" y="2288796"/>
                  <a:pt x="-5017" y="2027322"/>
                  <a:pt x="9096" y="1764959"/>
                </a:cubicBezTo>
                <a:cubicBezTo>
                  <a:pt x="12060" y="1708956"/>
                  <a:pt x="25042" y="1654350"/>
                  <a:pt x="30406" y="1598729"/>
                </a:cubicBezTo>
                <a:cubicBezTo>
                  <a:pt x="46071" y="1437069"/>
                  <a:pt x="27723" y="1276045"/>
                  <a:pt x="20244" y="1114767"/>
                </a:cubicBezTo>
                <a:cubicBezTo>
                  <a:pt x="9491" y="936281"/>
                  <a:pt x="11664" y="757351"/>
                  <a:pt x="26736" y="579120"/>
                </a:cubicBezTo>
                <a:cubicBezTo>
                  <a:pt x="36191" y="482353"/>
                  <a:pt x="39402" y="385459"/>
                  <a:pt x="38237" y="28853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unk - Anti-autoritær livstil og musikgenre - Lex">
            <a:extLst>
              <a:ext uri="{FF2B5EF4-FFF2-40B4-BE49-F238E27FC236}">
                <a16:creationId xmlns:a16="http://schemas.microsoft.com/office/drawing/2014/main" id="{6F4652C9-7850-4782-C443-DE4BB20A5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804"/>
          <a:stretch/>
        </p:blipFill>
        <p:spPr bwMode="auto">
          <a:xfrm>
            <a:off x="8281031" y="4328340"/>
            <a:ext cx="3910971" cy="2529660"/>
          </a:xfrm>
          <a:custGeom>
            <a:avLst/>
            <a:gdLst/>
            <a:ahLst/>
            <a:cxnLst/>
            <a:rect l="l" t="t" r="r" b="b"/>
            <a:pathLst>
              <a:path w="3910971" h="2529660">
                <a:moveTo>
                  <a:pt x="842684" y="662"/>
                </a:moveTo>
                <a:cubicBezTo>
                  <a:pt x="941895" y="-744"/>
                  <a:pt x="1041116" y="93"/>
                  <a:pt x="1140350" y="3173"/>
                </a:cubicBezTo>
                <a:cubicBezTo>
                  <a:pt x="1210804" y="5316"/>
                  <a:pt x="1279746" y="24605"/>
                  <a:pt x="1350451" y="29025"/>
                </a:cubicBezTo>
                <a:cubicBezTo>
                  <a:pt x="1535093" y="40276"/>
                  <a:pt x="1719483" y="30901"/>
                  <a:pt x="1903495" y="18310"/>
                </a:cubicBezTo>
                <a:cubicBezTo>
                  <a:pt x="2151898" y="628"/>
                  <a:pt x="2401172" y="2101"/>
                  <a:pt x="2649374" y="22730"/>
                </a:cubicBezTo>
                <a:cubicBezTo>
                  <a:pt x="2869445" y="43947"/>
                  <a:pt x="3091027" y="39942"/>
                  <a:pt x="3310304" y="10808"/>
                </a:cubicBezTo>
                <a:cubicBezTo>
                  <a:pt x="3434575" y="-7007"/>
                  <a:pt x="3559980" y="9067"/>
                  <a:pt x="3684881" y="10808"/>
                </a:cubicBezTo>
                <a:cubicBezTo>
                  <a:pt x="3752435" y="11746"/>
                  <a:pt x="3819992" y="12684"/>
                  <a:pt x="3887420" y="15630"/>
                </a:cubicBezTo>
                <a:lnTo>
                  <a:pt x="3910971" y="11103"/>
                </a:lnTo>
                <a:lnTo>
                  <a:pt x="3910971" y="2529660"/>
                </a:lnTo>
                <a:lnTo>
                  <a:pt x="6242" y="2529660"/>
                </a:lnTo>
                <a:lnTo>
                  <a:pt x="25280" y="2158134"/>
                </a:lnTo>
                <a:cubicBezTo>
                  <a:pt x="28243" y="1914439"/>
                  <a:pt x="36288" y="1670236"/>
                  <a:pt x="11167" y="1427303"/>
                </a:cubicBezTo>
                <a:cubicBezTo>
                  <a:pt x="-5908" y="1262723"/>
                  <a:pt x="865" y="1098905"/>
                  <a:pt x="3970" y="934453"/>
                </a:cubicBezTo>
                <a:cubicBezTo>
                  <a:pt x="7498" y="749680"/>
                  <a:pt x="5805" y="564783"/>
                  <a:pt x="5805" y="380010"/>
                </a:cubicBezTo>
                <a:cubicBezTo>
                  <a:pt x="5522" y="299625"/>
                  <a:pt x="10321" y="219748"/>
                  <a:pt x="18506" y="139744"/>
                </a:cubicBezTo>
                <a:lnTo>
                  <a:pt x="19072" y="23791"/>
                </a:lnTo>
                <a:lnTo>
                  <a:pt x="67093" y="27133"/>
                </a:lnTo>
                <a:cubicBezTo>
                  <a:pt x="226530" y="32207"/>
                  <a:pt x="385807" y="21156"/>
                  <a:pt x="545085" y="11612"/>
                </a:cubicBezTo>
                <a:cubicBezTo>
                  <a:pt x="644275" y="5719"/>
                  <a:pt x="743474" y="2069"/>
                  <a:pt x="842684" y="66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344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EB296A0-29A0-2B36-2F80-85A0D4354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Postmodernismen og lyrikkens temaer</a:t>
            </a:r>
          </a:p>
        </p:txBody>
      </p:sp>
      <p:pic>
        <p:nvPicPr>
          <p:cNvPr id="6146" name="Picture 2" descr="Den sandeste Strunge - digtning og virkelighed | Atlas Magasin">
            <a:extLst>
              <a:ext uri="{FF2B5EF4-FFF2-40B4-BE49-F238E27FC236}">
                <a16:creationId xmlns:a16="http://schemas.microsoft.com/office/drawing/2014/main" id="{B83D6926-DD13-90D7-6E90-B6B4DFA8380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341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D80647B-9877-6411-E119-0EE78F53B6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/>
              <a:t>Storbyen</a:t>
            </a:r>
          </a:p>
          <a:p>
            <a:r>
              <a:rPr lang="en-US" sz="2200"/>
              <a:t>Punk</a:t>
            </a:r>
          </a:p>
          <a:p>
            <a:r>
              <a:rPr lang="en-US" sz="2200"/>
              <a:t>Rock</a:t>
            </a:r>
          </a:p>
          <a:p>
            <a:r>
              <a:rPr lang="en-US" sz="2200"/>
              <a:t>Oprørstrang</a:t>
            </a:r>
          </a:p>
          <a:p>
            <a:r>
              <a:rPr lang="en-US" sz="2200"/>
              <a:t>tro på poesien muligheder</a:t>
            </a:r>
          </a:p>
          <a:p>
            <a:r>
              <a:rPr lang="en-US" sz="2200"/>
              <a:t>Det indadvendte og jeg-centrerede</a:t>
            </a:r>
          </a:p>
          <a:p>
            <a:r>
              <a:rPr lang="en-US" sz="2200"/>
              <a:t>‘søgen efter ståsted og identitet hos forfatterne</a:t>
            </a:r>
          </a:p>
        </p:txBody>
      </p:sp>
    </p:spTree>
    <p:extLst>
      <p:ext uri="{BB962C8B-B14F-4D97-AF65-F5344CB8AC3E}">
        <p14:creationId xmlns:p14="http://schemas.microsoft.com/office/powerpoint/2010/main" val="678139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364</Words>
  <Application>Microsoft Office PowerPoint</Application>
  <PresentationFormat>Widescreen</PresentationFormat>
  <Paragraphs>58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Wingdings</vt:lpstr>
      <vt:lpstr>Office-tema</vt:lpstr>
      <vt:lpstr>På vej mod informationssamfundet 1980-1990 </vt:lpstr>
      <vt:lpstr>80’er samfundet</vt:lpstr>
      <vt:lpstr>Fattig firserne – krisesymptomer: </vt:lpstr>
      <vt:lpstr>Konservative værdier og konsekvenser:</vt:lpstr>
      <vt:lpstr>Unge der opgiver håbet</vt:lpstr>
      <vt:lpstr>Fantastisk realisme</vt:lpstr>
      <vt:lpstr>Postmodernisme i arkitektur, litteratur, film og malerkunst</vt:lpstr>
      <vt:lpstr>Punkerne og  postmoderne kunst Michael Strunge</vt:lpstr>
      <vt:lpstr>Postmodernismen og lyrikkens temaer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Agnethe Christiansen</dc:creator>
  <cp:lastModifiedBy>Agnethe Christiansen</cp:lastModifiedBy>
  <cp:revision>3</cp:revision>
  <dcterms:created xsi:type="dcterms:W3CDTF">2024-10-22T18:21:54Z</dcterms:created>
  <dcterms:modified xsi:type="dcterms:W3CDTF">2024-11-11T16:00:30Z</dcterms:modified>
</cp:coreProperties>
</file>