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3" r:id="rId8"/>
    <p:sldId id="264" r:id="rId9"/>
    <p:sldId id="268" r:id="rId10"/>
    <p:sldId id="266" r:id="rId11"/>
    <p:sldId id="270" r:id="rId12"/>
    <p:sldId id="271" r:id="rId13"/>
    <p:sldId id="272" r:id="rId14"/>
    <p:sldId id="279" r:id="rId15"/>
    <p:sldId id="281" r:id="rId16"/>
    <p:sldId id="284" r:id="rId17"/>
    <p:sldId id="285" r:id="rId18"/>
    <p:sldId id="286" r:id="rId19"/>
    <p:sldId id="287" r:id="rId20"/>
    <p:sldId id="289" r:id="rId21"/>
    <p:sldId id="297" r:id="rId22"/>
    <p:sldId id="292" r:id="rId23"/>
  </p:sldIdLst>
  <p:sldSz cx="12192000" cy="6858000"/>
  <p:notesSz cx="6797675" cy="9928225"/>
  <p:defaultText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3" d="100"/>
          <a:sy n="63" d="100"/>
        </p:scale>
        <p:origin x="804" y="5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beth Vejlgaard Sørensen" userId="7a349696-8230-469c-be08-37a15fb6b7c0" providerId="ADAL" clId="{3D768742-D8C3-4934-BDD8-CBAC4DA16C61}"/>
    <pc:docChg chg="undo custSel addSld delSld">
      <pc:chgData name="Lisbeth Vejlgaard Sørensen" userId="7a349696-8230-469c-be08-37a15fb6b7c0" providerId="ADAL" clId="{3D768742-D8C3-4934-BDD8-CBAC4DA16C61}" dt="2024-11-15T10:11:45.857" v="17" actId="47"/>
      <pc:docMkLst>
        <pc:docMk/>
      </pc:docMkLst>
      <pc:sldChg chg="del">
        <pc:chgData name="Lisbeth Vejlgaard Sørensen" userId="7a349696-8230-469c-be08-37a15fb6b7c0" providerId="ADAL" clId="{3D768742-D8C3-4934-BDD8-CBAC4DA16C61}" dt="2024-11-15T10:11:43.385" v="15" actId="47"/>
        <pc:sldMkLst>
          <pc:docMk/>
          <pc:sldMk cId="2752262972" sldId="262"/>
        </pc:sldMkLst>
      </pc:sldChg>
      <pc:sldChg chg="add del">
        <pc:chgData name="Lisbeth Vejlgaard Sørensen" userId="7a349696-8230-469c-be08-37a15fb6b7c0" providerId="ADAL" clId="{3D768742-D8C3-4934-BDD8-CBAC4DA16C61}" dt="2024-11-15T10:11:45.857" v="17" actId="47"/>
        <pc:sldMkLst>
          <pc:docMk/>
          <pc:sldMk cId="1115420359" sldId="263"/>
        </pc:sldMkLst>
      </pc:sldChg>
      <pc:sldChg chg="del">
        <pc:chgData name="Lisbeth Vejlgaard Sørensen" userId="7a349696-8230-469c-be08-37a15fb6b7c0" providerId="ADAL" clId="{3D768742-D8C3-4934-BDD8-CBAC4DA16C61}" dt="2024-11-15T10:11:36.751" v="14" actId="47"/>
        <pc:sldMkLst>
          <pc:docMk/>
          <pc:sldMk cId="1655860995" sldId="265"/>
        </pc:sldMkLst>
      </pc:sldChg>
      <pc:sldChg chg="del">
        <pc:chgData name="Lisbeth Vejlgaard Sørensen" userId="7a349696-8230-469c-be08-37a15fb6b7c0" providerId="ADAL" clId="{3D768742-D8C3-4934-BDD8-CBAC4DA16C61}" dt="2024-11-15T10:11:34.531" v="13" actId="47"/>
        <pc:sldMkLst>
          <pc:docMk/>
          <pc:sldMk cId="3313953929" sldId="267"/>
        </pc:sldMkLst>
      </pc:sldChg>
      <pc:sldChg chg="del">
        <pc:chgData name="Lisbeth Vejlgaard Sørensen" userId="7a349696-8230-469c-be08-37a15fb6b7c0" providerId="ADAL" clId="{3D768742-D8C3-4934-BDD8-CBAC4DA16C61}" dt="2024-11-15T10:11:29.817" v="12" actId="47"/>
        <pc:sldMkLst>
          <pc:docMk/>
          <pc:sldMk cId="3456841857" sldId="269"/>
        </pc:sldMkLst>
      </pc:sldChg>
      <pc:sldChg chg="del">
        <pc:chgData name="Lisbeth Vejlgaard Sørensen" userId="7a349696-8230-469c-be08-37a15fb6b7c0" providerId="ADAL" clId="{3D768742-D8C3-4934-BDD8-CBAC4DA16C61}" dt="2024-11-15T10:11:17.892" v="10" actId="47"/>
        <pc:sldMkLst>
          <pc:docMk/>
          <pc:sldMk cId="487148582" sldId="273"/>
        </pc:sldMkLst>
      </pc:sldChg>
      <pc:sldChg chg="del">
        <pc:chgData name="Lisbeth Vejlgaard Sørensen" userId="7a349696-8230-469c-be08-37a15fb6b7c0" providerId="ADAL" clId="{3D768742-D8C3-4934-BDD8-CBAC4DA16C61}" dt="2024-11-15T10:11:15.860" v="9" actId="47"/>
        <pc:sldMkLst>
          <pc:docMk/>
          <pc:sldMk cId="2489667862" sldId="275"/>
        </pc:sldMkLst>
      </pc:sldChg>
      <pc:sldChg chg="del">
        <pc:chgData name="Lisbeth Vejlgaard Sørensen" userId="7a349696-8230-469c-be08-37a15fb6b7c0" providerId="ADAL" clId="{3D768742-D8C3-4934-BDD8-CBAC4DA16C61}" dt="2024-11-15T10:11:13.933" v="8" actId="47"/>
        <pc:sldMkLst>
          <pc:docMk/>
          <pc:sldMk cId="3616786154" sldId="276"/>
        </pc:sldMkLst>
      </pc:sldChg>
      <pc:sldChg chg="del">
        <pc:chgData name="Lisbeth Vejlgaard Sørensen" userId="7a349696-8230-469c-be08-37a15fb6b7c0" providerId="ADAL" clId="{3D768742-D8C3-4934-BDD8-CBAC4DA16C61}" dt="2024-11-15T10:11:11.730" v="7" actId="47"/>
        <pc:sldMkLst>
          <pc:docMk/>
          <pc:sldMk cId="1257937552" sldId="277"/>
        </pc:sldMkLst>
      </pc:sldChg>
      <pc:sldChg chg="del">
        <pc:chgData name="Lisbeth Vejlgaard Sørensen" userId="7a349696-8230-469c-be08-37a15fb6b7c0" providerId="ADAL" clId="{3D768742-D8C3-4934-BDD8-CBAC4DA16C61}" dt="2024-11-15T10:11:09.150" v="6" actId="47"/>
        <pc:sldMkLst>
          <pc:docMk/>
          <pc:sldMk cId="4185958439" sldId="278"/>
        </pc:sldMkLst>
      </pc:sldChg>
      <pc:sldChg chg="del">
        <pc:chgData name="Lisbeth Vejlgaard Sørensen" userId="7a349696-8230-469c-be08-37a15fb6b7c0" providerId="ADAL" clId="{3D768742-D8C3-4934-BDD8-CBAC4DA16C61}" dt="2024-11-15T10:11:20.844" v="11" actId="47"/>
        <pc:sldMkLst>
          <pc:docMk/>
          <pc:sldMk cId="3060401332" sldId="280"/>
        </pc:sldMkLst>
      </pc:sldChg>
      <pc:sldChg chg="del">
        <pc:chgData name="Lisbeth Vejlgaard Sørensen" userId="7a349696-8230-469c-be08-37a15fb6b7c0" providerId="ADAL" clId="{3D768742-D8C3-4934-BDD8-CBAC4DA16C61}" dt="2024-11-15T10:10:54.312" v="4" actId="47"/>
        <pc:sldMkLst>
          <pc:docMk/>
          <pc:sldMk cId="169492803" sldId="288"/>
        </pc:sldMkLst>
      </pc:sldChg>
      <pc:sldChg chg="del">
        <pc:chgData name="Lisbeth Vejlgaard Sørensen" userId="7a349696-8230-469c-be08-37a15fb6b7c0" providerId="ADAL" clId="{3D768742-D8C3-4934-BDD8-CBAC4DA16C61}" dt="2024-11-15T10:10:58.367" v="5" actId="47"/>
        <pc:sldMkLst>
          <pc:docMk/>
          <pc:sldMk cId="1157602061" sldId="291"/>
        </pc:sldMkLst>
      </pc:sldChg>
      <pc:sldChg chg="del">
        <pc:chgData name="Lisbeth Vejlgaard Sørensen" userId="7a349696-8230-469c-be08-37a15fb6b7c0" providerId="ADAL" clId="{3D768742-D8C3-4934-BDD8-CBAC4DA16C61}" dt="2024-11-15T10:10:33.049" v="3" actId="47"/>
        <pc:sldMkLst>
          <pc:docMk/>
          <pc:sldMk cId="338993621" sldId="293"/>
        </pc:sldMkLst>
      </pc:sldChg>
      <pc:sldChg chg="del">
        <pc:chgData name="Lisbeth Vejlgaard Sørensen" userId="7a349696-8230-469c-be08-37a15fb6b7c0" providerId="ADAL" clId="{3D768742-D8C3-4934-BDD8-CBAC4DA16C61}" dt="2024-11-15T10:10:30.046" v="2" actId="47"/>
        <pc:sldMkLst>
          <pc:docMk/>
          <pc:sldMk cId="203367065" sldId="294"/>
        </pc:sldMkLst>
      </pc:sldChg>
      <pc:sldChg chg="del">
        <pc:chgData name="Lisbeth Vejlgaard Sørensen" userId="7a349696-8230-469c-be08-37a15fb6b7c0" providerId="ADAL" clId="{3D768742-D8C3-4934-BDD8-CBAC4DA16C61}" dt="2024-11-15T10:10:28.480" v="1" actId="47"/>
        <pc:sldMkLst>
          <pc:docMk/>
          <pc:sldMk cId="1809165791" sldId="295"/>
        </pc:sldMkLst>
      </pc:sldChg>
      <pc:sldChg chg="del">
        <pc:chgData name="Lisbeth Vejlgaard Sørensen" userId="7a349696-8230-469c-be08-37a15fb6b7c0" providerId="ADAL" clId="{3D768742-D8C3-4934-BDD8-CBAC4DA16C61}" dt="2024-11-15T10:10:24.859" v="0" actId="47"/>
        <pc:sldMkLst>
          <pc:docMk/>
          <pc:sldMk cId="2263045006" sldId="296"/>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slid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2232091-E8CB-43A3-AB25-9F0EC5C64D78}"/>
              </a:ext>
            </a:extLst>
          </p:cNvPr>
          <p:cNvSpPr>
            <a:spLocks noGrp="1"/>
          </p:cNvSpPr>
          <p:nvPr>
            <p:ph type="ctrTitle"/>
          </p:nvPr>
        </p:nvSpPr>
        <p:spPr>
          <a:xfrm>
            <a:off x="1524000" y="1122363"/>
            <a:ext cx="9144000" cy="2387600"/>
          </a:xfrm>
        </p:spPr>
        <p:txBody>
          <a:bodyPr anchor="b"/>
          <a:lstStyle>
            <a:lvl1pPr algn="ctr">
              <a:defRPr sz="6000"/>
            </a:lvl1pPr>
          </a:lstStyle>
          <a:p>
            <a:r>
              <a:rPr lang="da-DK"/>
              <a:t>Klik for at redigere titeltypografien i masteren</a:t>
            </a:r>
          </a:p>
        </p:txBody>
      </p:sp>
      <p:sp>
        <p:nvSpPr>
          <p:cNvPr id="3" name="Undertitel 2">
            <a:extLst>
              <a:ext uri="{FF2B5EF4-FFF2-40B4-BE49-F238E27FC236}">
                <a16:creationId xmlns:a16="http://schemas.microsoft.com/office/drawing/2014/main" id="{31F3228B-9912-743E-BD3F-84B50EB2299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a-DK"/>
              <a:t>Klik for at redigere undertiteltypografien i masteren</a:t>
            </a:r>
          </a:p>
        </p:txBody>
      </p:sp>
      <p:sp>
        <p:nvSpPr>
          <p:cNvPr id="4" name="Pladsholder til dato 3">
            <a:extLst>
              <a:ext uri="{FF2B5EF4-FFF2-40B4-BE49-F238E27FC236}">
                <a16:creationId xmlns:a16="http://schemas.microsoft.com/office/drawing/2014/main" id="{EBD2DF65-4345-AE6C-2AC3-16C1A882D4E3}"/>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5" name="Pladsholder til sidefod 4">
            <a:extLst>
              <a:ext uri="{FF2B5EF4-FFF2-40B4-BE49-F238E27FC236}">
                <a16:creationId xmlns:a16="http://schemas.microsoft.com/office/drawing/2014/main" id="{7A11D480-8F56-71F3-0082-B9FB5906135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7B4A3F19-E9A0-B2D4-6F7E-99FF0CFD7150}"/>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801081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25A5D5C-ECA5-59D5-BCF5-D357D1DADCB7}"/>
              </a:ext>
            </a:extLst>
          </p:cNvPr>
          <p:cNvSpPr>
            <a:spLocks noGrp="1"/>
          </p:cNvSpPr>
          <p:nvPr>
            <p:ph type="title"/>
          </p:nvPr>
        </p:nvSpPr>
        <p:spPr/>
        <p:txBody>
          <a:bodyPr/>
          <a:lstStyle/>
          <a:p>
            <a:r>
              <a:rPr lang="da-DK"/>
              <a:t>Klik for at redigere titeltypografien i masteren</a:t>
            </a:r>
          </a:p>
        </p:txBody>
      </p:sp>
      <p:sp>
        <p:nvSpPr>
          <p:cNvPr id="3" name="Pladsholder til lodret titel 2">
            <a:extLst>
              <a:ext uri="{FF2B5EF4-FFF2-40B4-BE49-F238E27FC236}">
                <a16:creationId xmlns:a16="http://schemas.microsoft.com/office/drawing/2014/main" id="{11880FAB-37A6-A0FF-09C9-9C4AD9B794A7}"/>
              </a:ext>
            </a:extLst>
          </p:cNvPr>
          <p:cNvSpPr>
            <a:spLocks noGrp="1"/>
          </p:cNvSpPr>
          <p:nvPr>
            <p:ph type="body" orient="vert" idx="1"/>
          </p:nvPr>
        </p:nvSpPr>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68BA7B2B-E970-37E6-094E-7D6E6B09F388}"/>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5" name="Pladsholder til sidefod 4">
            <a:extLst>
              <a:ext uri="{FF2B5EF4-FFF2-40B4-BE49-F238E27FC236}">
                <a16:creationId xmlns:a16="http://schemas.microsoft.com/office/drawing/2014/main" id="{E0E3FF82-28B7-047A-FD62-0B43EC454C31}"/>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A3CF5B5D-A2AF-4009-7FC3-2B5D9B9061CF}"/>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2782507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a:extLst>
              <a:ext uri="{FF2B5EF4-FFF2-40B4-BE49-F238E27FC236}">
                <a16:creationId xmlns:a16="http://schemas.microsoft.com/office/drawing/2014/main" id="{01F6CB18-A951-FC5D-3862-6C9C119BC6D8}"/>
              </a:ext>
            </a:extLst>
          </p:cNvPr>
          <p:cNvSpPr>
            <a:spLocks noGrp="1"/>
          </p:cNvSpPr>
          <p:nvPr>
            <p:ph type="title" orient="vert"/>
          </p:nvPr>
        </p:nvSpPr>
        <p:spPr>
          <a:xfrm>
            <a:off x="8724900" y="365125"/>
            <a:ext cx="2628900" cy="5811838"/>
          </a:xfrm>
        </p:spPr>
        <p:txBody>
          <a:bodyPr vert="eaVert"/>
          <a:lstStyle/>
          <a:p>
            <a:r>
              <a:rPr lang="da-DK"/>
              <a:t>Klik for at redigere titeltypografien i masteren</a:t>
            </a:r>
          </a:p>
        </p:txBody>
      </p:sp>
      <p:sp>
        <p:nvSpPr>
          <p:cNvPr id="3" name="Pladsholder til lodret titel 2">
            <a:extLst>
              <a:ext uri="{FF2B5EF4-FFF2-40B4-BE49-F238E27FC236}">
                <a16:creationId xmlns:a16="http://schemas.microsoft.com/office/drawing/2014/main" id="{83193CD9-E615-0A11-4B19-486E47C59305}"/>
              </a:ext>
            </a:extLst>
          </p:cNvPr>
          <p:cNvSpPr>
            <a:spLocks noGrp="1"/>
          </p:cNvSpPr>
          <p:nvPr>
            <p:ph type="body" orient="vert" idx="1"/>
          </p:nvPr>
        </p:nvSpPr>
        <p:spPr>
          <a:xfrm>
            <a:off x="838200" y="365125"/>
            <a:ext cx="7734300" cy="5811838"/>
          </a:xfrm>
        </p:spPr>
        <p:txBody>
          <a:bodyPr vert="eaVert"/>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E5BF5389-61F4-B768-0C3F-1069653CC357}"/>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5" name="Pladsholder til sidefod 4">
            <a:extLst>
              <a:ext uri="{FF2B5EF4-FFF2-40B4-BE49-F238E27FC236}">
                <a16:creationId xmlns:a16="http://schemas.microsoft.com/office/drawing/2014/main" id="{B1D4272E-E755-85F9-1B3C-0C1AC7F818FF}"/>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DF52D960-C9DC-2C7C-6800-B1F07F4A9852}"/>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68422948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og indholdsobjek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0961772-D0D7-BA1A-835B-4B4FA7877880}"/>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7E845A6E-0438-0D1D-D39A-960047F99C2F}"/>
              </a:ext>
            </a:extLst>
          </p:cNvPr>
          <p:cNvSpPr>
            <a:spLocks noGrp="1"/>
          </p:cNvSpPr>
          <p:nvPr>
            <p:ph idx="1"/>
          </p:nvPr>
        </p:nvSpPr>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CC59FD0C-EB4B-A871-D005-1F5A8FF72C43}"/>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5" name="Pladsholder til sidefod 4">
            <a:extLst>
              <a:ext uri="{FF2B5EF4-FFF2-40B4-BE49-F238E27FC236}">
                <a16:creationId xmlns:a16="http://schemas.microsoft.com/office/drawing/2014/main" id="{0B33EBDD-3F7B-487C-3DCE-EA25C7D6D0D8}"/>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4AC61D17-CEDC-D1AC-F1D0-9765E22C7C16}"/>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296468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fsnitsoversk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394BE6C-5C23-4A8F-EB6C-61E920EC7AD1}"/>
              </a:ext>
            </a:extLst>
          </p:cNvPr>
          <p:cNvSpPr>
            <a:spLocks noGrp="1"/>
          </p:cNvSpPr>
          <p:nvPr>
            <p:ph type="title"/>
          </p:nvPr>
        </p:nvSpPr>
        <p:spPr>
          <a:xfrm>
            <a:off x="831850" y="1709738"/>
            <a:ext cx="10515600" cy="2852737"/>
          </a:xfrm>
        </p:spPr>
        <p:txBody>
          <a:bodyPr anchor="b"/>
          <a:lstStyle>
            <a:lvl1pPr>
              <a:defRPr sz="6000"/>
            </a:lvl1pPr>
          </a:lstStyle>
          <a:p>
            <a:r>
              <a:rPr lang="da-DK"/>
              <a:t>Klik for at redigere titeltypografien i masteren</a:t>
            </a:r>
          </a:p>
        </p:txBody>
      </p:sp>
      <p:sp>
        <p:nvSpPr>
          <p:cNvPr id="3" name="Pladsholder til tekst 2">
            <a:extLst>
              <a:ext uri="{FF2B5EF4-FFF2-40B4-BE49-F238E27FC236}">
                <a16:creationId xmlns:a16="http://schemas.microsoft.com/office/drawing/2014/main" id="{6FA54120-C87F-BB23-AFA9-D2B123080F3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a-DK"/>
              <a:t>Klik for at redigere teksttypografierne i masteren</a:t>
            </a:r>
          </a:p>
        </p:txBody>
      </p:sp>
      <p:sp>
        <p:nvSpPr>
          <p:cNvPr id="4" name="Pladsholder til dato 3">
            <a:extLst>
              <a:ext uri="{FF2B5EF4-FFF2-40B4-BE49-F238E27FC236}">
                <a16:creationId xmlns:a16="http://schemas.microsoft.com/office/drawing/2014/main" id="{B83A4EB4-C76A-5D69-AE35-34728F7CCFB8}"/>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5" name="Pladsholder til sidefod 4">
            <a:extLst>
              <a:ext uri="{FF2B5EF4-FFF2-40B4-BE49-F238E27FC236}">
                <a16:creationId xmlns:a16="http://schemas.microsoft.com/office/drawing/2014/main" id="{6033AA98-5FCA-9169-83D2-8A24A7BC3BA3}"/>
              </a:ext>
            </a:extLst>
          </p:cNvPr>
          <p:cNvSpPr>
            <a:spLocks noGrp="1"/>
          </p:cNvSpPr>
          <p:nvPr>
            <p:ph type="ftr" sz="quarter" idx="11"/>
          </p:nvPr>
        </p:nvSpPr>
        <p:spPr/>
        <p:txBody>
          <a:bodyPr/>
          <a:lstStyle/>
          <a:p>
            <a:endParaRPr lang="da-DK"/>
          </a:p>
        </p:txBody>
      </p:sp>
      <p:sp>
        <p:nvSpPr>
          <p:cNvPr id="6" name="Pladsholder til slidenummer 5">
            <a:extLst>
              <a:ext uri="{FF2B5EF4-FFF2-40B4-BE49-F238E27FC236}">
                <a16:creationId xmlns:a16="http://schemas.microsoft.com/office/drawing/2014/main" id="{F8BAB38A-69DB-49BD-7FA3-FB166D92A658}"/>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4541421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9C62F9B-1906-51E0-752F-D2A56FC54185}"/>
              </a:ext>
            </a:extLst>
          </p:cNvPr>
          <p:cNvSpPr>
            <a:spLocks noGrp="1"/>
          </p:cNvSpPr>
          <p:nvPr>
            <p:ph type="title"/>
          </p:nvPr>
        </p:nvSpPr>
        <p:spPr/>
        <p:txBody>
          <a:bodyPr/>
          <a:lstStyle/>
          <a:p>
            <a:r>
              <a:rPr lang="da-DK"/>
              <a:t>Klik for at redigere titeltypografien i masteren</a:t>
            </a:r>
          </a:p>
        </p:txBody>
      </p:sp>
      <p:sp>
        <p:nvSpPr>
          <p:cNvPr id="3" name="Pladsholder til indhold 2">
            <a:extLst>
              <a:ext uri="{FF2B5EF4-FFF2-40B4-BE49-F238E27FC236}">
                <a16:creationId xmlns:a16="http://schemas.microsoft.com/office/drawing/2014/main" id="{21A5C0D2-6E00-E1B3-5245-AAE733865729}"/>
              </a:ext>
            </a:extLst>
          </p:cNvPr>
          <p:cNvSpPr>
            <a:spLocks noGrp="1"/>
          </p:cNvSpPr>
          <p:nvPr>
            <p:ph sz="half" idx="1"/>
          </p:nvPr>
        </p:nvSpPr>
        <p:spPr>
          <a:xfrm>
            <a:off x="838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indhold 3">
            <a:extLst>
              <a:ext uri="{FF2B5EF4-FFF2-40B4-BE49-F238E27FC236}">
                <a16:creationId xmlns:a16="http://schemas.microsoft.com/office/drawing/2014/main" id="{512A7F0F-E4F0-386F-E67A-86D092B316BA}"/>
              </a:ext>
            </a:extLst>
          </p:cNvPr>
          <p:cNvSpPr>
            <a:spLocks noGrp="1"/>
          </p:cNvSpPr>
          <p:nvPr>
            <p:ph sz="half" idx="2"/>
          </p:nvPr>
        </p:nvSpPr>
        <p:spPr>
          <a:xfrm>
            <a:off x="6172200" y="1825625"/>
            <a:ext cx="5181600" cy="435133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dato 4">
            <a:extLst>
              <a:ext uri="{FF2B5EF4-FFF2-40B4-BE49-F238E27FC236}">
                <a16:creationId xmlns:a16="http://schemas.microsoft.com/office/drawing/2014/main" id="{23DE7678-B722-0981-BBCB-5D39308AFA9E}"/>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6" name="Pladsholder til sidefod 5">
            <a:extLst>
              <a:ext uri="{FF2B5EF4-FFF2-40B4-BE49-F238E27FC236}">
                <a16:creationId xmlns:a16="http://schemas.microsoft.com/office/drawing/2014/main" id="{357FED7D-51E6-E850-CD3B-732B025EE8D9}"/>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43FE64FC-30B7-D1D4-6EDC-924179340D35}"/>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713562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04ABB07-D9A2-D1F1-D286-25404A755D3E}"/>
              </a:ext>
            </a:extLst>
          </p:cNvPr>
          <p:cNvSpPr>
            <a:spLocks noGrp="1"/>
          </p:cNvSpPr>
          <p:nvPr>
            <p:ph type="title"/>
          </p:nvPr>
        </p:nvSpPr>
        <p:spPr>
          <a:xfrm>
            <a:off x="839788" y="365125"/>
            <a:ext cx="10515600" cy="1325563"/>
          </a:xfrm>
        </p:spPr>
        <p:txBody>
          <a:bodyPr/>
          <a:lstStyle/>
          <a:p>
            <a:r>
              <a:rPr lang="da-DK"/>
              <a:t>Klik for at redigere titeltypografien i masteren</a:t>
            </a:r>
          </a:p>
        </p:txBody>
      </p:sp>
      <p:sp>
        <p:nvSpPr>
          <p:cNvPr id="3" name="Pladsholder til tekst 2">
            <a:extLst>
              <a:ext uri="{FF2B5EF4-FFF2-40B4-BE49-F238E27FC236}">
                <a16:creationId xmlns:a16="http://schemas.microsoft.com/office/drawing/2014/main" id="{A76F3B4C-EC36-CC7E-8D08-C0D4F36728C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4" name="Pladsholder til indhold 3">
            <a:extLst>
              <a:ext uri="{FF2B5EF4-FFF2-40B4-BE49-F238E27FC236}">
                <a16:creationId xmlns:a16="http://schemas.microsoft.com/office/drawing/2014/main" id="{0E59F52C-78B5-039A-8B69-6A7BECA7BFEC}"/>
              </a:ext>
            </a:extLst>
          </p:cNvPr>
          <p:cNvSpPr>
            <a:spLocks noGrp="1"/>
          </p:cNvSpPr>
          <p:nvPr>
            <p:ph sz="half" idx="2"/>
          </p:nvPr>
        </p:nvSpPr>
        <p:spPr>
          <a:xfrm>
            <a:off x="839788" y="2505075"/>
            <a:ext cx="5157787"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5" name="Pladsholder til tekst 4">
            <a:extLst>
              <a:ext uri="{FF2B5EF4-FFF2-40B4-BE49-F238E27FC236}">
                <a16:creationId xmlns:a16="http://schemas.microsoft.com/office/drawing/2014/main" id="{5E37E592-426F-C8CE-B51C-0D3955058A1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a:t>Klik for at redigere teksttypografierne i masteren</a:t>
            </a:r>
          </a:p>
        </p:txBody>
      </p:sp>
      <p:sp>
        <p:nvSpPr>
          <p:cNvPr id="6" name="Pladsholder til indhold 5">
            <a:extLst>
              <a:ext uri="{FF2B5EF4-FFF2-40B4-BE49-F238E27FC236}">
                <a16:creationId xmlns:a16="http://schemas.microsoft.com/office/drawing/2014/main" id="{AD8AEB9D-0924-EF95-AD47-EFBC8A602A13}"/>
              </a:ext>
            </a:extLst>
          </p:cNvPr>
          <p:cNvSpPr>
            <a:spLocks noGrp="1"/>
          </p:cNvSpPr>
          <p:nvPr>
            <p:ph sz="quarter" idx="4"/>
          </p:nvPr>
        </p:nvSpPr>
        <p:spPr>
          <a:xfrm>
            <a:off x="6172200" y="2505075"/>
            <a:ext cx="5183188" cy="3684588"/>
          </a:xfrm>
        </p:spPr>
        <p:txBody>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7" name="Pladsholder til dato 6">
            <a:extLst>
              <a:ext uri="{FF2B5EF4-FFF2-40B4-BE49-F238E27FC236}">
                <a16:creationId xmlns:a16="http://schemas.microsoft.com/office/drawing/2014/main" id="{244B34BC-2C4E-6829-950B-5B5053328831}"/>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8" name="Pladsholder til sidefod 7">
            <a:extLst>
              <a:ext uri="{FF2B5EF4-FFF2-40B4-BE49-F238E27FC236}">
                <a16:creationId xmlns:a16="http://schemas.microsoft.com/office/drawing/2014/main" id="{3B3D3F78-4F38-C235-8495-01628673F192}"/>
              </a:ext>
            </a:extLst>
          </p:cNvPr>
          <p:cNvSpPr>
            <a:spLocks noGrp="1"/>
          </p:cNvSpPr>
          <p:nvPr>
            <p:ph type="ftr" sz="quarter" idx="11"/>
          </p:nvPr>
        </p:nvSpPr>
        <p:spPr/>
        <p:txBody>
          <a:bodyPr/>
          <a:lstStyle/>
          <a:p>
            <a:endParaRPr lang="da-DK"/>
          </a:p>
        </p:txBody>
      </p:sp>
      <p:sp>
        <p:nvSpPr>
          <p:cNvPr id="9" name="Pladsholder til slidenummer 8">
            <a:extLst>
              <a:ext uri="{FF2B5EF4-FFF2-40B4-BE49-F238E27FC236}">
                <a16:creationId xmlns:a16="http://schemas.microsoft.com/office/drawing/2014/main" id="{523AC33C-E96E-4ECB-FEBF-ED9C0B65254B}"/>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4065796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E6E703C-D7AA-B352-7ADC-01FC18883A6C}"/>
              </a:ext>
            </a:extLst>
          </p:cNvPr>
          <p:cNvSpPr>
            <a:spLocks noGrp="1"/>
          </p:cNvSpPr>
          <p:nvPr>
            <p:ph type="title"/>
          </p:nvPr>
        </p:nvSpPr>
        <p:spPr/>
        <p:txBody>
          <a:bodyPr/>
          <a:lstStyle/>
          <a:p>
            <a:r>
              <a:rPr lang="da-DK"/>
              <a:t>Klik for at redigere titeltypografien i masteren</a:t>
            </a:r>
          </a:p>
        </p:txBody>
      </p:sp>
      <p:sp>
        <p:nvSpPr>
          <p:cNvPr id="3" name="Pladsholder til dato 2">
            <a:extLst>
              <a:ext uri="{FF2B5EF4-FFF2-40B4-BE49-F238E27FC236}">
                <a16:creationId xmlns:a16="http://schemas.microsoft.com/office/drawing/2014/main" id="{01F9F265-3C91-7D75-ECBE-152F73E08D3A}"/>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4" name="Pladsholder til sidefod 3">
            <a:extLst>
              <a:ext uri="{FF2B5EF4-FFF2-40B4-BE49-F238E27FC236}">
                <a16:creationId xmlns:a16="http://schemas.microsoft.com/office/drawing/2014/main" id="{85EDF9C2-DEAE-09E6-F117-3F4AD5A6C017}"/>
              </a:ext>
            </a:extLst>
          </p:cNvPr>
          <p:cNvSpPr>
            <a:spLocks noGrp="1"/>
          </p:cNvSpPr>
          <p:nvPr>
            <p:ph type="ftr" sz="quarter" idx="11"/>
          </p:nvPr>
        </p:nvSpPr>
        <p:spPr/>
        <p:txBody>
          <a:bodyPr/>
          <a:lstStyle/>
          <a:p>
            <a:endParaRPr lang="da-DK"/>
          </a:p>
        </p:txBody>
      </p:sp>
      <p:sp>
        <p:nvSpPr>
          <p:cNvPr id="5" name="Pladsholder til slidenummer 4">
            <a:extLst>
              <a:ext uri="{FF2B5EF4-FFF2-40B4-BE49-F238E27FC236}">
                <a16:creationId xmlns:a16="http://schemas.microsoft.com/office/drawing/2014/main" id="{F6176E00-1784-D99F-78CA-378E09C3F876}"/>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478007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1">
            <a:extLst>
              <a:ext uri="{FF2B5EF4-FFF2-40B4-BE49-F238E27FC236}">
                <a16:creationId xmlns:a16="http://schemas.microsoft.com/office/drawing/2014/main" id="{6329C2BA-F7F5-26F1-FACF-FBE591E4CC14}"/>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3" name="Pladsholder til sidefod 2">
            <a:extLst>
              <a:ext uri="{FF2B5EF4-FFF2-40B4-BE49-F238E27FC236}">
                <a16:creationId xmlns:a16="http://schemas.microsoft.com/office/drawing/2014/main" id="{10B320AF-A384-61BA-AF1E-2858A0227EE1}"/>
              </a:ext>
            </a:extLst>
          </p:cNvPr>
          <p:cNvSpPr>
            <a:spLocks noGrp="1"/>
          </p:cNvSpPr>
          <p:nvPr>
            <p:ph type="ftr" sz="quarter" idx="11"/>
          </p:nvPr>
        </p:nvSpPr>
        <p:spPr/>
        <p:txBody>
          <a:bodyPr/>
          <a:lstStyle/>
          <a:p>
            <a:endParaRPr lang="da-DK"/>
          </a:p>
        </p:txBody>
      </p:sp>
      <p:sp>
        <p:nvSpPr>
          <p:cNvPr id="4" name="Pladsholder til slidenummer 3">
            <a:extLst>
              <a:ext uri="{FF2B5EF4-FFF2-40B4-BE49-F238E27FC236}">
                <a16:creationId xmlns:a16="http://schemas.microsoft.com/office/drawing/2014/main" id="{452A7EBE-5FDB-7D78-6C65-FF919F7255FF}"/>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1287488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A055C2-54B0-8685-97D6-C57D21CB3B6E}"/>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indhold 2">
            <a:extLst>
              <a:ext uri="{FF2B5EF4-FFF2-40B4-BE49-F238E27FC236}">
                <a16:creationId xmlns:a16="http://schemas.microsoft.com/office/drawing/2014/main" id="{A56B07D2-E51F-E903-731F-1A0E65FB532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tekst 3">
            <a:extLst>
              <a:ext uri="{FF2B5EF4-FFF2-40B4-BE49-F238E27FC236}">
                <a16:creationId xmlns:a16="http://schemas.microsoft.com/office/drawing/2014/main" id="{A1D4A974-9A41-674E-F4B4-66C8A2F0C09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D900885B-62B8-4D96-6B4B-498F48CA898B}"/>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6" name="Pladsholder til sidefod 5">
            <a:extLst>
              <a:ext uri="{FF2B5EF4-FFF2-40B4-BE49-F238E27FC236}">
                <a16:creationId xmlns:a16="http://schemas.microsoft.com/office/drawing/2014/main" id="{6D584307-3C49-D027-A8A3-B71825DB5AD8}"/>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F0CC1495-93E7-2496-EB10-7889654B4094}"/>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50959431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2E0D7A0-BC7D-AF9D-134A-A2237776706C}"/>
              </a:ext>
            </a:extLst>
          </p:cNvPr>
          <p:cNvSpPr>
            <a:spLocks noGrp="1"/>
          </p:cNvSpPr>
          <p:nvPr>
            <p:ph type="title"/>
          </p:nvPr>
        </p:nvSpPr>
        <p:spPr>
          <a:xfrm>
            <a:off x="839788" y="457200"/>
            <a:ext cx="3932237" cy="1600200"/>
          </a:xfrm>
        </p:spPr>
        <p:txBody>
          <a:bodyPr anchor="b"/>
          <a:lstStyle>
            <a:lvl1pPr>
              <a:defRPr sz="3200"/>
            </a:lvl1pPr>
          </a:lstStyle>
          <a:p>
            <a:r>
              <a:rPr lang="da-DK"/>
              <a:t>Klik for at redigere titeltypografien i masteren</a:t>
            </a:r>
          </a:p>
        </p:txBody>
      </p:sp>
      <p:sp>
        <p:nvSpPr>
          <p:cNvPr id="3" name="Pladsholder til billede 2">
            <a:extLst>
              <a:ext uri="{FF2B5EF4-FFF2-40B4-BE49-F238E27FC236}">
                <a16:creationId xmlns:a16="http://schemas.microsoft.com/office/drawing/2014/main" id="{CE522C41-6F99-D63F-7509-4F3B1FC7118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a-DK"/>
          </a:p>
        </p:txBody>
      </p:sp>
      <p:sp>
        <p:nvSpPr>
          <p:cNvPr id="4" name="Pladsholder til tekst 3">
            <a:extLst>
              <a:ext uri="{FF2B5EF4-FFF2-40B4-BE49-F238E27FC236}">
                <a16:creationId xmlns:a16="http://schemas.microsoft.com/office/drawing/2014/main" id="{167B33E2-D298-F3BB-C8F7-48EC84EF357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a-DK"/>
              <a:t>Klik for at redigere teksttypografierne i masteren</a:t>
            </a:r>
          </a:p>
        </p:txBody>
      </p:sp>
      <p:sp>
        <p:nvSpPr>
          <p:cNvPr id="5" name="Pladsholder til dato 4">
            <a:extLst>
              <a:ext uri="{FF2B5EF4-FFF2-40B4-BE49-F238E27FC236}">
                <a16:creationId xmlns:a16="http://schemas.microsoft.com/office/drawing/2014/main" id="{2E18A997-691C-65C2-344A-C65CAE11FFD5}"/>
              </a:ext>
            </a:extLst>
          </p:cNvPr>
          <p:cNvSpPr>
            <a:spLocks noGrp="1"/>
          </p:cNvSpPr>
          <p:nvPr>
            <p:ph type="dt" sz="half" idx="10"/>
          </p:nvPr>
        </p:nvSpPr>
        <p:spPr/>
        <p:txBody>
          <a:bodyPr/>
          <a:lstStyle/>
          <a:p>
            <a:fld id="{A0F3126F-9911-4804-BBCD-EF903FB8E545}" type="datetimeFigureOut">
              <a:rPr lang="da-DK" smtClean="0"/>
              <a:t>15-11-2024</a:t>
            </a:fld>
            <a:endParaRPr lang="da-DK"/>
          </a:p>
        </p:txBody>
      </p:sp>
      <p:sp>
        <p:nvSpPr>
          <p:cNvPr id="6" name="Pladsholder til sidefod 5">
            <a:extLst>
              <a:ext uri="{FF2B5EF4-FFF2-40B4-BE49-F238E27FC236}">
                <a16:creationId xmlns:a16="http://schemas.microsoft.com/office/drawing/2014/main" id="{A364F5EC-673F-EE5E-279C-1D12BEDE0183}"/>
              </a:ext>
            </a:extLst>
          </p:cNvPr>
          <p:cNvSpPr>
            <a:spLocks noGrp="1"/>
          </p:cNvSpPr>
          <p:nvPr>
            <p:ph type="ftr" sz="quarter" idx="11"/>
          </p:nvPr>
        </p:nvSpPr>
        <p:spPr/>
        <p:txBody>
          <a:bodyPr/>
          <a:lstStyle/>
          <a:p>
            <a:endParaRPr lang="da-DK"/>
          </a:p>
        </p:txBody>
      </p:sp>
      <p:sp>
        <p:nvSpPr>
          <p:cNvPr id="7" name="Pladsholder til slidenummer 6">
            <a:extLst>
              <a:ext uri="{FF2B5EF4-FFF2-40B4-BE49-F238E27FC236}">
                <a16:creationId xmlns:a16="http://schemas.microsoft.com/office/drawing/2014/main" id="{2A46E6B4-AC9A-8EB9-1A7A-231053312CFE}"/>
              </a:ext>
            </a:extLst>
          </p:cNvPr>
          <p:cNvSpPr>
            <a:spLocks noGrp="1"/>
          </p:cNvSpPr>
          <p:nvPr>
            <p:ph type="sldNum" sz="quarter" idx="12"/>
          </p:nvPr>
        </p:nvSpPr>
        <p:spPr/>
        <p:txBody>
          <a:bodyPr/>
          <a:lstStyle/>
          <a:p>
            <a:fld id="{1B83D106-6E8B-471C-8BDD-43E2ED546E78}" type="slidenum">
              <a:rPr lang="da-DK" smtClean="0"/>
              <a:t>‹nr.›</a:t>
            </a:fld>
            <a:endParaRPr lang="da-DK"/>
          </a:p>
        </p:txBody>
      </p:sp>
    </p:spTree>
    <p:extLst>
      <p:ext uri="{BB962C8B-B14F-4D97-AF65-F5344CB8AC3E}">
        <p14:creationId xmlns:p14="http://schemas.microsoft.com/office/powerpoint/2010/main" val="40685963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dsholder til titel 1">
            <a:extLst>
              <a:ext uri="{FF2B5EF4-FFF2-40B4-BE49-F238E27FC236}">
                <a16:creationId xmlns:a16="http://schemas.microsoft.com/office/drawing/2014/main" id="{001593E8-822D-90F4-D2E6-BC88497C8AA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a-DK"/>
              <a:t>Klik for at redigere titeltypografien i masteren</a:t>
            </a:r>
          </a:p>
        </p:txBody>
      </p:sp>
      <p:sp>
        <p:nvSpPr>
          <p:cNvPr id="3" name="Pladsholder til tekst 2">
            <a:extLst>
              <a:ext uri="{FF2B5EF4-FFF2-40B4-BE49-F238E27FC236}">
                <a16:creationId xmlns:a16="http://schemas.microsoft.com/office/drawing/2014/main" id="{40C2B70B-3A09-761F-ED7F-89B6D7404F5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a-DK"/>
              <a:t>Klik for at redigere teksttypografierne i masteren</a:t>
            </a:r>
          </a:p>
          <a:p>
            <a:pPr lvl="1"/>
            <a:r>
              <a:rPr lang="da-DK"/>
              <a:t>Andet niveau</a:t>
            </a:r>
          </a:p>
          <a:p>
            <a:pPr lvl="2"/>
            <a:r>
              <a:rPr lang="da-DK"/>
              <a:t>Tredje niveau</a:t>
            </a:r>
          </a:p>
          <a:p>
            <a:pPr lvl="3"/>
            <a:r>
              <a:rPr lang="da-DK"/>
              <a:t>Fjerde niveau</a:t>
            </a:r>
          </a:p>
          <a:p>
            <a:pPr lvl="4"/>
            <a:r>
              <a:rPr lang="da-DK"/>
              <a:t>Femte niveau</a:t>
            </a:r>
          </a:p>
        </p:txBody>
      </p:sp>
      <p:sp>
        <p:nvSpPr>
          <p:cNvPr id="4" name="Pladsholder til dato 3">
            <a:extLst>
              <a:ext uri="{FF2B5EF4-FFF2-40B4-BE49-F238E27FC236}">
                <a16:creationId xmlns:a16="http://schemas.microsoft.com/office/drawing/2014/main" id="{968F1212-6DAB-23F3-28BA-3A84E26FC09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F3126F-9911-4804-BBCD-EF903FB8E545}" type="datetimeFigureOut">
              <a:rPr lang="da-DK" smtClean="0"/>
              <a:t>15-11-2024</a:t>
            </a:fld>
            <a:endParaRPr lang="da-DK"/>
          </a:p>
        </p:txBody>
      </p:sp>
      <p:sp>
        <p:nvSpPr>
          <p:cNvPr id="5" name="Pladsholder til sidefod 4">
            <a:extLst>
              <a:ext uri="{FF2B5EF4-FFF2-40B4-BE49-F238E27FC236}">
                <a16:creationId xmlns:a16="http://schemas.microsoft.com/office/drawing/2014/main" id="{4DAB1A3D-C9B7-B687-8FD4-6C0C78B988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a-DK"/>
          </a:p>
        </p:txBody>
      </p:sp>
      <p:sp>
        <p:nvSpPr>
          <p:cNvPr id="6" name="Pladsholder til slidenummer 5">
            <a:extLst>
              <a:ext uri="{FF2B5EF4-FFF2-40B4-BE49-F238E27FC236}">
                <a16:creationId xmlns:a16="http://schemas.microsoft.com/office/drawing/2014/main" id="{940B6814-416A-C02F-0F48-EB7AA20E74C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83D106-6E8B-471C-8BDD-43E2ED546E78}" type="slidenum">
              <a:rPr lang="da-DK" smtClean="0"/>
              <a:t>‹nr.›</a:t>
            </a:fld>
            <a:endParaRPr lang="da-DK"/>
          </a:p>
        </p:txBody>
      </p:sp>
    </p:spTree>
    <p:extLst>
      <p:ext uri="{BB962C8B-B14F-4D97-AF65-F5344CB8AC3E}">
        <p14:creationId xmlns:p14="http://schemas.microsoft.com/office/powerpoint/2010/main" val="123127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a-DK"/>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362D44EE-C852-4460-B8B5-C4F2BC205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el 1">
            <a:extLst>
              <a:ext uri="{FF2B5EF4-FFF2-40B4-BE49-F238E27FC236}">
                <a16:creationId xmlns:a16="http://schemas.microsoft.com/office/drawing/2014/main" id="{81B9BD79-5522-84C2-CDBF-BE730FB3A32F}"/>
              </a:ext>
            </a:extLst>
          </p:cNvPr>
          <p:cNvSpPr>
            <a:spLocks noGrp="1"/>
          </p:cNvSpPr>
          <p:nvPr>
            <p:ph type="ctrTitle"/>
          </p:nvPr>
        </p:nvSpPr>
        <p:spPr>
          <a:xfrm>
            <a:off x="6194716" y="739978"/>
            <a:ext cx="5334930" cy="3004145"/>
          </a:xfrm>
        </p:spPr>
        <p:txBody>
          <a:bodyPr>
            <a:normAutofit/>
          </a:bodyPr>
          <a:lstStyle/>
          <a:p>
            <a:r>
              <a:rPr lang="da-DK" dirty="0"/>
              <a:t>Sprog i sociale medier</a:t>
            </a:r>
          </a:p>
        </p:txBody>
      </p:sp>
      <p:sp>
        <p:nvSpPr>
          <p:cNvPr id="3" name="Undertitel 2">
            <a:extLst>
              <a:ext uri="{FF2B5EF4-FFF2-40B4-BE49-F238E27FC236}">
                <a16:creationId xmlns:a16="http://schemas.microsoft.com/office/drawing/2014/main" id="{08166008-620F-509B-364E-0DFD4287D41F}"/>
              </a:ext>
            </a:extLst>
          </p:cNvPr>
          <p:cNvSpPr>
            <a:spLocks noGrp="1"/>
          </p:cNvSpPr>
          <p:nvPr>
            <p:ph type="subTitle" idx="1"/>
          </p:nvPr>
        </p:nvSpPr>
        <p:spPr>
          <a:xfrm>
            <a:off x="6194715" y="3836197"/>
            <a:ext cx="5334931" cy="2189214"/>
          </a:xfrm>
        </p:spPr>
        <p:txBody>
          <a:bodyPr>
            <a:normAutofit/>
          </a:bodyPr>
          <a:lstStyle/>
          <a:p>
            <a:r>
              <a:rPr lang="da-DK" dirty="0"/>
              <a:t>Hougaard, Tine m.fl. 2018</a:t>
            </a:r>
          </a:p>
          <a:p>
            <a:endParaRPr lang="da-DK"/>
          </a:p>
        </p:txBody>
      </p:sp>
      <p:sp>
        <p:nvSpPr>
          <p:cNvPr id="12" name="Freeform: Shape 11">
            <a:extLst>
              <a:ext uri="{FF2B5EF4-FFF2-40B4-BE49-F238E27FC236}">
                <a16:creationId xmlns:a16="http://schemas.microsoft.com/office/drawing/2014/main" id="{658970D8-8D1D-4B5C-894B-E871CC86543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530529" y="1"/>
            <a:ext cx="1155142" cy="591009"/>
          </a:xfrm>
          <a:custGeom>
            <a:avLst/>
            <a:gdLst>
              <a:gd name="connsiteX0" fmla="*/ 1355 w 1155142"/>
              <a:gd name="connsiteY0" fmla="*/ 0 h 591009"/>
              <a:gd name="connsiteX1" fmla="*/ 1153787 w 1155142"/>
              <a:gd name="connsiteY1" fmla="*/ 0 h 591009"/>
              <a:gd name="connsiteX2" fmla="*/ 1155142 w 1155142"/>
              <a:gd name="connsiteY2" fmla="*/ 13438 h 591009"/>
              <a:gd name="connsiteX3" fmla="*/ 577571 w 1155142"/>
              <a:gd name="connsiteY3" fmla="*/ 591009 h 591009"/>
              <a:gd name="connsiteX4" fmla="*/ 0 w 1155142"/>
              <a:gd name="connsiteY4" fmla="*/ 13438 h 5910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55142" h="591009">
                <a:moveTo>
                  <a:pt x="1355" y="0"/>
                </a:moveTo>
                <a:lnTo>
                  <a:pt x="1153787" y="0"/>
                </a:lnTo>
                <a:lnTo>
                  <a:pt x="1155142" y="13438"/>
                </a:lnTo>
                <a:cubicBezTo>
                  <a:pt x="1155142" y="332422"/>
                  <a:pt x="896555" y="591009"/>
                  <a:pt x="577571" y="591009"/>
                </a:cubicBezTo>
                <a:cubicBezTo>
                  <a:pt x="258587" y="591009"/>
                  <a:pt x="0" y="332422"/>
                  <a:pt x="0" y="13438"/>
                </a:cubicBezTo>
                <a:close/>
              </a:path>
            </a:pathLst>
          </a:cu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F227E5B6-9132-43CA-B503-37A18562ADF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349052" y="0"/>
            <a:ext cx="1737401" cy="959536"/>
          </a:xfrm>
          <a:custGeom>
            <a:avLst/>
            <a:gdLst>
              <a:gd name="connsiteX0" fmla="*/ 0 w 1737401"/>
              <a:gd name="connsiteY0" fmla="*/ 0 h 959536"/>
              <a:gd name="connsiteX1" fmla="*/ 123825 w 1737401"/>
              <a:gd name="connsiteY1" fmla="*/ 0 h 959536"/>
              <a:gd name="connsiteX2" fmla="*/ 123825 w 1737401"/>
              <a:gd name="connsiteY2" fmla="*/ 790277 h 959536"/>
              <a:gd name="connsiteX3" fmla="*/ 1490095 w 1737401"/>
              <a:gd name="connsiteY3" fmla="*/ 0 h 959536"/>
              <a:gd name="connsiteX4" fmla="*/ 1737401 w 1737401"/>
              <a:gd name="connsiteY4" fmla="*/ 0 h 959536"/>
              <a:gd name="connsiteX5" fmla="*/ 92869 w 1737401"/>
              <a:gd name="connsiteY5" fmla="*/ 951249 h 959536"/>
              <a:gd name="connsiteX6" fmla="*/ 61913 w 1737401"/>
              <a:gd name="connsiteY6" fmla="*/ 959536 h 959536"/>
              <a:gd name="connsiteX7" fmla="*/ 0 w 1737401"/>
              <a:gd name="connsiteY7" fmla="*/ 897624 h 9595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737401" h="959536">
                <a:moveTo>
                  <a:pt x="0" y="0"/>
                </a:moveTo>
                <a:lnTo>
                  <a:pt x="123825" y="0"/>
                </a:lnTo>
                <a:lnTo>
                  <a:pt x="123825" y="790277"/>
                </a:lnTo>
                <a:lnTo>
                  <a:pt x="1490095" y="0"/>
                </a:lnTo>
                <a:lnTo>
                  <a:pt x="1737401" y="0"/>
                </a:lnTo>
                <a:lnTo>
                  <a:pt x="92869" y="951249"/>
                </a:lnTo>
                <a:cubicBezTo>
                  <a:pt x="83458" y="956688"/>
                  <a:pt x="72780" y="959546"/>
                  <a:pt x="61913" y="959536"/>
                </a:cubicBezTo>
                <a:cubicBezTo>
                  <a:pt x="27719" y="959536"/>
                  <a:pt x="0" y="931818"/>
                  <a:pt x="0" y="897624"/>
                </a:cubicBezTo>
                <a:close/>
              </a:path>
            </a:pathLst>
          </a:custGeom>
          <a:solidFill>
            <a:schemeClr val="accent6"/>
          </a:solidFill>
          <a:ln w="9525" cap="flat">
            <a:noFill/>
            <a:prstDash val="solid"/>
            <a:miter/>
          </a:ln>
        </p:spPr>
        <p:txBody>
          <a:bodyPr rtlCol="0" anchor="ctr"/>
          <a:lstStyle/>
          <a:p>
            <a:endParaRPr lang="en-US"/>
          </a:p>
        </p:txBody>
      </p:sp>
      <p:sp>
        <p:nvSpPr>
          <p:cNvPr id="16" name="Freeform: Shape 15">
            <a:extLst>
              <a:ext uri="{FF2B5EF4-FFF2-40B4-BE49-F238E27FC236}">
                <a16:creationId xmlns:a16="http://schemas.microsoft.com/office/drawing/2014/main" id="{03C2051E-A88D-48E5-BACF-AAED178927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2916245"/>
            <a:ext cx="159741" cy="552996"/>
          </a:xfrm>
          <a:custGeom>
            <a:avLst/>
            <a:gdLst>
              <a:gd name="connsiteX0" fmla="*/ 159741 w 159741"/>
              <a:gd name="connsiteY0" fmla="*/ 0 h 552996"/>
              <a:gd name="connsiteX1" fmla="*/ 159741 w 159741"/>
              <a:gd name="connsiteY1" fmla="*/ 552996 h 552996"/>
              <a:gd name="connsiteX2" fmla="*/ 141849 w 159741"/>
              <a:gd name="connsiteY2" fmla="*/ 543285 h 552996"/>
              <a:gd name="connsiteX3" fmla="*/ 0 w 159741"/>
              <a:gd name="connsiteY3" fmla="*/ 276498 h 552996"/>
              <a:gd name="connsiteX4" fmla="*/ 141849 w 159741"/>
              <a:gd name="connsiteY4" fmla="*/ 9711 h 55299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741" h="552996">
                <a:moveTo>
                  <a:pt x="159741" y="0"/>
                </a:moveTo>
                <a:lnTo>
                  <a:pt x="159741" y="552996"/>
                </a:lnTo>
                <a:lnTo>
                  <a:pt x="141849" y="543285"/>
                </a:lnTo>
                <a:cubicBezTo>
                  <a:pt x="56268" y="485467"/>
                  <a:pt x="0" y="387554"/>
                  <a:pt x="0" y="276498"/>
                </a:cubicBezTo>
                <a:cubicBezTo>
                  <a:pt x="0" y="165443"/>
                  <a:pt x="56268" y="67529"/>
                  <a:pt x="141849" y="9711"/>
                </a:cubicBezTo>
                <a:close/>
              </a:path>
            </a:pathLst>
          </a:custGeom>
          <a:solidFill>
            <a:schemeClr val="accent2"/>
          </a:solidFill>
          <a:ln w="12700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7821A508-2985-4905-874A-527429BAAB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5835649"/>
            <a:ext cx="1548180" cy="1022351"/>
          </a:xfrm>
          <a:custGeom>
            <a:avLst/>
            <a:gdLst>
              <a:gd name="connsiteX0" fmla="*/ 61913 w 1548180"/>
              <a:gd name="connsiteY0" fmla="*/ 0 h 1022351"/>
              <a:gd name="connsiteX1" fmla="*/ 1548180 w 1548180"/>
              <a:gd name="connsiteY1" fmla="*/ 0 h 1022351"/>
              <a:gd name="connsiteX2" fmla="*/ 1548180 w 1548180"/>
              <a:gd name="connsiteY2" fmla="*/ 123825 h 1022351"/>
              <a:gd name="connsiteX3" fmla="*/ 123825 w 1548180"/>
              <a:gd name="connsiteY3" fmla="*/ 123825 h 1022351"/>
              <a:gd name="connsiteX4" fmla="*/ 123825 w 1548180"/>
              <a:gd name="connsiteY4" fmla="*/ 1022351 h 1022351"/>
              <a:gd name="connsiteX5" fmla="*/ 0 w 1548180"/>
              <a:gd name="connsiteY5" fmla="*/ 1022351 h 1022351"/>
              <a:gd name="connsiteX6" fmla="*/ 0 w 1548180"/>
              <a:gd name="connsiteY6" fmla="*/ 61913 h 1022351"/>
              <a:gd name="connsiteX7" fmla="*/ 61913 w 1548180"/>
              <a:gd name="connsiteY7" fmla="*/ 0 h 10223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548180" h="1022351">
                <a:moveTo>
                  <a:pt x="61913" y="0"/>
                </a:moveTo>
                <a:lnTo>
                  <a:pt x="1548180" y="0"/>
                </a:lnTo>
                <a:lnTo>
                  <a:pt x="1548180" y="123825"/>
                </a:lnTo>
                <a:lnTo>
                  <a:pt x="123825" y="123825"/>
                </a:lnTo>
                <a:lnTo>
                  <a:pt x="123825" y="1022351"/>
                </a:lnTo>
                <a:lnTo>
                  <a:pt x="0" y="1022351"/>
                </a:lnTo>
                <a:lnTo>
                  <a:pt x="0" y="61913"/>
                </a:lnTo>
                <a:cubicBezTo>
                  <a:pt x="0" y="27719"/>
                  <a:pt x="27719" y="0"/>
                  <a:pt x="61913" y="0"/>
                </a:cubicBezTo>
                <a:close/>
              </a:path>
            </a:pathLst>
          </a:custGeom>
          <a:solidFill>
            <a:schemeClr val="accent6"/>
          </a:solidFill>
          <a:ln w="9525" cap="flat">
            <a:noFill/>
            <a:prstDash val="solid"/>
            <a:miter/>
          </a:ln>
        </p:spPr>
        <p:txBody>
          <a:bodyPr rtlCol="0" anchor="ctr"/>
          <a:lstStyle/>
          <a:p>
            <a:endParaRPr lang="en-US"/>
          </a:p>
        </p:txBody>
      </p:sp>
      <p:sp>
        <p:nvSpPr>
          <p:cNvPr id="20" name="Freeform: Shape 19">
            <a:extLst>
              <a:ext uri="{FF2B5EF4-FFF2-40B4-BE49-F238E27FC236}">
                <a16:creationId xmlns:a16="http://schemas.microsoft.com/office/drawing/2014/main" id="{D2929CB1-0E3C-4B2D-ADC5-0154FB33BA4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3697761" y="5717906"/>
            <a:ext cx="1771609" cy="1140095"/>
          </a:xfrm>
          <a:custGeom>
            <a:avLst/>
            <a:gdLst>
              <a:gd name="connsiteX0" fmla="*/ 1561721 w 1771609"/>
              <a:gd name="connsiteY0" fmla="*/ 763041 h 1140095"/>
              <a:gd name="connsiteX1" fmla="*/ 1623024 w 1771609"/>
              <a:gd name="connsiteY1" fmla="*/ 792810 h 1140095"/>
              <a:gd name="connsiteX2" fmla="*/ 1711735 w 1771609"/>
              <a:gd name="connsiteY2" fmla="*/ 970132 h 1140095"/>
              <a:gd name="connsiteX3" fmla="*/ 1771609 w 1771609"/>
              <a:gd name="connsiteY3" fmla="*/ 1140095 h 1140095"/>
              <a:gd name="connsiteX4" fmla="*/ 1637225 w 1771609"/>
              <a:gd name="connsiteY4" fmla="*/ 1140095 h 1140095"/>
              <a:gd name="connsiteX5" fmla="*/ 1594820 w 1771609"/>
              <a:gd name="connsiteY5" fmla="*/ 1019711 h 1140095"/>
              <a:gd name="connsiteX6" fmla="*/ 1513200 w 1771609"/>
              <a:gd name="connsiteY6" fmla="*/ 856627 h 1140095"/>
              <a:gd name="connsiteX7" fmla="*/ 1538499 w 1771609"/>
              <a:gd name="connsiteY7" fmla="*/ 770415 h 1140095"/>
              <a:gd name="connsiteX8" fmla="*/ 1561721 w 1771609"/>
              <a:gd name="connsiteY8" fmla="*/ 763041 h 1140095"/>
              <a:gd name="connsiteX9" fmla="*/ 933455 w 1771609"/>
              <a:gd name="connsiteY9" fmla="*/ 161309 h 1140095"/>
              <a:gd name="connsiteX10" fmla="*/ 957797 w 1771609"/>
              <a:gd name="connsiteY10" fmla="*/ 167970 h 1140095"/>
              <a:gd name="connsiteX11" fmla="*/ 1286982 w 1771609"/>
              <a:gd name="connsiteY11" fmla="*/ 387616 h 1140095"/>
              <a:gd name="connsiteX12" fmla="*/ 1293725 w 1771609"/>
              <a:gd name="connsiteY12" fmla="*/ 477075 h 1140095"/>
              <a:gd name="connsiteX13" fmla="*/ 1245453 w 1771609"/>
              <a:gd name="connsiteY13" fmla="*/ 499154 h 1140095"/>
              <a:gd name="connsiteX14" fmla="*/ 1245167 w 1771609"/>
              <a:gd name="connsiteY14" fmla="*/ 499154 h 1140095"/>
              <a:gd name="connsiteX15" fmla="*/ 1203638 w 1771609"/>
              <a:gd name="connsiteY15" fmla="*/ 484104 h 1140095"/>
              <a:gd name="connsiteX16" fmla="*/ 900647 w 1771609"/>
              <a:gd name="connsiteY16" fmla="*/ 281508 h 1140095"/>
              <a:gd name="connsiteX17" fmla="*/ 872454 w 1771609"/>
              <a:gd name="connsiteY17" fmla="*/ 196164 h 1140095"/>
              <a:gd name="connsiteX18" fmla="*/ 933455 w 1771609"/>
              <a:gd name="connsiteY18" fmla="*/ 161309 h 1140095"/>
              <a:gd name="connsiteX19" fmla="*/ 256260 w 1771609"/>
              <a:gd name="connsiteY19" fmla="*/ 29 h 1140095"/>
              <a:gd name="connsiteX20" fmla="*/ 454020 w 1771609"/>
              <a:gd name="connsiteY20" fmla="*/ 13474 h 1140095"/>
              <a:gd name="connsiteX21" fmla="*/ 509236 w 1771609"/>
              <a:gd name="connsiteY21" fmla="*/ 84182 h 1140095"/>
              <a:gd name="connsiteX22" fmla="*/ 445829 w 1771609"/>
              <a:gd name="connsiteY22" fmla="*/ 139871 h 1140095"/>
              <a:gd name="connsiteX23" fmla="*/ 437447 w 1771609"/>
              <a:gd name="connsiteY23" fmla="*/ 139395 h 1140095"/>
              <a:gd name="connsiteX24" fmla="*/ 73211 w 1771609"/>
              <a:gd name="connsiteY24" fmla="*/ 137204 h 1140095"/>
              <a:gd name="connsiteX25" fmla="*/ 749 w 1771609"/>
              <a:gd name="connsiteY25" fmla="*/ 84082 h 1140095"/>
              <a:gd name="connsiteX26" fmla="*/ 53871 w 1771609"/>
              <a:gd name="connsiteY26" fmla="*/ 11621 h 1140095"/>
              <a:gd name="connsiteX27" fmla="*/ 58352 w 1771609"/>
              <a:gd name="connsiteY27" fmla="*/ 11093 h 1140095"/>
              <a:gd name="connsiteX28" fmla="*/ 256260 w 1771609"/>
              <a:gd name="connsiteY28" fmla="*/ 29 h 114009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1771609" h="1140095">
                <a:moveTo>
                  <a:pt x="1561721" y="763041"/>
                </a:moveTo>
                <a:cubicBezTo>
                  <a:pt x="1585506" y="760324"/>
                  <a:pt x="1609722" y="771249"/>
                  <a:pt x="1623024" y="792810"/>
                </a:cubicBezTo>
                <a:cubicBezTo>
                  <a:pt x="1656300" y="850065"/>
                  <a:pt x="1685920" y="909291"/>
                  <a:pt x="1711735" y="970132"/>
                </a:cubicBezTo>
                <a:lnTo>
                  <a:pt x="1771609" y="1140095"/>
                </a:lnTo>
                <a:lnTo>
                  <a:pt x="1637225" y="1140095"/>
                </a:lnTo>
                <a:lnTo>
                  <a:pt x="1594820" y="1019711"/>
                </a:lnTo>
                <a:cubicBezTo>
                  <a:pt x="1571072" y="963753"/>
                  <a:pt x="1543818" y="909282"/>
                  <a:pt x="1513200" y="856627"/>
                </a:cubicBezTo>
                <a:cubicBezTo>
                  <a:pt x="1496379" y="825834"/>
                  <a:pt x="1507704" y="787236"/>
                  <a:pt x="1538499" y="770415"/>
                </a:cubicBezTo>
                <a:cubicBezTo>
                  <a:pt x="1545912" y="766367"/>
                  <a:pt x="1553792" y="763946"/>
                  <a:pt x="1561721" y="763041"/>
                </a:cubicBezTo>
                <a:close/>
                <a:moveTo>
                  <a:pt x="933455" y="161309"/>
                </a:moveTo>
                <a:cubicBezTo>
                  <a:pt x="941693" y="161855"/>
                  <a:pt x="949959" y="164025"/>
                  <a:pt x="957797" y="167970"/>
                </a:cubicBezTo>
                <a:cubicBezTo>
                  <a:pt x="1076184" y="227289"/>
                  <a:pt x="1186759" y="301068"/>
                  <a:pt x="1286982" y="387616"/>
                </a:cubicBezTo>
                <a:cubicBezTo>
                  <a:pt x="1313547" y="410457"/>
                  <a:pt x="1316566" y="450510"/>
                  <a:pt x="1293725" y="477075"/>
                </a:cubicBezTo>
                <a:cubicBezTo>
                  <a:pt x="1281638" y="491137"/>
                  <a:pt x="1263998" y="499204"/>
                  <a:pt x="1245453" y="499154"/>
                </a:cubicBezTo>
                <a:lnTo>
                  <a:pt x="1245167" y="499154"/>
                </a:lnTo>
                <a:cubicBezTo>
                  <a:pt x="1229965" y="499301"/>
                  <a:pt x="1215220" y="493956"/>
                  <a:pt x="1203638" y="484104"/>
                </a:cubicBezTo>
                <a:cubicBezTo>
                  <a:pt x="1111407" y="404300"/>
                  <a:pt x="1009633" y="336248"/>
                  <a:pt x="900647" y="281508"/>
                </a:cubicBezTo>
                <a:cubicBezTo>
                  <a:pt x="869295" y="265726"/>
                  <a:pt x="856672" y="227516"/>
                  <a:pt x="872454" y="196164"/>
                </a:cubicBezTo>
                <a:cubicBezTo>
                  <a:pt x="884290" y="172650"/>
                  <a:pt x="908742" y="159670"/>
                  <a:pt x="933455" y="161309"/>
                </a:cubicBezTo>
                <a:close/>
                <a:moveTo>
                  <a:pt x="256260" y="29"/>
                </a:moveTo>
                <a:cubicBezTo>
                  <a:pt x="322331" y="427"/>
                  <a:pt x="388378" y="4909"/>
                  <a:pt x="454020" y="13474"/>
                </a:cubicBezTo>
                <a:cubicBezTo>
                  <a:pt x="488793" y="17752"/>
                  <a:pt x="513514" y="49409"/>
                  <a:pt x="509236" y="84182"/>
                </a:cubicBezTo>
                <a:cubicBezTo>
                  <a:pt x="505303" y="116151"/>
                  <a:pt x="478038" y="140098"/>
                  <a:pt x="445829" y="139871"/>
                </a:cubicBezTo>
                <a:cubicBezTo>
                  <a:pt x="443027" y="139899"/>
                  <a:pt x="440227" y="139740"/>
                  <a:pt x="437447" y="139395"/>
                </a:cubicBezTo>
                <a:cubicBezTo>
                  <a:pt x="316592" y="123615"/>
                  <a:pt x="194247" y="122878"/>
                  <a:pt x="73211" y="137204"/>
                </a:cubicBezTo>
                <a:cubicBezTo>
                  <a:pt x="38532" y="142545"/>
                  <a:pt x="6090" y="118762"/>
                  <a:pt x="749" y="84082"/>
                </a:cubicBezTo>
                <a:cubicBezTo>
                  <a:pt x="-4591" y="49403"/>
                  <a:pt x="19192" y="16961"/>
                  <a:pt x="53871" y="11621"/>
                </a:cubicBezTo>
                <a:cubicBezTo>
                  <a:pt x="55358" y="11392"/>
                  <a:pt x="56852" y="11216"/>
                  <a:pt x="58352" y="11093"/>
                </a:cubicBezTo>
                <a:cubicBezTo>
                  <a:pt x="124093" y="3319"/>
                  <a:pt x="190189" y="-369"/>
                  <a:pt x="256260" y="29"/>
                </a:cubicBezTo>
                <a:close/>
              </a:path>
            </a:pathLst>
          </a:custGeom>
          <a:solidFill>
            <a:schemeClr val="accent4"/>
          </a:solidFill>
          <a:ln w="9525" cap="flat">
            <a:noFill/>
            <a:prstDash val="solid"/>
            <a:miter/>
          </a:ln>
        </p:spPr>
        <p:txBody>
          <a:bodyPr rtlCol="0" anchor="ctr"/>
          <a:lstStyle/>
          <a:p>
            <a:endParaRPr lang="en-US"/>
          </a:p>
        </p:txBody>
      </p:sp>
      <p:pic>
        <p:nvPicPr>
          <p:cNvPr id="5" name="Billede 4" descr="Et billede, der indeholder tekst, Grafik, design, grafisk design&#10;&#10;Automatisk genereret beskrivelse">
            <a:extLst>
              <a:ext uri="{FF2B5EF4-FFF2-40B4-BE49-F238E27FC236}">
                <a16:creationId xmlns:a16="http://schemas.microsoft.com/office/drawing/2014/main" id="{A15BB2E4-F8ED-D768-6FEA-E1FB3677A5BA}"/>
              </a:ext>
            </a:extLst>
          </p:cNvPr>
          <p:cNvPicPr>
            <a:picLocks noChangeAspect="1"/>
          </p:cNvPicPr>
          <p:nvPr/>
        </p:nvPicPr>
        <p:blipFill rotWithShape="1">
          <a:blip r:embed="rId2">
            <a:extLst>
              <a:ext uri="{28A0092B-C50C-407E-A947-70E740481C1C}">
                <a14:useLocalDpi xmlns:a14="http://schemas.microsoft.com/office/drawing/2010/main" val="0"/>
              </a:ext>
            </a:extLst>
          </a:blip>
          <a:srcRect r="-2" b="-2"/>
          <a:stretch/>
        </p:blipFill>
        <p:spPr>
          <a:xfrm>
            <a:off x="631840" y="598720"/>
            <a:ext cx="5178249" cy="5178249"/>
          </a:xfrm>
          <a:custGeom>
            <a:avLst/>
            <a:gdLst/>
            <a:ahLst/>
            <a:cxnLst/>
            <a:rect l="l" t="t" r="r" b="b"/>
            <a:pathLst>
              <a:path w="3741748" h="3741748">
                <a:moveTo>
                  <a:pt x="1870874" y="0"/>
                </a:moveTo>
                <a:cubicBezTo>
                  <a:pt x="2904129" y="0"/>
                  <a:pt x="3741748" y="837619"/>
                  <a:pt x="3741748" y="1870874"/>
                </a:cubicBezTo>
                <a:cubicBezTo>
                  <a:pt x="3741748" y="2904129"/>
                  <a:pt x="2904129" y="3741748"/>
                  <a:pt x="1870874" y="3741748"/>
                </a:cubicBezTo>
                <a:cubicBezTo>
                  <a:pt x="837619" y="3741748"/>
                  <a:pt x="0" y="2904129"/>
                  <a:pt x="0" y="1870874"/>
                </a:cubicBezTo>
                <a:cubicBezTo>
                  <a:pt x="0" y="837619"/>
                  <a:pt x="837619" y="0"/>
                  <a:pt x="1870874" y="0"/>
                </a:cubicBezTo>
                <a:close/>
              </a:path>
            </a:pathLst>
          </a:custGeom>
        </p:spPr>
      </p:pic>
      <p:sp>
        <p:nvSpPr>
          <p:cNvPr id="22" name="Freeform: Shape 21">
            <a:extLst>
              <a:ext uri="{FF2B5EF4-FFF2-40B4-BE49-F238E27FC236}">
                <a16:creationId xmlns:a16="http://schemas.microsoft.com/office/drawing/2014/main" id="{5F2F0C84-BE8C-4DC2-A6D3-30349A801D5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520513" y="6258756"/>
            <a:ext cx="1565940" cy="599245"/>
          </a:xfrm>
          <a:custGeom>
            <a:avLst/>
            <a:gdLst>
              <a:gd name="connsiteX0" fmla="*/ 782970 w 1565940"/>
              <a:gd name="connsiteY0" fmla="*/ 0 h 599245"/>
              <a:gd name="connsiteX1" fmla="*/ 1528042 w 1565940"/>
              <a:gd name="connsiteY1" fmla="*/ 480469 h 599245"/>
              <a:gd name="connsiteX2" fmla="*/ 1565940 w 1565940"/>
              <a:gd name="connsiteY2" fmla="*/ 599245 h 599245"/>
              <a:gd name="connsiteX3" fmla="*/ 0 w 1565940"/>
              <a:gd name="connsiteY3" fmla="*/ 599245 h 599245"/>
              <a:gd name="connsiteX4" fmla="*/ 37898 w 1565940"/>
              <a:gd name="connsiteY4" fmla="*/ 480469 h 599245"/>
              <a:gd name="connsiteX5" fmla="*/ 782970 w 1565940"/>
              <a:gd name="connsiteY5" fmla="*/ 0 h 59924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565940" h="599245">
                <a:moveTo>
                  <a:pt x="782970" y="0"/>
                </a:moveTo>
                <a:cubicBezTo>
                  <a:pt x="1117910" y="0"/>
                  <a:pt x="1405287" y="198118"/>
                  <a:pt x="1528042" y="480469"/>
                </a:cubicBezTo>
                <a:lnTo>
                  <a:pt x="1565940" y="599245"/>
                </a:lnTo>
                <a:lnTo>
                  <a:pt x="0" y="599245"/>
                </a:lnTo>
                <a:lnTo>
                  <a:pt x="37898" y="480469"/>
                </a:lnTo>
                <a:cubicBezTo>
                  <a:pt x="160653" y="198118"/>
                  <a:pt x="448030" y="0"/>
                  <a:pt x="782970" y="0"/>
                </a:cubicBez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Tree>
    <p:extLst>
      <p:ext uri="{BB962C8B-B14F-4D97-AF65-F5344CB8AC3E}">
        <p14:creationId xmlns:p14="http://schemas.microsoft.com/office/powerpoint/2010/main" val="2825275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19EC8D8-5864-B610-BC98-43A173A5348C}"/>
              </a:ext>
            </a:extLst>
          </p:cNvPr>
          <p:cNvSpPr>
            <a:spLocks noGrp="1"/>
          </p:cNvSpPr>
          <p:nvPr>
            <p:ph type="title"/>
          </p:nvPr>
        </p:nvSpPr>
        <p:spPr/>
        <p:txBody>
          <a:bodyPr/>
          <a:lstStyle/>
          <a:p>
            <a:r>
              <a:rPr lang="da-DK" dirty="0"/>
              <a:t>Turtagning på sociale medier</a:t>
            </a:r>
          </a:p>
        </p:txBody>
      </p:sp>
      <p:sp>
        <p:nvSpPr>
          <p:cNvPr id="3" name="Pladsholder til indhold 2">
            <a:extLst>
              <a:ext uri="{FF2B5EF4-FFF2-40B4-BE49-F238E27FC236}">
                <a16:creationId xmlns:a16="http://schemas.microsoft.com/office/drawing/2014/main" id="{1F652B40-C871-B55B-6426-0C972E2C7506}"/>
              </a:ext>
            </a:extLst>
          </p:cNvPr>
          <p:cNvSpPr>
            <a:spLocks noGrp="1"/>
          </p:cNvSpPr>
          <p:nvPr>
            <p:ph idx="1"/>
          </p:nvPr>
        </p:nvSpPr>
        <p:spPr/>
        <p:txBody>
          <a:bodyPr>
            <a:normAutofit fontScale="92500" lnSpcReduction="20000"/>
          </a:bodyPr>
          <a:lstStyle/>
          <a:p>
            <a:r>
              <a:rPr lang="da-DK" dirty="0"/>
              <a:t>I reglen ikke synkront. Vi kan ikke skrive i munden på hinanden.</a:t>
            </a:r>
          </a:p>
          <a:p>
            <a:r>
              <a:rPr lang="da-DK" dirty="0"/>
              <a:t>Den er så heller ikke altid asynkron…</a:t>
            </a:r>
          </a:p>
          <a:p>
            <a:endParaRPr lang="da-DK" dirty="0"/>
          </a:p>
          <a:p>
            <a:r>
              <a:rPr lang="da-DK" dirty="0"/>
              <a:t>Vi skelner mellem 3 tidligheder:</a:t>
            </a:r>
          </a:p>
          <a:p>
            <a:pPr marL="0" indent="0">
              <a:buNone/>
            </a:pPr>
            <a:r>
              <a:rPr lang="da-DK" i="1" dirty="0">
                <a:highlight>
                  <a:srgbClr val="FFFF00"/>
                </a:highlight>
              </a:rPr>
              <a:t>Asynkron</a:t>
            </a:r>
            <a:r>
              <a:rPr lang="da-DK" dirty="0"/>
              <a:t> flere timer eller dage mellem meddelelser, trods vekselvirkning og gensidighed (interaktion). Ofte </a:t>
            </a:r>
            <a:r>
              <a:rPr lang="da-DK" dirty="0" err="1"/>
              <a:t>email</a:t>
            </a:r>
            <a:r>
              <a:rPr lang="da-DK" dirty="0"/>
              <a:t>.</a:t>
            </a:r>
          </a:p>
          <a:p>
            <a:pPr marL="0" indent="0">
              <a:buNone/>
            </a:pPr>
            <a:r>
              <a:rPr lang="da-DK" i="1" dirty="0">
                <a:highlight>
                  <a:srgbClr val="FFFF00"/>
                </a:highlight>
              </a:rPr>
              <a:t>Nærsynkron </a:t>
            </a:r>
            <a:r>
              <a:rPr lang="da-DK" dirty="0"/>
              <a:t>nærmer sig ansigt-til-ansigt. Når høj frekvens; respons indenfor 1-3 minutter, fx Snapchat og sms.</a:t>
            </a:r>
          </a:p>
          <a:p>
            <a:pPr marL="0" indent="0">
              <a:buNone/>
            </a:pPr>
            <a:r>
              <a:rPr lang="da-DK" dirty="0" err="1">
                <a:highlight>
                  <a:srgbClr val="FFFF00"/>
                </a:highlight>
              </a:rPr>
              <a:t>Kvasisynkron</a:t>
            </a:r>
            <a:r>
              <a:rPr lang="da-DK" dirty="0">
                <a:highlight>
                  <a:srgbClr val="FFFF00"/>
                </a:highlight>
              </a:rPr>
              <a:t> </a:t>
            </a:r>
            <a:r>
              <a:rPr lang="da-DK" dirty="0"/>
              <a:t>tilsyneladende (‘</a:t>
            </a:r>
            <a:r>
              <a:rPr lang="da-DK" dirty="0" err="1"/>
              <a:t>kvasi</a:t>
            </a:r>
            <a:r>
              <a:rPr lang="da-DK" dirty="0"/>
              <a:t>’) lige så synkron som ansigt-til-ansigt. Efterligner i hvert fald; fx via ‘</a:t>
            </a:r>
            <a:r>
              <a:rPr lang="da-DK" dirty="0" err="1"/>
              <a:t>typing</a:t>
            </a:r>
            <a:r>
              <a:rPr lang="da-DK" dirty="0"/>
              <a:t> </a:t>
            </a:r>
            <a:r>
              <a:rPr lang="da-DK" dirty="0" err="1"/>
              <a:t>indicator</a:t>
            </a:r>
            <a:r>
              <a:rPr lang="da-DK" dirty="0"/>
              <a:t>’ (…) = ‘skriver’. ”Tilsyneladende”, fordi meddelelsen skal skrives færdig, før modtager kan se den.</a:t>
            </a:r>
          </a:p>
          <a:p>
            <a:pPr marL="0" indent="0">
              <a:buNone/>
            </a:pPr>
            <a:endParaRPr lang="da-DK" i="1" dirty="0"/>
          </a:p>
          <a:p>
            <a:pPr marL="0" indent="0">
              <a:buNone/>
            </a:pPr>
            <a:endParaRPr lang="da-DK" dirty="0"/>
          </a:p>
          <a:p>
            <a:pPr marL="0" indent="0">
              <a:buNone/>
            </a:pPr>
            <a:endParaRPr lang="da-DK" dirty="0"/>
          </a:p>
        </p:txBody>
      </p:sp>
    </p:spTree>
    <p:extLst>
      <p:ext uri="{BB962C8B-B14F-4D97-AF65-F5344CB8AC3E}">
        <p14:creationId xmlns:p14="http://schemas.microsoft.com/office/powerpoint/2010/main" val="34391300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1458D65-87EA-8412-9203-DCD123CE22AE}"/>
              </a:ext>
            </a:extLst>
          </p:cNvPr>
          <p:cNvSpPr>
            <a:spLocks noGrp="1"/>
          </p:cNvSpPr>
          <p:nvPr>
            <p:ph type="title"/>
          </p:nvPr>
        </p:nvSpPr>
        <p:spPr>
          <a:xfrm>
            <a:off x="838200" y="365125"/>
            <a:ext cx="10515600" cy="945515"/>
          </a:xfrm>
        </p:spPr>
        <p:txBody>
          <a:bodyPr/>
          <a:lstStyle/>
          <a:p>
            <a:r>
              <a:rPr lang="da-DK" dirty="0"/>
              <a:t>(turtagning på SOME)</a:t>
            </a:r>
          </a:p>
        </p:txBody>
      </p:sp>
      <p:sp>
        <p:nvSpPr>
          <p:cNvPr id="3" name="Pladsholder til indhold 2">
            <a:extLst>
              <a:ext uri="{FF2B5EF4-FFF2-40B4-BE49-F238E27FC236}">
                <a16:creationId xmlns:a16="http://schemas.microsoft.com/office/drawing/2014/main" id="{C1FFAECE-4FD9-5777-A530-338CF84B1805}"/>
              </a:ext>
            </a:extLst>
          </p:cNvPr>
          <p:cNvSpPr>
            <a:spLocks noGrp="1"/>
          </p:cNvSpPr>
          <p:nvPr>
            <p:ph idx="1"/>
          </p:nvPr>
        </p:nvSpPr>
        <p:spPr/>
        <p:txBody>
          <a:bodyPr>
            <a:normAutofit fontScale="92500"/>
          </a:bodyPr>
          <a:lstStyle/>
          <a:p>
            <a:pPr marL="0" indent="0">
              <a:buNone/>
            </a:pPr>
            <a:r>
              <a:rPr lang="da-DK" dirty="0"/>
              <a:t>Synkron skrivning og redigering på sociale medier: Google docs.</a:t>
            </a:r>
          </a:p>
          <a:p>
            <a:pPr marL="0" indent="0">
              <a:buNone/>
            </a:pPr>
            <a:r>
              <a:rPr lang="da-DK" dirty="0"/>
              <a:t>	Konsekvenser? Ordvalg og tegnsætning ikke gennemtænkt…</a:t>
            </a:r>
          </a:p>
          <a:p>
            <a:pPr marL="0" indent="0">
              <a:buNone/>
            </a:pPr>
            <a:r>
              <a:rPr lang="da-DK" dirty="0"/>
              <a:t>	spontant. </a:t>
            </a:r>
          </a:p>
          <a:p>
            <a:pPr marL="0" indent="0">
              <a:buNone/>
            </a:pPr>
            <a:endParaRPr lang="da-DK" dirty="0"/>
          </a:p>
          <a:p>
            <a:pPr marL="0" indent="0">
              <a:buNone/>
            </a:pPr>
            <a:r>
              <a:rPr lang="da-DK" dirty="0"/>
              <a:t>	Hvad så, når indlæg redigeres? Dét kan ofte ses…</a:t>
            </a:r>
          </a:p>
          <a:p>
            <a:pPr marL="0" indent="0">
              <a:buNone/>
            </a:pPr>
            <a:endParaRPr lang="da-DK" dirty="0"/>
          </a:p>
          <a:p>
            <a:pPr marL="0" indent="0">
              <a:buNone/>
            </a:pPr>
            <a:r>
              <a:rPr lang="da-DK" dirty="0"/>
              <a:t>Ikke fastlåst. </a:t>
            </a:r>
            <a:r>
              <a:rPr lang="da-DK" dirty="0" err="1"/>
              <a:t>Emails</a:t>
            </a:r>
            <a:r>
              <a:rPr lang="da-DK" dirty="0"/>
              <a:t> kan være nærsynkrone; Messenger kan være asynkron.</a:t>
            </a:r>
          </a:p>
          <a:p>
            <a:pPr marL="0" indent="0">
              <a:buNone/>
            </a:pPr>
            <a:r>
              <a:rPr lang="da-DK" dirty="0"/>
              <a:t>De enkelte interaktioners </a:t>
            </a:r>
            <a:r>
              <a:rPr lang="da-DK" dirty="0" err="1"/>
              <a:t>synkronicitet</a:t>
            </a:r>
            <a:r>
              <a:rPr lang="da-DK" dirty="0"/>
              <a:t> må vurderes ud fra tid og frekvens.</a:t>
            </a:r>
          </a:p>
          <a:p>
            <a:pPr marL="0" indent="0">
              <a:buNone/>
            </a:pPr>
            <a:endParaRPr lang="da-DK" dirty="0"/>
          </a:p>
        </p:txBody>
      </p:sp>
    </p:spTree>
    <p:extLst>
      <p:ext uri="{BB962C8B-B14F-4D97-AF65-F5344CB8AC3E}">
        <p14:creationId xmlns:p14="http://schemas.microsoft.com/office/powerpoint/2010/main" val="33565734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5AB0094-7DDC-0BD7-5C62-F961A9DF7BB1}"/>
              </a:ext>
            </a:extLst>
          </p:cNvPr>
          <p:cNvSpPr>
            <a:spLocks noGrp="1"/>
          </p:cNvSpPr>
          <p:nvPr>
            <p:ph type="title"/>
          </p:nvPr>
        </p:nvSpPr>
        <p:spPr/>
        <p:txBody>
          <a:bodyPr/>
          <a:lstStyle/>
          <a:p>
            <a:r>
              <a:rPr lang="da-DK" dirty="0"/>
              <a:t>(fortsat)</a:t>
            </a:r>
          </a:p>
        </p:txBody>
      </p:sp>
      <p:sp>
        <p:nvSpPr>
          <p:cNvPr id="3" name="Pladsholder til indhold 2">
            <a:extLst>
              <a:ext uri="{FF2B5EF4-FFF2-40B4-BE49-F238E27FC236}">
                <a16:creationId xmlns:a16="http://schemas.microsoft.com/office/drawing/2014/main" id="{AA92EB31-EF48-7B8B-8946-998F74A2D189}"/>
              </a:ext>
            </a:extLst>
          </p:cNvPr>
          <p:cNvSpPr>
            <a:spLocks noGrp="1"/>
          </p:cNvSpPr>
          <p:nvPr>
            <p:ph idx="1"/>
          </p:nvPr>
        </p:nvSpPr>
        <p:spPr/>
        <p:txBody>
          <a:bodyPr/>
          <a:lstStyle/>
          <a:p>
            <a:r>
              <a:rPr lang="da-DK" dirty="0"/>
              <a:t>Online skal vi ikke kæmpe om turen, men KAN komme i </a:t>
            </a:r>
            <a:r>
              <a:rPr lang="da-DK" dirty="0">
                <a:highlight>
                  <a:srgbClr val="FFFF00"/>
                </a:highlight>
              </a:rPr>
              <a:t>utakt</a:t>
            </a:r>
            <a:r>
              <a:rPr lang="da-DK" dirty="0"/>
              <a:t>, hvor vi ikke er i </a:t>
            </a:r>
            <a:r>
              <a:rPr lang="da-DK" dirty="0">
                <a:highlight>
                  <a:srgbClr val="FFFF00"/>
                </a:highlight>
              </a:rPr>
              <a:t>‘sync’ </a:t>
            </a:r>
            <a:r>
              <a:rPr lang="da-DK" dirty="0"/>
              <a:t>med </a:t>
            </a:r>
            <a:r>
              <a:rPr lang="da-DK" dirty="0" err="1"/>
              <a:t>hinanden…fordi</a:t>
            </a:r>
            <a:r>
              <a:rPr lang="da-DK" dirty="0"/>
              <a:t> vi kan have flere samtaler på én gang. Vi kan stille flere spørgsmål til samme person, før vedkommende har svaret. Forestil jer dét mundtligt… </a:t>
            </a:r>
          </a:p>
          <a:p>
            <a:r>
              <a:rPr lang="da-DK" dirty="0"/>
              <a:t>Før- og efterrelation er mindre stærk i onlineinteraktion. Selvom du er blevet stillet et spørgsmål, kan du sagtens skrive andre meddelelser inden, at du svarer. Endda til samme person.</a:t>
            </a:r>
          </a:p>
        </p:txBody>
      </p:sp>
    </p:spTree>
    <p:extLst>
      <p:ext uri="{BB962C8B-B14F-4D97-AF65-F5344CB8AC3E}">
        <p14:creationId xmlns:p14="http://schemas.microsoft.com/office/powerpoint/2010/main" val="3664240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C61D190-BEA6-A5C9-56A4-7D88E11F0071}"/>
              </a:ext>
            </a:extLst>
          </p:cNvPr>
          <p:cNvSpPr>
            <a:spLocks noGrp="1"/>
          </p:cNvSpPr>
          <p:nvPr>
            <p:ph type="title"/>
          </p:nvPr>
        </p:nvSpPr>
        <p:spPr/>
        <p:txBody>
          <a:bodyPr/>
          <a:lstStyle/>
          <a:p>
            <a:r>
              <a:rPr lang="da-DK" dirty="0"/>
              <a:t>Digital minimalrespons</a:t>
            </a:r>
          </a:p>
        </p:txBody>
      </p:sp>
      <p:sp>
        <p:nvSpPr>
          <p:cNvPr id="3" name="Pladsholder til indhold 2">
            <a:extLst>
              <a:ext uri="{FF2B5EF4-FFF2-40B4-BE49-F238E27FC236}">
                <a16:creationId xmlns:a16="http://schemas.microsoft.com/office/drawing/2014/main" id="{218361B6-17EC-3478-BECC-CC2680316A54}"/>
              </a:ext>
            </a:extLst>
          </p:cNvPr>
          <p:cNvSpPr>
            <a:spLocks noGrp="1"/>
          </p:cNvSpPr>
          <p:nvPr>
            <p:ph idx="1"/>
          </p:nvPr>
        </p:nvSpPr>
        <p:spPr/>
        <p:txBody>
          <a:bodyPr/>
          <a:lstStyle/>
          <a:p>
            <a:r>
              <a:rPr lang="da-DK" b="1" dirty="0"/>
              <a:t>Minimalrespons def.</a:t>
            </a:r>
            <a:r>
              <a:rPr lang="da-DK" dirty="0"/>
              <a:t>: ”en minimal form for tilbagemelding, vi giver hinanden i ansigt-til-ansigt-samtaler for at vise, at vi har hørt det, der er blevet sagt, ligesom at de kan betyde, at vi giver den anden tilladelse til eller ligefrem opfordrer til, at denne fortsætter sin taletur.”</a:t>
            </a:r>
          </a:p>
          <a:p>
            <a:pPr marL="0" indent="0">
              <a:buNone/>
            </a:pPr>
            <a:r>
              <a:rPr lang="da-DK" dirty="0"/>
              <a:t>	Nik, smil, ”ja”, ”mm hmm”</a:t>
            </a:r>
          </a:p>
          <a:p>
            <a:r>
              <a:rPr lang="da-DK" b="1" dirty="0"/>
              <a:t>Digital minimalrespons </a:t>
            </a:r>
            <a:r>
              <a:rPr lang="da-DK" dirty="0"/>
              <a:t>Online er formålet at få interaktionerne til at </a:t>
            </a:r>
            <a:r>
              <a:rPr lang="da-DK" i="1" dirty="0"/>
              <a:t>minde om </a:t>
            </a:r>
            <a:r>
              <a:rPr lang="da-DK" dirty="0"/>
              <a:t>ovenstående</a:t>
            </a:r>
          </a:p>
          <a:p>
            <a:pPr marL="457200" lvl="1" indent="0">
              <a:buNone/>
            </a:pPr>
            <a:r>
              <a:rPr lang="da-DK" dirty="0"/>
              <a:t>	tagging, digitale kvitteringer, </a:t>
            </a:r>
            <a:r>
              <a:rPr lang="da-DK" dirty="0" err="1"/>
              <a:t>typing</a:t>
            </a:r>
            <a:r>
              <a:rPr lang="da-DK" dirty="0"/>
              <a:t> </a:t>
            </a:r>
            <a:r>
              <a:rPr lang="da-DK" dirty="0" err="1"/>
              <a:t>indicator</a:t>
            </a:r>
            <a:r>
              <a:rPr lang="da-DK" dirty="0"/>
              <a:t>, likes, emojis</a:t>
            </a:r>
          </a:p>
        </p:txBody>
      </p:sp>
    </p:spTree>
    <p:extLst>
      <p:ext uri="{BB962C8B-B14F-4D97-AF65-F5344CB8AC3E}">
        <p14:creationId xmlns:p14="http://schemas.microsoft.com/office/powerpoint/2010/main" val="3580277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008BDF6-972C-57DE-A999-6A8CA0E8FB4C}"/>
              </a:ext>
            </a:extLst>
          </p:cNvPr>
          <p:cNvSpPr>
            <a:spLocks noGrp="1"/>
          </p:cNvSpPr>
          <p:nvPr>
            <p:ph type="title"/>
          </p:nvPr>
        </p:nvSpPr>
        <p:spPr/>
        <p:txBody>
          <a:bodyPr/>
          <a:lstStyle/>
          <a:p>
            <a:r>
              <a:rPr lang="da-DK" dirty="0"/>
              <a:t>Opsamling</a:t>
            </a:r>
          </a:p>
        </p:txBody>
      </p:sp>
      <p:sp>
        <p:nvSpPr>
          <p:cNvPr id="3" name="Pladsholder til indhold 2">
            <a:extLst>
              <a:ext uri="{FF2B5EF4-FFF2-40B4-BE49-F238E27FC236}">
                <a16:creationId xmlns:a16="http://schemas.microsoft.com/office/drawing/2014/main" id="{2120BB38-F100-5418-A74C-13D0FF121F2F}"/>
              </a:ext>
            </a:extLst>
          </p:cNvPr>
          <p:cNvSpPr>
            <a:spLocks noGrp="1"/>
          </p:cNvSpPr>
          <p:nvPr>
            <p:ph idx="1"/>
          </p:nvPr>
        </p:nvSpPr>
        <p:spPr/>
        <p:txBody>
          <a:bodyPr/>
          <a:lstStyle/>
          <a:p>
            <a:pPr algn="ctr"/>
            <a:r>
              <a:rPr lang="da-DK" dirty="0"/>
              <a:t>Indholds- &gt;&lt; relations-kommunikation</a:t>
            </a:r>
          </a:p>
          <a:p>
            <a:pPr algn="ctr"/>
            <a:r>
              <a:rPr lang="da-DK" dirty="0"/>
              <a:t>Kommunikation og interaktion</a:t>
            </a:r>
          </a:p>
          <a:p>
            <a:pPr algn="ctr"/>
            <a:r>
              <a:rPr lang="da-DK" dirty="0"/>
              <a:t>Produkt eller proces</a:t>
            </a:r>
          </a:p>
          <a:p>
            <a:pPr algn="ctr"/>
            <a:r>
              <a:rPr lang="da-DK" dirty="0"/>
              <a:t>Turtagning og reparation</a:t>
            </a:r>
          </a:p>
          <a:p>
            <a:pPr algn="ctr"/>
            <a:r>
              <a:rPr lang="da-DK" dirty="0" err="1"/>
              <a:t>Jakobsons</a:t>
            </a:r>
            <a:r>
              <a:rPr lang="da-DK" dirty="0"/>
              <a:t> sprogfunktioner</a:t>
            </a:r>
          </a:p>
          <a:p>
            <a:pPr algn="ctr"/>
            <a:r>
              <a:rPr lang="da-DK" dirty="0" err="1"/>
              <a:t>Synkronicitet</a:t>
            </a:r>
            <a:endParaRPr lang="da-DK" dirty="0"/>
          </a:p>
          <a:p>
            <a:pPr algn="ctr"/>
            <a:r>
              <a:rPr lang="da-DK" dirty="0"/>
              <a:t>Digital minimalrespons</a:t>
            </a:r>
          </a:p>
          <a:p>
            <a:endParaRPr lang="da-DK" dirty="0"/>
          </a:p>
          <a:p>
            <a:endParaRPr lang="da-DK" dirty="0"/>
          </a:p>
        </p:txBody>
      </p:sp>
    </p:spTree>
    <p:extLst>
      <p:ext uri="{BB962C8B-B14F-4D97-AF65-F5344CB8AC3E}">
        <p14:creationId xmlns:p14="http://schemas.microsoft.com/office/powerpoint/2010/main" val="174696719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0AFB224-BC33-8CD0-D454-D23E8E9E19DC}"/>
              </a:ext>
            </a:extLst>
          </p:cNvPr>
          <p:cNvSpPr>
            <a:spLocks noGrp="1"/>
          </p:cNvSpPr>
          <p:nvPr>
            <p:ph type="title"/>
          </p:nvPr>
        </p:nvSpPr>
        <p:spPr>
          <a:xfrm>
            <a:off x="838200" y="365125"/>
            <a:ext cx="10515600" cy="142875"/>
          </a:xfrm>
        </p:spPr>
        <p:txBody>
          <a:bodyPr>
            <a:normAutofit fontScale="90000"/>
          </a:bodyPr>
          <a:lstStyle/>
          <a:p>
            <a:endParaRPr lang="da-DK" dirty="0"/>
          </a:p>
        </p:txBody>
      </p:sp>
      <p:sp>
        <p:nvSpPr>
          <p:cNvPr id="3" name="Pladsholder til indhold 2">
            <a:extLst>
              <a:ext uri="{FF2B5EF4-FFF2-40B4-BE49-F238E27FC236}">
                <a16:creationId xmlns:a16="http://schemas.microsoft.com/office/drawing/2014/main" id="{9D9D2F5E-B6E4-04CE-0221-9850C3067F8E}"/>
              </a:ext>
            </a:extLst>
          </p:cNvPr>
          <p:cNvSpPr>
            <a:spLocks noGrp="1"/>
          </p:cNvSpPr>
          <p:nvPr>
            <p:ph idx="1"/>
          </p:nvPr>
        </p:nvSpPr>
        <p:spPr>
          <a:xfrm>
            <a:off x="838200" y="589280"/>
            <a:ext cx="10515600" cy="5903595"/>
          </a:xfrm>
        </p:spPr>
        <p:txBody>
          <a:bodyPr>
            <a:normAutofit fontScale="85000" lnSpcReduction="10000"/>
          </a:bodyPr>
          <a:lstStyle/>
          <a:p>
            <a:pPr marL="0" indent="0">
              <a:buNone/>
            </a:pPr>
            <a:r>
              <a:rPr lang="da-DK" dirty="0"/>
              <a:t>Fra Bertel, 21z </a:t>
            </a:r>
            <a:r>
              <a:rPr lang="da-DK" dirty="0">
                <a:sym typeface="Wingdings" panose="05000000000000000000" pitchFamily="2" charset="2"/>
              </a:rPr>
              <a:t></a:t>
            </a:r>
            <a:endParaRPr lang="da-DK" dirty="0"/>
          </a:p>
          <a:p>
            <a:pPr marL="0" indent="0">
              <a:buNone/>
            </a:pPr>
            <a:r>
              <a:rPr lang="da-DK" dirty="0"/>
              <a:t>Albert </a:t>
            </a:r>
            <a:r>
              <a:rPr lang="da-DK" dirty="0" err="1"/>
              <a:t>Bandura</a:t>
            </a:r>
            <a:r>
              <a:rPr lang="da-DK" dirty="0"/>
              <a:t>, canadisk-amerikansk psykolog, 1990</a:t>
            </a:r>
          </a:p>
          <a:p>
            <a:pPr marL="0" indent="0">
              <a:lnSpc>
                <a:spcPct val="120000"/>
              </a:lnSpc>
              <a:buNone/>
            </a:pPr>
            <a:r>
              <a:rPr lang="da-DK" dirty="0"/>
              <a:t>”</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menneskers handlinger skal retfærdighedsgøres. Dette kalder hun for </a:t>
            </a:r>
            <a:r>
              <a:rPr lang="da-DK" sz="1800" kern="1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”moralsk frakobling”, </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og det betyder, at via forskellige socialpsykiske metoder, kan man frakoble ens morale. To metoder, der er relevante, </a:t>
            </a:r>
            <a:r>
              <a:rPr lang="da-DK" sz="1800" kern="1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er frakobling via dehumanisering og distancering</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da-DK"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buNone/>
            </a:pPr>
            <a:r>
              <a:rPr lang="da-DK" sz="1800"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Bandura</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siger dette om </a:t>
            </a:r>
            <a:r>
              <a:rPr lang="da-DK" sz="1800" kern="100" dirty="0">
                <a:solidFill>
                  <a:srgbClr val="000000"/>
                </a:solidFill>
                <a:effectLst/>
                <a:highlight>
                  <a:srgbClr val="FFFF00"/>
                </a:highlight>
                <a:latin typeface="Times New Roman" panose="02020603050405020304" pitchFamily="18" charset="0"/>
                <a:ea typeface="Times New Roman" panose="02020603050405020304" pitchFamily="18" charset="0"/>
                <a:cs typeface="Times New Roman" panose="02020603050405020304" pitchFamily="18" charset="0"/>
              </a:rPr>
              <a:t>frakobling via dehumanisering</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da-DK" sz="1800" kern="100" dirty="0">
                <a:solidFill>
                  <a:srgbClr val="000000"/>
                </a:solidFill>
                <a:effectLst/>
                <a:latin typeface="var(--font-content)"/>
                <a:ea typeface="Times New Roman" panose="02020603050405020304" pitchFamily="18" charset="0"/>
                <a:cs typeface="Times New Roman" panose="02020603050405020304" pitchFamily="18" charset="0"/>
              </a:rPr>
              <a:t> </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Det er svært at mishandle og skade mennesker, man identificerer sig med. Opfatter man dem derimod som mindreværdige væsner, der mangler alle de menneskelige kvaliteter, man selv har,</a:t>
            </a:r>
            <a:r>
              <a:rPr lang="da-DK" sz="1800" kern="100" dirty="0">
                <a:solidFill>
                  <a:srgbClr val="000000"/>
                </a:solidFill>
                <a:effectLst/>
                <a:latin typeface="var(--font-content)"/>
                <a:ea typeface="Times New Roman" panose="02020603050405020304" pitchFamily="18" charset="0"/>
                <a:cs typeface="Times New Roman" panose="02020603050405020304" pitchFamily="18" charset="0"/>
              </a:rPr>
              <a:t> </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kan man bedre koble moralen fra” (</a:t>
            </a:r>
            <a:r>
              <a:rPr lang="da-DK" sz="1800" kern="100" dirty="0" err="1">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Bandura</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1990). </a:t>
            </a:r>
            <a:r>
              <a:rPr lang="da-DK" sz="1800" kern="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Jeg føler, at der kan være en tendens til at glemme, at det stadig er mennesker, der sidder på den anden side af skærmen, dette lige meget om det er tv-skærmen eller mobilen. </a:t>
            </a:r>
            <a:r>
              <a:rPr lang="da-DK" sz="1800" kern="100" dirty="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Det kan være, at man ikke opfatter den person, som man smider sine overekstreme holdninger efter, som et menneske, men som en maskine, eller en dukke, der danser på tv’et til fordel for ens underholdning, for at tage Holst som eksempel. Dertil er sociale medier generelt et meget finpudset billede af, hvem man er. Det kan være svært at identificere sig med disse kendisser, som giver et meget luksuriøst billede af, hvad livet kan være. Dette kan måske for nogen blive provokerende? Og så bliver man måske provokeret til at smide en lidt hård besked afsted. </a:t>
            </a:r>
            <a:endParaRPr lang="da-DK" sz="1800" kern="1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nSpc>
                <a:spcPct val="120000"/>
              </a:lnSpc>
              <a:buNone/>
            </a:pPr>
            <a:r>
              <a:rPr lang="da-DK" sz="1800" dirty="0">
                <a:solidFill>
                  <a:srgbClr val="000000"/>
                </a:solidFill>
                <a:effectLst/>
                <a:latin typeface="Times New Roman" panose="02020603050405020304" pitchFamily="18" charset="0"/>
                <a:ea typeface="Times New Roman" panose="02020603050405020304" pitchFamily="18" charset="0"/>
              </a:rPr>
              <a:t>Herudover er </a:t>
            </a:r>
            <a:r>
              <a:rPr lang="da-DK" sz="1800" dirty="0">
                <a:solidFill>
                  <a:srgbClr val="000000"/>
                </a:solidFill>
                <a:effectLst/>
                <a:highlight>
                  <a:srgbClr val="FFFF00"/>
                </a:highlight>
                <a:latin typeface="Times New Roman" panose="02020603050405020304" pitchFamily="18" charset="0"/>
                <a:ea typeface="Times New Roman" panose="02020603050405020304" pitchFamily="18" charset="0"/>
              </a:rPr>
              <a:t>frakobling via distancering </a:t>
            </a:r>
            <a:r>
              <a:rPr lang="da-DK" sz="1800" dirty="0">
                <a:solidFill>
                  <a:srgbClr val="000000"/>
                </a:solidFill>
                <a:effectLst/>
                <a:latin typeface="Times New Roman" panose="02020603050405020304" pitchFamily="18" charset="0"/>
                <a:ea typeface="Times New Roman" panose="02020603050405020304" pitchFamily="18" charset="0"/>
              </a:rPr>
              <a:t>også meget relevant, når man reflekterer over SoMe kulturen. </a:t>
            </a:r>
            <a:r>
              <a:rPr lang="da-DK" sz="1800" kern="0" dirty="0">
                <a:solidFill>
                  <a:srgbClr val="000000"/>
                </a:solidFill>
                <a:effectLst/>
                <a:latin typeface="Times New Roman" panose="02020603050405020304" pitchFamily="18" charset="0"/>
                <a:ea typeface="Times New Roman" panose="02020603050405020304" pitchFamily="18" charset="0"/>
              </a:rPr>
              <a:t>Personligt får det mig til at tænke på denne manglende face-to-face forbindelse. </a:t>
            </a:r>
            <a:br>
              <a:rPr lang="da-DK" sz="1800" kern="0" dirty="0">
                <a:solidFill>
                  <a:srgbClr val="000000"/>
                </a:solidFill>
                <a:effectLst/>
                <a:latin typeface="Times New Roman" panose="02020603050405020304" pitchFamily="18" charset="0"/>
                <a:ea typeface="Times New Roman" panose="02020603050405020304" pitchFamily="18" charset="0"/>
              </a:rPr>
            </a:br>
            <a:r>
              <a:rPr lang="da-DK" sz="1800" dirty="0" err="1">
                <a:solidFill>
                  <a:srgbClr val="000000"/>
                </a:solidFill>
                <a:effectLst/>
                <a:latin typeface="Times New Roman" panose="02020603050405020304" pitchFamily="18" charset="0"/>
                <a:ea typeface="Times New Roman" panose="02020603050405020304" pitchFamily="18" charset="0"/>
              </a:rPr>
              <a:t>Bandura</a:t>
            </a:r>
            <a:r>
              <a:rPr lang="da-DK" sz="1800" dirty="0">
                <a:solidFill>
                  <a:srgbClr val="000000"/>
                </a:solidFill>
                <a:effectLst/>
                <a:latin typeface="Times New Roman" panose="02020603050405020304" pitchFamily="18" charset="0"/>
                <a:ea typeface="Times New Roman" panose="02020603050405020304" pitchFamily="18" charset="0"/>
              </a:rPr>
              <a:t> siger dette; ”</a:t>
            </a:r>
            <a:r>
              <a:rPr lang="da-DK" sz="1800" dirty="0">
                <a:solidFill>
                  <a:srgbClr val="000000"/>
                </a:solidFill>
                <a:effectLst/>
                <a:latin typeface="var(--font-content)"/>
                <a:ea typeface="Times New Roman" panose="02020603050405020304" pitchFamily="18" charset="0"/>
                <a:cs typeface="Times New Roman" panose="02020603050405020304" pitchFamily="18" charset="0"/>
              </a:rPr>
              <a:t> </a:t>
            </a:r>
            <a:r>
              <a:rPr lang="da-DK" sz="1800" dirty="0">
                <a:solidFill>
                  <a:srgbClr val="000000"/>
                </a:solidFill>
                <a:effectLst/>
                <a:latin typeface="Times New Roman" panose="02020603050405020304" pitchFamily="18" charset="0"/>
                <a:ea typeface="Times New Roman" panose="02020603050405020304" pitchFamily="18" charset="0"/>
              </a:rPr>
              <a:t>Så længe man kan ignorere konsekvenserne af sine skadelige handlinger, skjule dem for sig selv og andre, eller fremstille dem som banale eller ubetydelige, behøver man ikke få så store moralske skrupler over det, man har gjort” (</a:t>
            </a:r>
            <a:r>
              <a:rPr lang="da-DK" sz="1800" dirty="0" err="1">
                <a:solidFill>
                  <a:srgbClr val="000000"/>
                </a:solidFill>
                <a:effectLst/>
                <a:latin typeface="Times New Roman" panose="02020603050405020304" pitchFamily="18" charset="0"/>
                <a:ea typeface="Times New Roman" panose="02020603050405020304" pitchFamily="18" charset="0"/>
              </a:rPr>
              <a:t>Bandura</a:t>
            </a:r>
            <a:r>
              <a:rPr lang="da-DK" sz="1800" dirty="0">
                <a:solidFill>
                  <a:srgbClr val="000000"/>
                </a:solidFill>
                <a:effectLst/>
                <a:latin typeface="Times New Roman" panose="02020603050405020304" pitchFamily="18" charset="0"/>
                <a:ea typeface="Times New Roman" panose="02020603050405020304" pitchFamily="18" charset="0"/>
              </a:rPr>
              <a:t>, 1990). Altså, hvis man distancerer sig fra konsekvenserne, som man meget nemt kan gøre på sociale medier, hvor man ikke skal kigge ofret i øjnene, bliver det sociale rum antageligt en slags legeplads uden nogen form for regler. Man bliver simpelthen ikke sat til at tage ansvar for sine handlinger, som man gør i vores normale samfund.</a:t>
            </a:r>
            <a:r>
              <a:rPr lang="da-DK" dirty="0"/>
              <a:t>”</a:t>
            </a:r>
          </a:p>
        </p:txBody>
      </p:sp>
    </p:spTree>
    <p:extLst>
      <p:ext uri="{BB962C8B-B14F-4D97-AF65-F5344CB8AC3E}">
        <p14:creationId xmlns:p14="http://schemas.microsoft.com/office/powerpoint/2010/main" val="34850619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CF2656-2CEE-438A-7881-C5721702123F}"/>
              </a:ext>
            </a:extLst>
          </p:cNvPr>
          <p:cNvSpPr>
            <a:spLocks noGrp="1"/>
          </p:cNvSpPr>
          <p:nvPr>
            <p:ph type="title"/>
          </p:nvPr>
        </p:nvSpPr>
        <p:spPr/>
        <p:txBody>
          <a:bodyPr/>
          <a:lstStyle/>
          <a:p>
            <a:r>
              <a:rPr lang="da-DK" b="1" dirty="0">
                <a:highlight>
                  <a:srgbClr val="808000"/>
                </a:highlight>
              </a:rPr>
              <a:t>Kap. 2 ”Det sociale medielandskab”</a:t>
            </a:r>
            <a:br>
              <a:rPr lang="da-DK" b="1" dirty="0">
                <a:highlight>
                  <a:srgbClr val="808000"/>
                </a:highlight>
              </a:rPr>
            </a:br>
            <a:r>
              <a:rPr lang="da-DK" sz="3200" b="1" dirty="0">
                <a:highlight>
                  <a:srgbClr val="808000"/>
                </a:highlight>
              </a:rPr>
              <a:t>Hvad er sociale medier </a:t>
            </a:r>
            <a:r>
              <a:rPr lang="da-DK" sz="3200" b="1" i="1" dirty="0">
                <a:highlight>
                  <a:srgbClr val="808000"/>
                </a:highlight>
              </a:rPr>
              <a:t>faktisk?</a:t>
            </a:r>
            <a:endParaRPr lang="da-DK" sz="3200" b="1" dirty="0">
              <a:highlight>
                <a:srgbClr val="808000"/>
              </a:highlight>
            </a:endParaRPr>
          </a:p>
        </p:txBody>
      </p:sp>
      <p:sp>
        <p:nvSpPr>
          <p:cNvPr id="3" name="Pladsholder til indhold 2">
            <a:extLst>
              <a:ext uri="{FF2B5EF4-FFF2-40B4-BE49-F238E27FC236}">
                <a16:creationId xmlns:a16="http://schemas.microsoft.com/office/drawing/2014/main" id="{29FB1F91-F219-5B04-956E-4D109B8CAB4F}"/>
              </a:ext>
            </a:extLst>
          </p:cNvPr>
          <p:cNvSpPr>
            <a:spLocks noGrp="1"/>
          </p:cNvSpPr>
          <p:nvPr>
            <p:ph idx="1"/>
          </p:nvPr>
        </p:nvSpPr>
        <p:spPr/>
        <p:txBody>
          <a:bodyPr>
            <a:normAutofit fontScale="77500" lnSpcReduction="20000"/>
          </a:bodyPr>
          <a:lstStyle/>
          <a:p>
            <a:pPr marL="0" indent="0">
              <a:buNone/>
            </a:pPr>
            <a:r>
              <a:rPr lang="da-DK" dirty="0"/>
              <a:t>‘Medier’ = tekniske systemer, kommunikationsmidler.</a:t>
            </a:r>
          </a:p>
          <a:p>
            <a:pPr marL="0" indent="0">
              <a:buNone/>
            </a:pPr>
            <a:endParaRPr lang="da-DK" dirty="0"/>
          </a:p>
          <a:p>
            <a:pPr marL="0" indent="0">
              <a:buNone/>
            </a:pPr>
            <a:r>
              <a:rPr lang="da-DK" dirty="0"/>
              <a:t>‘Sociale medier’ (bogens def.)</a:t>
            </a:r>
          </a:p>
          <a:p>
            <a:pPr marL="0" indent="0">
              <a:buNone/>
            </a:pPr>
            <a:r>
              <a:rPr lang="da-DK" dirty="0"/>
              <a:t>”(…) internetplatforme, der giver dig mulighed for at være sammen med andre om en aktivitet, fx at dele billeder eller viden, at netværke eller være i andre former for kontakt med hinanden”.</a:t>
            </a:r>
          </a:p>
          <a:p>
            <a:pPr marL="0" indent="0">
              <a:buNone/>
            </a:pPr>
            <a:endParaRPr lang="da-DK" dirty="0"/>
          </a:p>
          <a:p>
            <a:pPr marL="0" indent="0">
              <a:buNone/>
            </a:pPr>
            <a:r>
              <a:rPr lang="da-DK" dirty="0"/>
              <a:t>Forskellige typer alt efter, hvilke handlinger/funktioner, der dominerer:</a:t>
            </a:r>
          </a:p>
          <a:p>
            <a:pPr marL="0" indent="0">
              <a:buNone/>
            </a:pPr>
            <a:r>
              <a:rPr lang="da-DK" b="1" dirty="0" err="1"/>
              <a:t>Videndele</a:t>
            </a:r>
            <a:r>
              <a:rPr lang="da-DK" b="1" dirty="0"/>
              <a:t> </a:t>
            </a:r>
            <a:r>
              <a:rPr lang="da-DK" dirty="0"/>
              <a:t>(brugergenereret indhold); Wikipedia, Reddit, Tumblr	</a:t>
            </a:r>
          </a:p>
          <a:p>
            <a:pPr marL="0" indent="0">
              <a:buNone/>
            </a:pPr>
            <a:r>
              <a:rPr lang="da-DK" b="1" dirty="0"/>
              <a:t>Blogge</a:t>
            </a:r>
            <a:r>
              <a:rPr lang="da-DK" dirty="0"/>
              <a:t> (logbog, dagbog); YouTube, Instagram, Twitter	</a:t>
            </a:r>
          </a:p>
          <a:p>
            <a:pPr marL="0" indent="0">
              <a:buNone/>
            </a:pPr>
            <a:r>
              <a:rPr lang="da-DK" b="1" dirty="0"/>
              <a:t>Netværke</a:t>
            </a:r>
            <a:r>
              <a:rPr lang="da-DK" dirty="0"/>
              <a:t> (længerevarende forbindelse); Facebook, LinkedIn</a:t>
            </a:r>
          </a:p>
          <a:p>
            <a:pPr marL="0" indent="0">
              <a:buNone/>
            </a:pPr>
            <a:r>
              <a:rPr lang="da-DK" b="1" dirty="0"/>
              <a:t>Kontakte </a:t>
            </a:r>
            <a:r>
              <a:rPr lang="da-DK" dirty="0"/>
              <a:t>(ét bestemt formål; socialt, seksuelt, spil); Snapchat, Messenger, Tinder, spilchats (World of Warcraft)</a:t>
            </a:r>
          </a:p>
        </p:txBody>
      </p:sp>
    </p:spTree>
    <p:extLst>
      <p:ext uri="{BB962C8B-B14F-4D97-AF65-F5344CB8AC3E}">
        <p14:creationId xmlns:p14="http://schemas.microsoft.com/office/powerpoint/2010/main" val="7764048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DF3343-71AF-1AF0-F782-B259976EEBD8}"/>
              </a:ext>
            </a:extLst>
          </p:cNvPr>
          <p:cNvSpPr>
            <a:spLocks noGrp="1"/>
          </p:cNvSpPr>
          <p:nvPr>
            <p:ph type="title"/>
          </p:nvPr>
        </p:nvSpPr>
        <p:spPr/>
        <p:txBody>
          <a:bodyPr/>
          <a:lstStyle/>
          <a:p>
            <a:r>
              <a:rPr lang="da-DK" b="1" dirty="0"/>
              <a:t>Privat eller offentlig</a:t>
            </a:r>
            <a:br>
              <a:rPr lang="da-DK" b="1" dirty="0"/>
            </a:br>
            <a:r>
              <a:rPr lang="da-DK" sz="2400" b="1" dirty="0"/>
              <a:t>Vores adfærd afhænger af rummet</a:t>
            </a:r>
            <a:endParaRPr lang="da-DK" b="1" dirty="0"/>
          </a:p>
        </p:txBody>
      </p:sp>
      <p:sp>
        <p:nvSpPr>
          <p:cNvPr id="3" name="Pladsholder til indhold 2">
            <a:extLst>
              <a:ext uri="{FF2B5EF4-FFF2-40B4-BE49-F238E27FC236}">
                <a16:creationId xmlns:a16="http://schemas.microsoft.com/office/drawing/2014/main" id="{E570A445-8CA4-3451-1671-9DCDACE1AAB6}"/>
              </a:ext>
            </a:extLst>
          </p:cNvPr>
          <p:cNvSpPr>
            <a:spLocks noGrp="1"/>
          </p:cNvSpPr>
          <p:nvPr>
            <p:ph idx="1"/>
          </p:nvPr>
        </p:nvSpPr>
        <p:spPr/>
        <p:txBody>
          <a:bodyPr>
            <a:normAutofit fontScale="92500" lnSpcReduction="20000"/>
          </a:bodyPr>
          <a:lstStyle/>
          <a:p>
            <a:pPr marL="0" indent="0">
              <a:buNone/>
            </a:pPr>
            <a:r>
              <a:rPr lang="da-DK" dirty="0"/>
              <a:t>I sociologien sondrer man mellem privat og </a:t>
            </a:r>
            <a:r>
              <a:rPr lang="da-DK" dirty="0" err="1"/>
              <a:t>off</a:t>
            </a:r>
            <a:r>
              <a:rPr lang="da-DK" dirty="0"/>
              <a:t>. på 3 måder</a:t>
            </a:r>
          </a:p>
          <a:p>
            <a:pPr marL="0" indent="0">
              <a:buNone/>
            </a:pPr>
            <a:r>
              <a:rPr lang="da-DK" dirty="0"/>
              <a:t>	Stat				Borger</a:t>
            </a:r>
          </a:p>
          <a:p>
            <a:pPr marL="0" indent="0">
              <a:buNone/>
            </a:pPr>
            <a:r>
              <a:rPr lang="da-DK" dirty="0"/>
              <a:t>	gader, pladser		Hjemmet</a:t>
            </a:r>
          </a:p>
          <a:p>
            <a:pPr marL="0" indent="0">
              <a:buNone/>
            </a:pPr>
            <a:r>
              <a:rPr lang="da-DK" dirty="0"/>
              <a:t>Offentliggørelse af oplysninger	</a:t>
            </a:r>
            <a:r>
              <a:rPr lang="da-DK" dirty="0" err="1"/>
              <a:t>privatholdelse</a:t>
            </a:r>
            <a:r>
              <a:rPr lang="da-DK" dirty="0"/>
              <a:t> (økonomi, seksuelle forh.,</a:t>
            </a:r>
          </a:p>
          <a:p>
            <a:pPr marL="0" indent="0">
              <a:buNone/>
            </a:pPr>
            <a:r>
              <a:rPr lang="da-DK" dirty="0"/>
              <a:t>						helbred, strafbare forhold)</a:t>
            </a:r>
          </a:p>
          <a:p>
            <a:pPr marL="0" indent="0">
              <a:buNone/>
            </a:pPr>
            <a:endParaRPr lang="da-DK" dirty="0"/>
          </a:p>
          <a:p>
            <a:pPr marL="0" indent="0">
              <a:buNone/>
            </a:pPr>
            <a:r>
              <a:rPr lang="da-DK" dirty="0"/>
              <a:t>I dag forstår vi internettet og de sociale medier som middel til alt det, som vi også foretager os IRL, dvs. kommunikation, interaktion, handel, reklame, nyhedsformidling, dating.</a:t>
            </a:r>
          </a:p>
          <a:p>
            <a:pPr marL="0" indent="0" algn="ctr">
              <a:buNone/>
            </a:pPr>
            <a:r>
              <a:rPr lang="da-DK" dirty="0"/>
              <a:t>	Den sociale virkelighed er blevet </a:t>
            </a:r>
            <a:r>
              <a:rPr lang="da-DK" b="1" dirty="0">
                <a:solidFill>
                  <a:srgbClr val="FF0000"/>
                </a:solidFill>
              </a:rPr>
              <a:t>augmenteret</a:t>
            </a:r>
            <a:r>
              <a:rPr lang="da-DK" dirty="0"/>
              <a:t>, dvs. </a:t>
            </a:r>
          </a:p>
          <a:p>
            <a:pPr marL="0" indent="0" algn="ctr">
              <a:buNone/>
            </a:pPr>
            <a:r>
              <a:rPr lang="da-DK" dirty="0"/>
              <a:t>forlænget og forstørret</a:t>
            </a:r>
          </a:p>
          <a:p>
            <a:pPr marL="0" indent="0">
              <a:buNone/>
            </a:pPr>
            <a:endParaRPr lang="da-DK" dirty="0"/>
          </a:p>
          <a:p>
            <a:pPr marL="0" indent="0">
              <a:buNone/>
            </a:pPr>
            <a:endParaRPr lang="da-DK" dirty="0"/>
          </a:p>
        </p:txBody>
      </p:sp>
    </p:spTree>
    <p:extLst>
      <p:ext uri="{BB962C8B-B14F-4D97-AF65-F5344CB8AC3E}">
        <p14:creationId xmlns:p14="http://schemas.microsoft.com/office/powerpoint/2010/main" val="840375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9513F9-054B-7EBD-CF61-967283ACFDC9}"/>
              </a:ext>
            </a:extLst>
          </p:cNvPr>
          <p:cNvSpPr>
            <a:spLocks noGrp="1"/>
          </p:cNvSpPr>
          <p:nvPr>
            <p:ph type="title"/>
          </p:nvPr>
        </p:nvSpPr>
        <p:spPr/>
        <p:txBody>
          <a:bodyPr/>
          <a:lstStyle/>
          <a:p>
            <a:r>
              <a:rPr lang="da-DK" b="1" dirty="0"/>
              <a:t>Goffman om backstage </a:t>
            </a:r>
            <a:r>
              <a:rPr lang="da-DK" sz="2400" b="1" dirty="0"/>
              <a:t>(privat) </a:t>
            </a:r>
            <a:r>
              <a:rPr lang="da-DK" b="1" dirty="0"/>
              <a:t>og frontstage </a:t>
            </a:r>
            <a:r>
              <a:rPr lang="da-DK" sz="2400" b="1" dirty="0"/>
              <a:t>(</a:t>
            </a:r>
            <a:r>
              <a:rPr lang="da-DK" sz="2400" b="1" dirty="0" err="1"/>
              <a:t>off</a:t>
            </a:r>
            <a:r>
              <a:rPr lang="da-DK" sz="2400" b="1" dirty="0"/>
              <a:t>.)</a:t>
            </a:r>
          </a:p>
        </p:txBody>
      </p:sp>
      <p:sp>
        <p:nvSpPr>
          <p:cNvPr id="3" name="Pladsholder til indhold 2">
            <a:extLst>
              <a:ext uri="{FF2B5EF4-FFF2-40B4-BE49-F238E27FC236}">
                <a16:creationId xmlns:a16="http://schemas.microsoft.com/office/drawing/2014/main" id="{98EDDF9D-FF51-5F1B-4144-2E6192221C4D}"/>
              </a:ext>
            </a:extLst>
          </p:cNvPr>
          <p:cNvSpPr>
            <a:spLocks noGrp="1"/>
          </p:cNvSpPr>
          <p:nvPr>
            <p:ph idx="1"/>
          </p:nvPr>
        </p:nvSpPr>
        <p:spPr/>
        <p:txBody>
          <a:bodyPr>
            <a:normAutofit lnSpcReduction="10000"/>
          </a:bodyPr>
          <a:lstStyle/>
          <a:p>
            <a:pPr marL="0" indent="0">
              <a:buNone/>
            </a:pPr>
            <a:r>
              <a:rPr lang="da-DK" dirty="0"/>
              <a:t>Den afgørende forskel er de sociale regler og normer (rettesnore) for, hvad man kan tillade sig. Forhandles konstant.</a:t>
            </a:r>
          </a:p>
          <a:p>
            <a:pPr marL="0" indent="0">
              <a:buNone/>
            </a:pPr>
            <a:endParaRPr lang="da-DK" dirty="0"/>
          </a:p>
          <a:p>
            <a:r>
              <a:rPr lang="da-DK" dirty="0"/>
              <a:t>Backstage deles med en enkelt eller en mindre </a:t>
            </a:r>
            <a:r>
              <a:rPr lang="da-DK" dirty="0" err="1"/>
              <a:t>grp</a:t>
            </a:r>
            <a:r>
              <a:rPr lang="da-DK" dirty="0"/>
              <a:t>. af personer. </a:t>
            </a:r>
          </a:p>
          <a:p>
            <a:pPr marL="0" indent="0">
              <a:buNone/>
            </a:pPr>
            <a:r>
              <a:rPr lang="da-DK" dirty="0"/>
              <a:t>	Angår ikke andre!</a:t>
            </a:r>
          </a:p>
          <a:p>
            <a:pPr marL="0" indent="0">
              <a:buNone/>
            </a:pPr>
            <a:endParaRPr lang="da-DK" dirty="0"/>
          </a:p>
          <a:p>
            <a:r>
              <a:rPr lang="da-DK" dirty="0"/>
              <a:t>Frontstage er alt det andet! ALLE har mulighed for at deltage/overvære. Dér, hvor man konstant tænker på, hvordan man </a:t>
            </a:r>
            <a:r>
              <a:rPr lang="da-DK" b="1" dirty="0"/>
              <a:t>optræder</a:t>
            </a:r>
            <a:r>
              <a:rPr lang="da-DK" dirty="0"/>
              <a:t> foran et publikum. Image. Adfærd. </a:t>
            </a:r>
          </a:p>
          <a:p>
            <a:pPr marL="0" indent="0">
              <a:buNone/>
            </a:pPr>
            <a:r>
              <a:rPr lang="da-DK" dirty="0"/>
              <a:t>	Vi forhandler konstant vores </a:t>
            </a:r>
            <a:r>
              <a:rPr lang="da-DK" dirty="0" err="1"/>
              <a:t>off</a:t>
            </a:r>
            <a:r>
              <a:rPr lang="da-DK" dirty="0"/>
              <a:t>., sociale værdi.</a:t>
            </a:r>
          </a:p>
        </p:txBody>
      </p:sp>
    </p:spTree>
    <p:extLst>
      <p:ext uri="{BB962C8B-B14F-4D97-AF65-F5344CB8AC3E}">
        <p14:creationId xmlns:p14="http://schemas.microsoft.com/office/powerpoint/2010/main" val="22157182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034B935-E304-13E2-CDE4-1E556F20A235}"/>
              </a:ext>
            </a:extLst>
          </p:cNvPr>
          <p:cNvSpPr>
            <a:spLocks noGrp="1"/>
          </p:cNvSpPr>
          <p:nvPr>
            <p:ph type="title"/>
          </p:nvPr>
        </p:nvSpPr>
        <p:spPr/>
        <p:txBody>
          <a:bodyPr/>
          <a:lstStyle/>
          <a:p>
            <a:r>
              <a:rPr lang="da-DK" dirty="0"/>
              <a:t>Joshua </a:t>
            </a:r>
            <a:r>
              <a:rPr lang="da-DK" dirty="0" err="1"/>
              <a:t>Meyrowitz</a:t>
            </a:r>
            <a:r>
              <a:rPr lang="da-DK" dirty="0"/>
              <a:t> 1985 </a:t>
            </a:r>
            <a:r>
              <a:rPr lang="da-DK" sz="2400" dirty="0"/>
              <a:t>(mediesociolog)</a:t>
            </a:r>
            <a:endParaRPr lang="da-DK" dirty="0"/>
          </a:p>
        </p:txBody>
      </p:sp>
      <p:sp>
        <p:nvSpPr>
          <p:cNvPr id="3" name="Pladsholder til indhold 2">
            <a:extLst>
              <a:ext uri="{FF2B5EF4-FFF2-40B4-BE49-F238E27FC236}">
                <a16:creationId xmlns:a16="http://schemas.microsoft.com/office/drawing/2014/main" id="{3BC633BF-01D7-6782-FBFD-039C964C0249}"/>
              </a:ext>
            </a:extLst>
          </p:cNvPr>
          <p:cNvSpPr>
            <a:spLocks noGrp="1"/>
          </p:cNvSpPr>
          <p:nvPr>
            <p:ph idx="1"/>
          </p:nvPr>
        </p:nvSpPr>
        <p:spPr/>
        <p:txBody>
          <a:bodyPr/>
          <a:lstStyle/>
          <a:p>
            <a:r>
              <a:rPr lang="da-DK" dirty="0"/>
              <a:t>Udvidet Goffman, fordi store dele af </a:t>
            </a:r>
            <a:r>
              <a:rPr lang="da-DK" dirty="0" err="1"/>
              <a:t>off</a:t>
            </a:r>
            <a:r>
              <a:rPr lang="da-DK" dirty="0"/>
              <a:t>. og privat er smeltet sammen til </a:t>
            </a:r>
            <a:r>
              <a:rPr lang="da-DK" i="1" dirty="0" err="1"/>
              <a:t>middle</a:t>
            </a:r>
            <a:r>
              <a:rPr lang="da-DK" i="1" dirty="0"/>
              <a:t> region</a:t>
            </a:r>
            <a:r>
              <a:rPr lang="da-DK" dirty="0"/>
              <a:t>. </a:t>
            </a:r>
          </a:p>
          <a:p>
            <a:pPr marL="0" indent="0">
              <a:buNone/>
            </a:pPr>
            <a:r>
              <a:rPr lang="da-DK" dirty="0"/>
              <a:t>	Fx en privat situation tilpasset det </a:t>
            </a:r>
            <a:r>
              <a:rPr lang="da-DK" dirty="0" err="1"/>
              <a:t>off</a:t>
            </a:r>
            <a:r>
              <a:rPr lang="da-DK" dirty="0"/>
              <a:t>. rum (realityshows) </a:t>
            </a:r>
          </a:p>
          <a:p>
            <a:pPr marL="0" indent="0">
              <a:buNone/>
            </a:pPr>
            <a:r>
              <a:rPr lang="da-DK" dirty="0"/>
              <a:t>		</a:t>
            </a:r>
            <a:r>
              <a:rPr lang="da-DK" b="1" dirty="0">
                <a:solidFill>
                  <a:srgbClr val="FF0000"/>
                </a:solidFill>
              </a:rPr>
              <a:t>SOME = </a:t>
            </a:r>
            <a:r>
              <a:rPr lang="da-DK" b="1" i="1" dirty="0" err="1">
                <a:solidFill>
                  <a:srgbClr val="FF0000"/>
                </a:solidFill>
              </a:rPr>
              <a:t>middle</a:t>
            </a:r>
            <a:r>
              <a:rPr lang="da-DK" b="1" i="1" dirty="0">
                <a:solidFill>
                  <a:srgbClr val="FF0000"/>
                </a:solidFill>
              </a:rPr>
              <a:t> region</a:t>
            </a:r>
            <a:endParaRPr lang="da-DK" b="1" dirty="0">
              <a:solidFill>
                <a:srgbClr val="FF0000"/>
              </a:solidFill>
            </a:endParaRPr>
          </a:p>
        </p:txBody>
      </p:sp>
    </p:spTree>
    <p:extLst>
      <p:ext uri="{BB962C8B-B14F-4D97-AF65-F5344CB8AC3E}">
        <p14:creationId xmlns:p14="http://schemas.microsoft.com/office/powerpoint/2010/main" val="420781089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D6F9110-54F3-91AC-BBD4-602DC9CC0A49}"/>
              </a:ext>
            </a:extLst>
          </p:cNvPr>
          <p:cNvSpPr>
            <a:spLocks noGrp="1"/>
          </p:cNvSpPr>
          <p:nvPr>
            <p:ph type="title"/>
          </p:nvPr>
        </p:nvSpPr>
        <p:spPr/>
        <p:txBody>
          <a:bodyPr/>
          <a:lstStyle/>
          <a:p>
            <a:pPr algn="ctr"/>
            <a:r>
              <a:rPr lang="da-DK" b="1" dirty="0">
                <a:highlight>
                  <a:srgbClr val="008080"/>
                </a:highlight>
              </a:rPr>
              <a:t>Sprog er interaktion</a:t>
            </a:r>
          </a:p>
        </p:txBody>
      </p:sp>
      <p:sp>
        <p:nvSpPr>
          <p:cNvPr id="3" name="Pladsholder til indhold 2">
            <a:extLst>
              <a:ext uri="{FF2B5EF4-FFF2-40B4-BE49-F238E27FC236}">
                <a16:creationId xmlns:a16="http://schemas.microsoft.com/office/drawing/2014/main" id="{1C0B2D22-4F03-C28E-E087-AA856383EE1B}"/>
              </a:ext>
            </a:extLst>
          </p:cNvPr>
          <p:cNvSpPr>
            <a:spLocks noGrp="1"/>
          </p:cNvSpPr>
          <p:nvPr>
            <p:ph idx="1"/>
          </p:nvPr>
        </p:nvSpPr>
        <p:spPr/>
        <p:txBody>
          <a:bodyPr/>
          <a:lstStyle/>
          <a:p>
            <a:pPr marL="0" indent="0">
              <a:buNone/>
            </a:pPr>
            <a:r>
              <a:rPr lang="da-DK" dirty="0"/>
              <a:t>Overordnet set har vi to kommunikationsfunktioner</a:t>
            </a:r>
          </a:p>
          <a:p>
            <a:pPr marL="514350" indent="-514350">
              <a:buAutoNum type="arabicPeriod"/>
            </a:pPr>
            <a:r>
              <a:rPr lang="da-DK" b="1" dirty="0">
                <a:solidFill>
                  <a:srgbClr val="FF0000"/>
                </a:solidFill>
              </a:rPr>
              <a:t>Indholdskommunikation</a:t>
            </a:r>
            <a:r>
              <a:rPr lang="da-DK" dirty="0"/>
              <a:t> (dele indhold)</a:t>
            </a:r>
          </a:p>
          <a:p>
            <a:pPr marL="514350" indent="-514350">
              <a:buAutoNum type="arabicPeriod"/>
            </a:pPr>
            <a:r>
              <a:rPr lang="da-DK" b="1" dirty="0" err="1">
                <a:solidFill>
                  <a:srgbClr val="FF0000"/>
                </a:solidFill>
              </a:rPr>
              <a:t>Relationskommunikation</a:t>
            </a:r>
            <a:r>
              <a:rPr lang="da-DK" b="1" dirty="0">
                <a:solidFill>
                  <a:srgbClr val="FF0000"/>
                </a:solidFill>
              </a:rPr>
              <a:t> </a:t>
            </a:r>
            <a:r>
              <a:rPr lang="da-DK" dirty="0"/>
              <a:t>(den sociale side)</a:t>
            </a:r>
          </a:p>
          <a:p>
            <a:pPr marL="0" indent="0">
              <a:buNone/>
            </a:pPr>
            <a:r>
              <a:rPr lang="da-DK" dirty="0"/>
              <a:t>	at ”snakke” er at forhandle den indbyrdes relation</a:t>
            </a:r>
          </a:p>
          <a:p>
            <a:pPr marL="0" indent="0">
              <a:buNone/>
            </a:pPr>
            <a:r>
              <a:rPr lang="da-DK" dirty="0"/>
              <a:t>	et ”like” er en anerkendelse af hinanden</a:t>
            </a:r>
          </a:p>
          <a:p>
            <a:pPr marL="0" indent="0">
              <a:buNone/>
            </a:pPr>
            <a:endParaRPr lang="da-DK" dirty="0"/>
          </a:p>
          <a:p>
            <a:pPr marL="0" indent="0">
              <a:buNone/>
            </a:pPr>
            <a:r>
              <a:rPr lang="da-DK" dirty="0"/>
              <a:t>Social kommunikation nødvendig for vores selvforståelse og vores evne til at indgå i relationer (s.16 øv.).</a:t>
            </a:r>
          </a:p>
        </p:txBody>
      </p:sp>
    </p:spTree>
    <p:extLst>
      <p:ext uri="{BB962C8B-B14F-4D97-AF65-F5344CB8AC3E}">
        <p14:creationId xmlns:p14="http://schemas.microsoft.com/office/powerpoint/2010/main" val="102192194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A83613-545F-BA76-5073-151A9701F17D}"/>
              </a:ext>
            </a:extLst>
          </p:cNvPr>
          <p:cNvSpPr>
            <a:spLocks noGrp="1"/>
          </p:cNvSpPr>
          <p:nvPr>
            <p:ph type="title"/>
          </p:nvPr>
        </p:nvSpPr>
        <p:spPr/>
        <p:txBody>
          <a:bodyPr/>
          <a:lstStyle/>
          <a:p>
            <a:r>
              <a:rPr lang="da-DK" dirty="0"/>
              <a:t>SOME – mellem privat og offentlig</a:t>
            </a:r>
          </a:p>
        </p:txBody>
      </p:sp>
      <p:sp>
        <p:nvSpPr>
          <p:cNvPr id="3" name="Pladsholder til indhold 2">
            <a:extLst>
              <a:ext uri="{FF2B5EF4-FFF2-40B4-BE49-F238E27FC236}">
                <a16:creationId xmlns:a16="http://schemas.microsoft.com/office/drawing/2014/main" id="{51F33235-B8CE-27D1-7180-9195CA98F2F3}"/>
              </a:ext>
            </a:extLst>
          </p:cNvPr>
          <p:cNvSpPr>
            <a:spLocks noGrp="1"/>
          </p:cNvSpPr>
          <p:nvPr>
            <p:ph idx="1"/>
          </p:nvPr>
        </p:nvSpPr>
        <p:spPr/>
        <p:txBody>
          <a:bodyPr>
            <a:normAutofit lnSpcReduction="10000"/>
          </a:bodyPr>
          <a:lstStyle/>
          <a:p>
            <a:r>
              <a:rPr lang="da-DK" dirty="0"/>
              <a:t>Offentlighed er et grundvilkår på sociale medier, men mange agerer alligevel, som om interaktionen foregår i et privat rum.</a:t>
            </a:r>
          </a:p>
          <a:p>
            <a:r>
              <a:rPr lang="da-DK" dirty="0">
                <a:highlight>
                  <a:srgbClr val="FFFF00"/>
                </a:highlight>
              </a:rPr>
              <a:t>Messenger </a:t>
            </a:r>
            <a:r>
              <a:rPr lang="da-DK" dirty="0"/>
              <a:t>	Graden af privathed og interaktion er høj</a:t>
            </a:r>
          </a:p>
          <a:p>
            <a:r>
              <a:rPr lang="da-DK" dirty="0">
                <a:highlight>
                  <a:srgbClr val="FFFF00"/>
                </a:highlight>
              </a:rPr>
              <a:t>Twitter og Instagram</a:t>
            </a:r>
            <a:r>
              <a:rPr lang="da-DK" dirty="0"/>
              <a:t>	Højere grad af offentlighed</a:t>
            </a:r>
          </a:p>
          <a:p>
            <a:pPr marL="0" indent="0">
              <a:buNone/>
            </a:pPr>
            <a:endParaRPr lang="da-DK" dirty="0"/>
          </a:p>
          <a:p>
            <a:r>
              <a:rPr lang="da-DK" dirty="0">
                <a:highlight>
                  <a:srgbClr val="FFFF00"/>
                </a:highlight>
              </a:rPr>
              <a:t>4chan</a:t>
            </a:r>
            <a:r>
              <a:rPr lang="da-DK" dirty="0"/>
              <a:t>	Offentlig (i princippet), MEN man kan skrive anonymt </a:t>
            </a:r>
            <a:r>
              <a:rPr lang="da-DK" dirty="0">
                <a:sym typeface="Wingdings" panose="05000000000000000000" pitchFamily="2" charset="2"/>
              </a:rPr>
              <a:t> forfatter- og ansigtsløst og dermed uden private konsekvenser. Ikke privat, </a:t>
            </a:r>
            <a:r>
              <a:rPr lang="da-DK" dirty="0" err="1">
                <a:sym typeface="Wingdings" panose="05000000000000000000" pitchFamily="2" charset="2"/>
              </a:rPr>
              <a:t>though</a:t>
            </a:r>
            <a:r>
              <a:rPr lang="da-DK" dirty="0">
                <a:sym typeface="Wingdings" panose="05000000000000000000" pitchFamily="2" charset="2"/>
              </a:rPr>
              <a:t>, snarere </a:t>
            </a:r>
            <a:r>
              <a:rPr lang="da-DK" b="1" dirty="0">
                <a:sym typeface="Wingdings" panose="05000000000000000000" pitchFamily="2" charset="2"/>
              </a:rPr>
              <a:t>”ikke-offentlig”. Grænsetilfælde.</a:t>
            </a:r>
          </a:p>
          <a:p>
            <a:r>
              <a:rPr lang="da-DK" dirty="0">
                <a:highlight>
                  <a:srgbClr val="FFFF00"/>
                </a:highlight>
                <a:sym typeface="Wingdings" panose="05000000000000000000" pitchFamily="2" charset="2"/>
              </a:rPr>
              <a:t>Datingsider</a:t>
            </a:r>
            <a:r>
              <a:rPr lang="da-DK" dirty="0">
                <a:sym typeface="Wingdings" panose="05000000000000000000" pitchFamily="2" charset="2"/>
              </a:rPr>
              <a:t>	Grænsetilfælde; </a:t>
            </a:r>
            <a:r>
              <a:rPr lang="da-DK" dirty="0" err="1">
                <a:sym typeface="Wingdings" panose="05000000000000000000" pitchFamily="2" charset="2"/>
              </a:rPr>
              <a:t>off</a:t>
            </a:r>
            <a:r>
              <a:rPr lang="da-DK" dirty="0">
                <a:sym typeface="Wingdings" panose="05000000000000000000" pitchFamily="2" charset="2"/>
              </a:rPr>
              <a:t>. profiler tilknyttet private</a:t>
            </a:r>
          </a:p>
          <a:p>
            <a:pPr marL="0" indent="0">
              <a:buNone/>
            </a:pPr>
            <a:r>
              <a:rPr lang="da-DK" dirty="0">
                <a:sym typeface="Wingdings" panose="05000000000000000000" pitchFamily="2" charset="2"/>
              </a:rPr>
              <a:t>			handlinger</a:t>
            </a:r>
            <a:endParaRPr lang="da-DK" dirty="0"/>
          </a:p>
        </p:txBody>
      </p:sp>
    </p:spTree>
    <p:extLst>
      <p:ext uri="{BB962C8B-B14F-4D97-AF65-F5344CB8AC3E}">
        <p14:creationId xmlns:p14="http://schemas.microsoft.com/office/powerpoint/2010/main" val="2473055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6CE7BE-2EAD-D92E-B28B-1F2F434B138F}"/>
              </a:ext>
            </a:extLst>
          </p:cNvPr>
          <p:cNvSpPr>
            <a:spLocks noGrp="1"/>
          </p:cNvSpPr>
          <p:nvPr>
            <p:ph type="title"/>
          </p:nvPr>
        </p:nvSpPr>
        <p:spPr/>
        <p:txBody>
          <a:bodyPr/>
          <a:lstStyle/>
          <a:p>
            <a:endParaRPr lang="da-DK" dirty="0"/>
          </a:p>
        </p:txBody>
      </p:sp>
      <p:pic>
        <p:nvPicPr>
          <p:cNvPr id="5" name="Pladsholder til indhold 4" descr="Et billede, der indeholder tekst, skærmbillede&#10;&#10;Automatisk genereret beskrivelse">
            <a:extLst>
              <a:ext uri="{FF2B5EF4-FFF2-40B4-BE49-F238E27FC236}">
                <a16:creationId xmlns:a16="http://schemas.microsoft.com/office/drawing/2014/main" id="{ACB34C1B-959A-5A5E-F105-D9FAAE79338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306320" y="670560"/>
            <a:ext cx="8087360" cy="5545440"/>
          </a:xfrm>
        </p:spPr>
      </p:pic>
    </p:spTree>
    <p:extLst>
      <p:ext uri="{BB962C8B-B14F-4D97-AF65-F5344CB8AC3E}">
        <p14:creationId xmlns:p14="http://schemas.microsoft.com/office/powerpoint/2010/main" val="174241003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96E83D3-E2F3-489E-C726-6994A24DECF4}"/>
              </a:ext>
            </a:extLst>
          </p:cNvPr>
          <p:cNvSpPr>
            <a:spLocks noGrp="1"/>
          </p:cNvSpPr>
          <p:nvPr>
            <p:ph type="title"/>
          </p:nvPr>
        </p:nvSpPr>
        <p:spPr/>
        <p:txBody>
          <a:bodyPr/>
          <a:lstStyle/>
          <a:p>
            <a:r>
              <a:rPr lang="da-DK" dirty="0"/>
              <a:t>(Klassisk kommunikation – husk)</a:t>
            </a:r>
          </a:p>
        </p:txBody>
      </p:sp>
      <p:sp>
        <p:nvSpPr>
          <p:cNvPr id="3" name="Pladsholder til indhold 2">
            <a:extLst>
              <a:ext uri="{FF2B5EF4-FFF2-40B4-BE49-F238E27FC236}">
                <a16:creationId xmlns:a16="http://schemas.microsoft.com/office/drawing/2014/main" id="{B75CDD49-903B-6BE0-0BB5-9B288AFC565D}"/>
              </a:ext>
            </a:extLst>
          </p:cNvPr>
          <p:cNvSpPr>
            <a:spLocks noGrp="1"/>
          </p:cNvSpPr>
          <p:nvPr>
            <p:ph idx="1"/>
          </p:nvPr>
        </p:nvSpPr>
        <p:spPr/>
        <p:txBody>
          <a:bodyPr/>
          <a:lstStyle/>
          <a:p>
            <a:pPr marL="0" indent="0">
              <a:buNone/>
            </a:pPr>
            <a:r>
              <a:rPr lang="da-DK" dirty="0"/>
              <a:t>En del af det, der foregår på nettet og på de sociale medier </a:t>
            </a:r>
            <a:r>
              <a:rPr lang="da-DK" i="1" dirty="0"/>
              <a:t>er</a:t>
            </a:r>
            <a:r>
              <a:rPr lang="da-DK" dirty="0"/>
              <a:t> klassisk kommunikation.</a:t>
            </a:r>
          </a:p>
          <a:p>
            <a:pPr marL="0" indent="0">
              <a:buNone/>
            </a:pPr>
            <a:endParaRPr lang="da-DK" dirty="0"/>
          </a:p>
          <a:p>
            <a:pPr marL="0" indent="0">
              <a:buNone/>
            </a:pPr>
            <a:r>
              <a:rPr lang="da-DK" sz="3600" b="1" dirty="0"/>
              <a:t>Def.</a:t>
            </a:r>
          </a:p>
          <a:p>
            <a:pPr marL="0" indent="0">
              <a:buNone/>
            </a:pPr>
            <a:r>
              <a:rPr lang="da-DK" sz="3600" b="1" dirty="0"/>
              <a:t>Det skrevne fremstår monologisk, og deltagerne (afsender og modtager) påvirker tilsyneladende ikke hinanden, dvs., relationen og emnet for kommunikationen forhandles ikke.</a:t>
            </a:r>
          </a:p>
        </p:txBody>
      </p:sp>
    </p:spTree>
    <p:extLst>
      <p:ext uri="{BB962C8B-B14F-4D97-AF65-F5344CB8AC3E}">
        <p14:creationId xmlns:p14="http://schemas.microsoft.com/office/powerpoint/2010/main" val="34034727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9C1A293-3A1A-0CED-6928-6D4C027D974A}"/>
              </a:ext>
            </a:extLst>
          </p:cNvPr>
          <p:cNvSpPr>
            <a:spLocks noGrp="1"/>
          </p:cNvSpPr>
          <p:nvPr>
            <p:ph type="title"/>
          </p:nvPr>
        </p:nvSpPr>
        <p:spPr/>
        <p:txBody>
          <a:bodyPr/>
          <a:lstStyle/>
          <a:p>
            <a:r>
              <a:rPr lang="da-DK" dirty="0"/>
              <a:t>Øvelse (s.16)</a:t>
            </a:r>
          </a:p>
        </p:txBody>
      </p:sp>
      <p:sp>
        <p:nvSpPr>
          <p:cNvPr id="3" name="Pladsholder til indhold 2">
            <a:extLst>
              <a:ext uri="{FF2B5EF4-FFF2-40B4-BE49-F238E27FC236}">
                <a16:creationId xmlns:a16="http://schemas.microsoft.com/office/drawing/2014/main" id="{ACC02354-A702-276B-C110-77B81734DD62}"/>
              </a:ext>
            </a:extLst>
          </p:cNvPr>
          <p:cNvSpPr>
            <a:spLocks noGrp="1"/>
          </p:cNvSpPr>
          <p:nvPr>
            <p:ph idx="1"/>
          </p:nvPr>
        </p:nvSpPr>
        <p:spPr/>
        <p:txBody>
          <a:bodyPr/>
          <a:lstStyle/>
          <a:p>
            <a:r>
              <a:rPr lang="da-DK" dirty="0"/>
              <a:t>Hvad er forskellen på </a:t>
            </a:r>
            <a:r>
              <a:rPr lang="da-DK" dirty="0" err="1"/>
              <a:t>relationskommunikation</a:t>
            </a:r>
            <a:r>
              <a:rPr lang="da-DK" dirty="0"/>
              <a:t> og indholdskommunikation?</a:t>
            </a:r>
          </a:p>
          <a:p>
            <a:r>
              <a:rPr lang="da-DK" dirty="0"/>
              <a:t>Hvordan kan man foretage handling via sproget?</a:t>
            </a:r>
          </a:p>
          <a:p>
            <a:r>
              <a:rPr lang="da-DK" dirty="0"/>
              <a:t>Skriv to eksempler på henholdsvis indholdskommunikation og </a:t>
            </a:r>
            <a:r>
              <a:rPr lang="da-DK" dirty="0" err="1"/>
              <a:t>relationskommunikation</a:t>
            </a:r>
            <a:endParaRPr lang="da-DK" dirty="0"/>
          </a:p>
          <a:p>
            <a:r>
              <a:rPr lang="da-DK" dirty="0"/>
              <a:t>Diskuter følgende:</a:t>
            </a:r>
          </a:p>
          <a:p>
            <a:pPr marL="914400" lvl="1" indent="-457200">
              <a:buAutoNum type="arabicPeriod"/>
            </a:pPr>
            <a:r>
              <a:rPr lang="da-DK" dirty="0"/>
              <a:t>Hvad afgør, om du hilser ved hjælp af et ”Goddag”, ”Hej”, ”Hi” eller               ?</a:t>
            </a:r>
          </a:p>
          <a:p>
            <a:pPr marL="914400" lvl="1" indent="-457200">
              <a:buAutoNum type="arabicPeriod"/>
            </a:pPr>
            <a:r>
              <a:rPr lang="da-DK" dirty="0"/>
              <a:t>Hvor godt skal man egentlig kende hinanden for at starte samtalen med ”Hvad så?”. Hvorfor bruger man det – eller lignende udtryk?</a:t>
            </a:r>
          </a:p>
          <a:p>
            <a:pPr marL="914400" lvl="1" indent="-457200">
              <a:buAutoNum type="arabicPeriod"/>
            </a:pPr>
            <a:r>
              <a:rPr lang="da-DK" dirty="0"/>
              <a:t>Kan samtaler starte uden hilsner? Hvilke? Hvorfor? </a:t>
            </a:r>
          </a:p>
          <a:p>
            <a:endParaRPr lang="da-DK" dirty="0"/>
          </a:p>
        </p:txBody>
      </p:sp>
      <p:pic>
        <p:nvPicPr>
          <p:cNvPr id="5" name="Billede 4" descr="Et billede, der indeholder design&#10;&#10;Automatisk genereret beskrivelse">
            <a:extLst>
              <a:ext uri="{FF2B5EF4-FFF2-40B4-BE49-F238E27FC236}">
                <a16:creationId xmlns:a16="http://schemas.microsoft.com/office/drawing/2014/main" id="{C178787F-629E-9987-81A3-D7CD2E1E299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97440" y="4292600"/>
            <a:ext cx="904240" cy="904240"/>
          </a:xfrm>
          <a:prstGeom prst="rect">
            <a:avLst/>
          </a:prstGeom>
        </p:spPr>
      </p:pic>
    </p:spTree>
    <p:extLst>
      <p:ext uri="{BB962C8B-B14F-4D97-AF65-F5344CB8AC3E}">
        <p14:creationId xmlns:p14="http://schemas.microsoft.com/office/powerpoint/2010/main" val="10558376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0FAFC93-E938-D0D1-3930-F01C8BD27F04}"/>
              </a:ext>
            </a:extLst>
          </p:cNvPr>
          <p:cNvSpPr>
            <a:spLocks noGrp="1"/>
          </p:cNvSpPr>
          <p:nvPr>
            <p:ph type="title"/>
          </p:nvPr>
        </p:nvSpPr>
        <p:spPr>
          <a:xfrm>
            <a:off x="838200" y="365125"/>
            <a:ext cx="10515600" cy="904875"/>
          </a:xfrm>
        </p:spPr>
        <p:txBody>
          <a:bodyPr/>
          <a:lstStyle/>
          <a:p>
            <a:r>
              <a:rPr lang="da-DK" dirty="0"/>
              <a:t>Kommunikation og interaktion</a:t>
            </a:r>
          </a:p>
        </p:txBody>
      </p:sp>
      <p:sp>
        <p:nvSpPr>
          <p:cNvPr id="3" name="Pladsholder til indhold 2">
            <a:extLst>
              <a:ext uri="{FF2B5EF4-FFF2-40B4-BE49-F238E27FC236}">
                <a16:creationId xmlns:a16="http://schemas.microsoft.com/office/drawing/2014/main" id="{A3E5ED48-C6A9-3DF7-CD09-9FFB2031062C}"/>
              </a:ext>
            </a:extLst>
          </p:cNvPr>
          <p:cNvSpPr>
            <a:spLocks noGrp="1"/>
          </p:cNvSpPr>
          <p:nvPr>
            <p:ph idx="1"/>
          </p:nvPr>
        </p:nvSpPr>
        <p:spPr>
          <a:xfrm>
            <a:off x="838200" y="1127760"/>
            <a:ext cx="10515600" cy="5049203"/>
          </a:xfrm>
        </p:spPr>
        <p:txBody>
          <a:bodyPr>
            <a:normAutofit fontScale="55000" lnSpcReduction="20000"/>
          </a:bodyPr>
          <a:lstStyle/>
          <a:p>
            <a:pPr marL="0" indent="0">
              <a:lnSpc>
                <a:spcPct val="120000"/>
              </a:lnSpc>
              <a:buNone/>
            </a:pPr>
            <a:r>
              <a:rPr lang="da-DK" sz="3400" dirty="0"/>
              <a:t>Interaktion hører under </a:t>
            </a:r>
            <a:r>
              <a:rPr lang="da-DK" sz="3400" b="1" dirty="0"/>
              <a:t>sociologi</a:t>
            </a:r>
            <a:r>
              <a:rPr lang="da-DK" sz="3400" dirty="0"/>
              <a:t>  (videnskab; </a:t>
            </a:r>
            <a:r>
              <a:rPr lang="da-DK" sz="3400" b="0" i="0" dirty="0">
                <a:solidFill>
                  <a:srgbClr val="333333"/>
                </a:solidFill>
                <a:effectLst/>
              </a:rPr>
              <a:t>især om forholdet mellem enkeltpersoner eller grupper af personer</a:t>
            </a:r>
            <a:r>
              <a:rPr lang="da-DK" sz="3400" dirty="0"/>
              <a:t>)</a:t>
            </a:r>
          </a:p>
          <a:p>
            <a:pPr marL="0" indent="0" algn="ctr">
              <a:lnSpc>
                <a:spcPct val="120000"/>
              </a:lnSpc>
              <a:buNone/>
            </a:pPr>
            <a:r>
              <a:rPr lang="da-DK" sz="3400" dirty="0"/>
              <a:t>‘inter’ – ‘aktion’ = </a:t>
            </a:r>
            <a:r>
              <a:rPr lang="da-DK" sz="3400" dirty="0" err="1"/>
              <a:t>sam</a:t>
            </a:r>
            <a:r>
              <a:rPr lang="da-DK" sz="3400" dirty="0"/>
              <a:t>-handler. Det, vi gør ved og med hinanden.</a:t>
            </a:r>
          </a:p>
          <a:p>
            <a:pPr marL="0" indent="0">
              <a:lnSpc>
                <a:spcPct val="120000"/>
              </a:lnSpc>
              <a:buNone/>
            </a:pPr>
            <a:endParaRPr lang="da-DK" sz="3400" dirty="0"/>
          </a:p>
          <a:p>
            <a:pPr marL="0" indent="0">
              <a:lnSpc>
                <a:spcPct val="120000"/>
              </a:lnSpc>
              <a:buNone/>
            </a:pPr>
            <a:r>
              <a:rPr lang="da-DK" sz="3400" dirty="0" err="1"/>
              <a:t>Sam-taler</a:t>
            </a:r>
            <a:r>
              <a:rPr lang="da-DK" sz="3400" dirty="0"/>
              <a:t> og interaktion kræver min. 2 personer (s.17m).</a:t>
            </a:r>
          </a:p>
          <a:p>
            <a:pPr marL="0" indent="0">
              <a:lnSpc>
                <a:spcPct val="120000"/>
              </a:lnSpc>
              <a:buNone/>
            </a:pPr>
            <a:endParaRPr lang="da-DK" sz="3400" dirty="0"/>
          </a:p>
          <a:p>
            <a:pPr marL="0" indent="0">
              <a:lnSpc>
                <a:spcPct val="120000"/>
              </a:lnSpc>
              <a:buNone/>
            </a:pPr>
            <a:r>
              <a:rPr lang="da-DK" sz="3400" dirty="0"/>
              <a:t>Tekster på sociale medier minder om samtale og har samme funktion som </a:t>
            </a:r>
            <a:r>
              <a:rPr lang="da-DK" sz="3400" b="1" dirty="0"/>
              <a:t>ytringer</a:t>
            </a:r>
            <a:r>
              <a:rPr lang="da-DK" sz="3400" dirty="0"/>
              <a:t> (</a:t>
            </a:r>
            <a:r>
              <a:rPr lang="da-DK" sz="3400" b="0" i="0" dirty="0">
                <a:solidFill>
                  <a:srgbClr val="333333"/>
                </a:solidFill>
                <a:effectLst/>
              </a:rPr>
              <a:t>skriftlig eller mundtlig tilkendegivelse, hvor der gives udtryk for en mening, en opfattelse el.lign.</a:t>
            </a:r>
            <a:r>
              <a:rPr lang="da-DK" sz="3400" dirty="0"/>
              <a:t>)</a:t>
            </a:r>
          </a:p>
          <a:p>
            <a:pPr marL="0" indent="0">
              <a:lnSpc>
                <a:spcPct val="120000"/>
              </a:lnSpc>
              <a:buNone/>
            </a:pPr>
            <a:endParaRPr lang="da-DK" sz="3400" dirty="0"/>
          </a:p>
          <a:p>
            <a:pPr marL="0" indent="0">
              <a:lnSpc>
                <a:spcPct val="120000"/>
              </a:lnSpc>
              <a:buNone/>
            </a:pPr>
            <a:r>
              <a:rPr lang="da-DK" sz="3400" dirty="0"/>
              <a:t>Kommunikation; ‘</a:t>
            </a:r>
            <a:r>
              <a:rPr lang="da-DK" sz="3400" dirty="0" err="1"/>
              <a:t>communicare</a:t>
            </a:r>
            <a:r>
              <a:rPr lang="da-DK" sz="3400" dirty="0"/>
              <a:t>’ = ”gøre fælles”. Tekster er skrevet til en modtager.</a:t>
            </a:r>
          </a:p>
          <a:p>
            <a:pPr marL="0" indent="0">
              <a:lnSpc>
                <a:spcPct val="120000"/>
              </a:lnSpc>
              <a:buNone/>
            </a:pPr>
            <a:r>
              <a:rPr lang="da-DK" sz="3400" dirty="0"/>
              <a:t>Ubesvarede henvendelser er også kommunikation. Tavshed er (også) kommunikation. </a:t>
            </a:r>
          </a:p>
          <a:p>
            <a:pPr marL="0" indent="0">
              <a:lnSpc>
                <a:spcPct val="120000"/>
              </a:lnSpc>
              <a:buNone/>
            </a:pPr>
            <a:r>
              <a:rPr lang="da-DK" sz="3400" dirty="0"/>
              <a:t>Spørgsmålet er her, hvornår vi synes, den anden udøver kommunikerende eller talende tavshed…</a:t>
            </a:r>
          </a:p>
          <a:p>
            <a:pPr marL="0" indent="0">
              <a:buNone/>
            </a:pPr>
            <a:endParaRPr lang="da-DK" dirty="0"/>
          </a:p>
        </p:txBody>
      </p:sp>
    </p:spTree>
    <p:extLst>
      <p:ext uri="{BB962C8B-B14F-4D97-AF65-F5344CB8AC3E}">
        <p14:creationId xmlns:p14="http://schemas.microsoft.com/office/powerpoint/2010/main" val="226053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154C339-16FA-7AFC-4B67-DF937F3E74BA}"/>
              </a:ext>
            </a:extLst>
          </p:cNvPr>
          <p:cNvSpPr>
            <a:spLocks noGrp="1"/>
          </p:cNvSpPr>
          <p:nvPr>
            <p:ph type="title"/>
          </p:nvPr>
        </p:nvSpPr>
        <p:spPr>
          <a:xfrm>
            <a:off x="838200" y="365125"/>
            <a:ext cx="10515600" cy="752475"/>
          </a:xfrm>
        </p:spPr>
        <p:txBody>
          <a:bodyPr>
            <a:normAutofit/>
          </a:bodyPr>
          <a:lstStyle/>
          <a:p>
            <a:r>
              <a:rPr lang="da-DK" dirty="0"/>
              <a:t>Når man </a:t>
            </a:r>
            <a:r>
              <a:rPr lang="da-DK" i="1" dirty="0"/>
              <a:t>kommunikerer </a:t>
            </a:r>
            <a:endParaRPr lang="da-DK" dirty="0"/>
          </a:p>
        </p:txBody>
      </p:sp>
      <p:sp>
        <p:nvSpPr>
          <p:cNvPr id="3" name="Pladsholder til indhold 2">
            <a:extLst>
              <a:ext uri="{FF2B5EF4-FFF2-40B4-BE49-F238E27FC236}">
                <a16:creationId xmlns:a16="http://schemas.microsoft.com/office/drawing/2014/main" id="{19FD7692-90E9-CD0C-9C4A-FC3A5C6E6AE6}"/>
              </a:ext>
            </a:extLst>
          </p:cNvPr>
          <p:cNvSpPr>
            <a:spLocks noGrp="1"/>
          </p:cNvSpPr>
          <p:nvPr>
            <p:ph idx="1"/>
          </p:nvPr>
        </p:nvSpPr>
        <p:spPr>
          <a:xfrm>
            <a:off x="838200" y="1417317"/>
            <a:ext cx="10515600" cy="4759646"/>
          </a:xfrm>
        </p:spPr>
        <p:txBody>
          <a:bodyPr/>
          <a:lstStyle/>
          <a:p>
            <a:pPr marL="0" indent="0">
              <a:buNone/>
            </a:pPr>
            <a:r>
              <a:rPr lang="da-DK" dirty="0"/>
              <a:t>….sender man en eller anden ‘tekst’ ud i verden (skr., </a:t>
            </a:r>
            <a:r>
              <a:rPr lang="da-DK" dirty="0" err="1"/>
              <a:t>mdt</a:t>
            </a:r>
            <a:r>
              <a:rPr lang="da-DK" dirty="0"/>
              <a:t>., visuelt, lydligt, kropsligt… musikvideo, roman, artikel, film). Feedback højest = anmeldelse.</a:t>
            </a:r>
          </a:p>
          <a:p>
            <a:pPr marL="0" indent="0">
              <a:buNone/>
            </a:pPr>
            <a:r>
              <a:rPr lang="da-DK" b="1" dirty="0">
                <a:solidFill>
                  <a:srgbClr val="FF0000"/>
                </a:solidFill>
              </a:rPr>
              <a:t>Kommunikationssituation</a:t>
            </a:r>
            <a:r>
              <a:rPr lang="da-DK" b="1" dirty="0"/>
              <a:t> (oftest) = modtager og afsender adskilt i tid og rum!</a:t>
            </a:r>
          </a:p>
          <a:p>
            <a:pPr marL="0" indent="0">
              <a:buNone/>
            </a:pPr>
            <a:r>
              <a:rPr lang="da-DK" b="1" dirty="0"/>
              <a:t>	=&gt; produktet er monologisk. IKKE påvirket af modtager.</a:t>
            </a:r>
          </a:p>
          <a:p>
            <a:pPr marL="0" indent="0">
              <a:buNone/>
            </a:pPr>
            <a:r>
              <a:rPr lang="da-DK" b="1" dirty="0"/>
              <a:t>	”Privilegeret afsenderposition”</a:t>
            </a:r>
          </a:p>
          <a:p>
            <a:pPr marL="0" indent="0">
              <a:buNone/>
            </a:pPr>
            <a:r>
              <a:rPr lang="da-DK" b="1" dirty="0"/>
              <a:t>&gt;&lt;</a:t>
            </a:r>
          </a:p>
          <a:p>
            <a:pPr marL="0" indent="0">
              <a:buNone/>
            </a:pPr>
            <a:r>
              <a:rPr lang="da-DK" b="1" dirty="0">
                <a:solidFill>
                  <a:srgbClr val="FF0000"/>
                </a:solidFill>
              </a:rPr>
              <a:t>Interaktion =</a:t>
            </a:r>
            <a:r>
              <a:rPr lang="da-DK" dirty="0"/>
              <a:t> </a:t>
            </a:r>
            <a:r>
              <a:rPr lang="da-DK" b="1" dirty="0"/>
              <a:t>fortsat proces. </a:t>
            </a:r>
            <a:r>
              <a:rPr lang="da-DK" b="1" i="1" dirty="0"/>
              <a:t>Forhandling.</a:t>
            </a:r>
            <a:endParaRPr lang="da-DK" b="1" dirty="0"/>
          </a:p>
          <a:p>
            <a:pPr marL="0" indent="0">
              <a:buNone/>
            </a:pPr>
            <a:r>
              <a:rPr lang="da-DK" b="1" dirty="0"/>
              <a:t> </a:t>
            </a:r>
            <a:r>
              <a:rPr lang="da-DK" dirty="0"/>
              <a:t> </a:t>
            </a:r>
          </a:p>
        </p:txBody>
      </p:sp>
    </p:spTree>
    <p:extLst>
      <p:ext uri="{BB962C8B-B14F-4D97-AF65-F5344CB8AC3E}">
        <p14:creationId xmlns:p14="http://schemas.microsoft.com/office/powerpoint/2010/main" val="3440821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171D8F6-3F2A-E347-227D-801BDADE1FE3}"/>
              </a:ext>
            </a:extLst>
          </p:cNvPr>
          <p:cNvSpPr>
            <a:spLocks noGrp="1"/>
          </p:cNvSpPr>
          <p:nvPr>
            <p:ph type="title"/>
          </p:nvPr>
        </p:nvSpPr>
        <p:spPr/>
        <p:txBody>
          <a:bodyPr/>
          <a:lstStyle/>
          <a:p>
            <a:r>
              <a:rPr lang="da-DK" dirty="0"/>
              <a:t>Turtagning (s.21 f.)</a:t>
            </a:r>
          </a:p>
        </p:txBody>
      </p:sp>
      <p:sp>
        <p:nvSpPr>
          <p:cNvPr id="3" name="Pladsholder til indhold 2">
            <a:extLst>
              <a:ext uri="{FF2B5EF4-FFF2-40B4-BE49-F238E27FC236}">
                <a16:creationId xmlns:a16="http://schemas.microsoft.com/office/drawing/2014/main" id="{07D9A1FE-A44E-10B7-E519-7A748DF0E420}"/>
              </a:ext>
            </a:extLst>
          </p:cNvPr>
          <p:cNvSpPr>
            <a:spLocks noGrp="1"/>
          </p:cNvSpPr>
          <p:nvPr>
            <p:ph idx="1"/>
          </p:nvPr>
        </p:nvSpPr>
        <p:spPr/>
        <p:txBody>
          <a:bodyPr>
            <a:normAutofit fontScale="92500" lnSpcReduction="20000"/>
          </a:bodyPr>
          <a:lstStyle/>
          <a:p>
            <a:r>
              <a:rPr lang="da-DK" dirty="0"/>
              <a:t>Kommunikative tekster er produkter af afsluttede processer.</a:t>
            </a:r>
          </a:p>
          <a:p>
            <a:r>
              <a:rPr lang="da-DK" dirty="0"/>
              <a:t>Interaktionelle meddelelser er indlæg i fortsatte processer </a:t>
            </a:r>
            <a:r>
              <a:rPr lang="da-DK" dirty="0">
                <a:sym typeface="Wingdings" panose="05000000000000000000" pitchFamily="2" charset="2"/>
              </a:rPr>
              <a:t> </a:t>
            </a:r>
            <a:r>
              <a:rPr lang="da-DK" b="1" dirty="0">
                <a:sym typeface="Wingdings" panose="05000000000000000000" pitchFamily="2" charset="2"/>
              </a:rPr>
              <a:t>turtagning</a:t>
            </a:r>
            <a:r>
              <a:rPr lang="da-DK" dirty="0">
                <a:sym typeface="Wingdings" panose="05000000000000000000" pitchFamily="2" charset="2"/>
              </a:rPr>
              <a:t>.</a:t>
            </a:r>
          </a:p>
          <a:p>
            <a:endParaRPr lang="da-DK" dirty="0">
              <a:sym typeface="Wingdings" panose="05000000000000000000" pitchFamily="2" charset="2"/>
            </a:endParaRPr>
          </a:p>
          <a:p>
            <a:pPr marL="0" indent="0" algn="ctr">
              <a:buNone/>
            </a:pPr>
            <a:r>
              <a:rPr lang="da-DK" dirty="0">
                <a:solidFill>
                  <a:srgbClr val="FF0000"/>
                </a:solidFill>
                <a:sym typeface="Wingdings" panose="05000000000000000000" pitchFamily="2" charset="2"/>
              </a:rPr>
              <a:t>Skriftsprog                 &gt;&lt;            samtaler og interaktion</a:t>
            </a:r>
          </a:p>
          <a:p>
            <a:pPr marL="0" indent="0">
              <a:buNone/>
            </a:pPr>
            <a:r>
              <a:rPr lang="da-DK" dirty="0">
                <a:sym typeface="Wingdings" panose="05000000000000000000" pitchFamily="2" charset="2"/>
              </a:rPr>
              <a:t>                       logik					underforståelser</a:t>
            </a:r>
          </a:p>
          <a:p>
            <a:pPr marL="0" indent="0">
              <a:buNone/>
            </a:pPr>
            <a:r>
              <a:rPr lang="da-DK" dirty="0">
                <a:sym typeface="Wingdings" panose="05000000000000000000" pitchFamily="2" charset="2"/>
              </a:rPr>
              <a:t>							      hentydninger</a:t>
            </a:r>
          </a:p>
          <a:p>
            <a:pPr marL="0" indent="0">
              <a:buNone/>
            </a:pPr>
            <a:r>
              <a:rPr lang="da-DK" dirty="0">
                <a:sym typeface="Wingdings" panose="05000000000000000000" pitchFamily="2" charset="2"/>
              </a:rPr>
              <a:t>								økonomisering</a:t>
            </a:r>
          </a:p>
          <a:p>
            <a:pPr marL="0" indent="0" algn="r">
              <a:buNone/>
            </a:pPr>
            <a:r>
              <a:rPr lang="da-DK" dirty="0">
                <a:sym typeface="Wingdings" panose="05000000000000000000" pitchFamily="2" charset="2"/>
              </a:rPr>
              <a:t>PLUS overflødige ting for relationen            (stadig ok)</a:t>
            </a:r>
          </a:p>
          <a:p>
            <a:pPr marL="0" indent="0">
              <a:buNone/>
            </a:pPr>
            <a:r>
              <a:rPr lang="da-DK" sz="2200" dirty="0">
                <a:sym typeface="Wingdings" panose="05000000000000000000" pitchFamily="2" charset="2"/>
              </a:rPr>
              <a:t>    </a:t>
            </a:r>
            <a:r>
              <a:rPr lang="da-DK" sz="2200" dirty="0">
                <a:highlight>
                  <a:srgbClr val="FFFF00"/>
                </a:highlight>
                <a:sym typeface="Wingdings" panose="05000000000000000000" pitchFamily="2" charset="2"/>
              </a:rPr>
              <a:t>”Det kan jeg ikke svare på, og derfor foreslår jeg, at du i stedet spørger Caroline, </a:t>
            </a:r>
          </a:p>
          <a:p>
            <a:pPr marL="0" indent="0">
              <a:buNone/>
            </a:pPr>
            <a:r>
              <a:rPr lang="da-DK" sz="2200" dirty="0">
                <a:highlight>
                  <a:srgbClr val="FFFF00"/>
                </a:highlight>
                <a:sym typeface="Wingdings" panose="05000000000000000000" pitchFamily="2" charset="2"/>
              </a:rPr>
              <a:t>for det er hende, der har billetterne”</a:t>
            </a:r>
          </a:p>
          <a:p>
            <a:pPr marL="0" indent="0" algn="r">
              <a:buNone/>
            </a:pPr>
            <a:r>
              <a:rPr lang="da-DK" sz="2200" dirty="0">
                <a:sym typeface="Wingdings" panose="05000000000000000000" pitchFamily="2" charset="2"/>
              </a:rPr>
              <a:t>&gt;&lt;                                            </a:t>
            </a:r>
            <a:r>
              <a:rPr lang="da-DK" sz="2200" dirty="0">
                <a:highlight>
                  <a:srgbClr val="FFFF00"/>
                </a:highlight>
                <a:sym typeface="Wingdings" panose="05000000000000000000" pitchFamily="2" charset="2"/>
              </a:rPr>
              <a:t>”Det er </a:t>
            </a:r>
            <a:r>
              <a:rPr lang="da-DK" sz="3000" b="1" dirty="0">
                <a:highlight>
                  <a:srgbClr val="FFFF00"/>
                </a:highlight>
                <a:sym typeface="Wingdings" panose="05000000000000000000" pitchFamily="2" charset="2"/>
              </a:rPr>
              <a:t>jo</a:t>
            </a:r>
            <a:r>
              <a:rPr lang="da-DK" sz="2200" dirty="0">
                <a:highlight>
                  <a:srgbClr val="FFFF00"/>
                </a:highlight>
                <a:sym typeface="Wingdings" panose="05000000000000000000" pitchFamily="2" charset="2"/>
              </a:rPr>
              <a:t> Caroline, der har billetterne”</a:t>
            </a:r>
            <a:endParaRPr lang="da-DK" sz="2200" dirty="0">
              <a:highlight>
                <a:srgbClr val="FFFF00"/>
              </a:highlight>
            </a:endParaRPr>
          </a:p>
        </p:txBody>
      </p:sp>
      <p:pic>
        <p:nvPicPr>
          <p:cNvPr id="5" name="Billede 4" descr="Et billede, der indeholder tegneserie, smiley, gul, Animeret tegnefilm&#10;&#10;Automatisk genereret beskrivelse">
            <a:extLst>
              <a:ext uri="{FF2B5EF4-FFF2-40B4-BE49-F238E27FC236}">
                <a16:creationId xmlns:a16="http://schemas.microsoft.com/office/drawing/2014/main" id="{DC69C63B-3F81-32F5-F442-6C18AB8DF6E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023985" y="4478660"/>
            <a:ext cx="841375" cy="616580"/>
          </a:xfrm>
          <a:prstGeom prst="rect">
            <a:avLst/>
          </a:prstGeom>
        </p:spPr>
      </p:pic>
    </p:spTree>
    <p:extLst>
      <p:ext uri="{BB962C8B-B14F-4D97-AF65-F5344CB8AC3E}">
        <p14:creationId xmlns:p14="http://schemas.microsoft.com/office/powerpoint/2010/main" val="13499935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2EFEABF-2421-6BA7-EE9D-55293B2EA3B9}"/>
              </a:ext>
            </a:extLst>
          </p:cNvPr>
          <p:cNvSpPr>
            <a:spLocks noGrp="1"/>
          </p:cNvSpPr>
          <p:nvPr>
            <p:ph type="title"/>
          </p:nvPr>
        </p:nvSpPr>
        <p:spPr/>
        <p:txBody>
          <a:bodyPr/>
          <a:lstStyle/>
          <a:p>
            <a:r>
              <a:rPr lang="da-DK" dirty="0"/>
              <a:t>Roman </a:t>
            </a:r>
            <a:r>
              <a:rPr lang="da-DK" dirty="0" err="1"/>
              <a:t>Jakobsons</a:t>
            </a:r>
            <a:r>
              <a:rPr lang="da-DK" dirty="0"/>
              <a:t> 1960´erne</a:t>
            </a:r>
          </a:p>
        </p:txBody>
      </p:sp>
      <p:sp>
        <p:nvSpPr>
          <p:cNvPr id="3" name="Pladsholder til indhold 2">
            <a:extLst>
              <a:ext uri="{FF2B5EF4-FFF2-40B4-BE49-F238E27FC236}">
                <a16:creationId xmlns:a16="http://schemas.microsoft.com/office/drawing/2014/main" id="{8F6CBC4F-DD91-ED37-CC65-140548A2051B}"/>
              </a:ext>
            </a:extLst>
          </p:cNvPr>
          <p:cNvSpPr>
            <a:spLocks noGrp="1"/>
          </p:cNvSpPr>
          <p:nvPr>
            <p:ph idx="1"/>
          </p:nvPr>
        </p:nvSpPr>
        <p:spPr>
          <a:xfrm>
            <a:off x="848360" y="1473200"/>
            <a:ext cx="10515600" cy="4703763"/>
          </a:xfrm>
        </p:spPr>
        <p:txBody>
          <a:bodyPr>
            <a:normAutofit fontScale="92500" lnSpcReduction="10000"/>
          </a:bodyPr>
          <a:lstStyle/>
          <a:p>
            <a:pPr marL="0" indent="0">
              <a:buNone/>
            </a:pPr>
            <a:r>
              <a:rPr lang="da-DK" dirty="0"/>
              <a:t>6 sprogfunktioner!</a:t>
            </a:r>
          </a:p>
          <a:p>
            <a:pPr marL="0" indent="0" algn="ctr">
              <a:buNone/>
            </a:pPr>
            <a:endParaRPr lang="da-DK" dirty="0"/>
          </a:p>
          <a:p>
            <a:pPr marL="0" indent="0" algn="ctr">
              <a:buNone/>
            </a:pPr>
            <a:endParaRPr lang="da-DK" dirty="0"/>
          </a:p>
          <a:p>
            <a:pPr marL="0" indent="0">
              <a:buNone/>
            </a:pPr>
            <a:endParaRPr lang="da-DK" dirty="0"/>
          </a:p>
          <a:p>
            <a:pPr marL="0" indent="0">
              <a:buNone/>
            </a:pPr>
            <a:r>
              <a:rPr lang="da-DK" dirty="0"/>
              <a:t>Ekspressiv (eller emotiv) – afsenders holdning og følelser </a:t>
            </a:r>
            <a:r>
              <a:rPr lang="da-DK" sz="1600" dirty="0"/>
              <a:t>(”megakedeligt”)</a:t>
            </a:r>
          </a:p>
          <a:p>
            <a:pPr marL="0" indent="0">
              <a:buNone/>
            </a:pPr>
            <a:r>
              <a:rPr lang="da-DK" dirty="0"/>
              <a:t>Direktiv (eller konativ) – påvirkning af modtager er det vigtigste </a:t>
            </a:r>
            <a:r>
              <a:rPr lang="da-DK" sz="1600" dirty="0"/>
              <a:t>(”send lige et link”)</a:t>
            </a:r>
          </a:p>
          <a:p>
            <a:pPr marL="0" indent="0">
              <a:buNone/>
            </a:pPr>
            <a:r>
              <a:rPr lang="da-DK" dirty="0"/>
              <a:t>Referentiel – indholdskommunikation. Peger på noget.</a:t>
            </a:r>
          </a:p>
          <a:p>
            <a:pPr marL="0" indent="0">
              <a:buNone/>
            </a:pPr>
            <a:r>
              <a:rPr lang="da-DK" dirty="0" err="1"/>
              <a:t>Fatisk</a:t>
            </a:r>
            <a:r>
              <a:rPr lang="da-DK" dirty="0"/>
              <a:t> (eller social) – samvær og fællesskab er det vigtigste </a:t>
            </a:r>
            <a:r>
              <a:rPr lang="da-DK" sz="1400" dirty="0"/>
              <a:t>(”er du der?”)</a:t>
            </a:r>
          </a:p>
          <a:p>
            <a:pPr marL="0" indent="0">
              <a:buNone/>
            </a:pPr>
            <a:r>
              <a:rPr lang="da-DK" dirty="0"/>
              <a:t>Metasproglig – om </a:t>
            </a:r>
            <a:r>
              <a:rPr lang="da-DK" i="1" dirty="0"/>
              <a:t>måden</a:t>
            </a:r>
            <a:r>
              <a:rPr lang="da-DK" dirty="0"/>
              <a:t>, sproget bruges på. </a:t>
            </a:r>
            <a:r>
              <a:rPr lang="da-DK" sz="1500" dirty="0"/>
              <a:t>(”hvad mener du med ordet romantisk”?)</a:t>
            </a:r>
          </a:p>
          <a:p>
            <a:pPr marL="0" indent="0">
              <a:buNone/>
            </a:pPr>
            <a:r>
              <a:rPr lang="da-DK" dirty="0"/>
              <a:t>Æstetisk (eller poetisk) – meddelelse for meddelelsens egen skyld </a:t>
            </a:r>
            <a:r>
              <a:rPr lang="da-DK" sz="1500" dirty="0"/>
              <a:t>(stil, </a:t>
            </a:r>
            <a:r>
              <a:rPr lang="da-DK" sz="1500" dirty="0" err="1"/>
              <a:t>rím</a:t>
            </a:r>
            <a:r>
              <a:rPr lang="da-DK" sz="1500" dirty="0"/>
              <a:t>, rytme) </a:t>
            </a:r>
          </a:p>
        </p:txBody>
      </p:sp>
      <p:pic>
        <p:nvPicPr>
          <p:cNvPr id="5" name="Billede 4" descr="Et billede, der indeholder tekst, skærmbillede, Font/skrifttype, nummer/tal&#10;&#10;Automatisk genereret beskrivelse">
            <a:extLst>
              <a:ext uri="{FF2B5EF4-FFF2-40B4-BE49-F238E27FC236}">
                <a16:creationId xmlns:a16="http://schemas.microsoft.com/office/drawing/2014/main" id="{3A801E03-5167-5B92-7342-9F2941BB8F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48480" y="1473200"/>
            <a:ext cx="5303519" cy="1608138"/>
          </a:xfrm>
          <a:prstGeom prst="rect">
            <a:avLst/>
          </a:prstGeom>
        </p:spPr>
      </p:pic>
    </p:spTree>
    <p:extLst>
      <p:ext uri="{BB962C8B-B14F-4D97-AF65-F5344CB8AC3E}">
        <p14:creationId xmlns:p14="http://schemas.microsoft.com/office/powerpoint/2010/main" val="11154203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9CA7542-8EB5-9342-BCC9-E6C59DCA9D85}"/>
              </a:ext>
            </a:extLst>
          </p:cNvPr>
          <p:cNvSpPr>
            <a:spLocks noGrp="1"/>
          </p:cNvSpPr>
          <p:nvPr>
            <p:ph type="title"/>
          </p:nvPr>
        </p:nvSpPr>
        <p:spPr/>
        <p:txBody>
          <a:bodyPr/>
          <a:lstStyle/>
          <a:p>
            <a:r>
              <a:rPr lang="da-DK" dirty="0"/>
              <a:t>Sprogfunktioner fortsat…</a:t>
            </a:r>
          </a:p>
        </p:txBody>
      </p:sp>
      <p:sp>
        <p:nvSpPr>
          <p:cNvPr id="3" name="Pladsholder til indhold 2">
            <a:extLst>
              <a:ext uri="{FF2B5EF4-FFF2-40B4-BE49-F238E27FC236}">
                <a16:creationId xmlns:a16="http://schemas.microsoft.com/office/drawing/2014/main" id="{A55A21DE-DA9B-4317-95F3-253E43DC766D}"/>
              </a:ext>
            </a:extLst>
          </p:cNvPr>
          <p:cNvSpPr>
            <a:spLocks noGrp="1"/>
          </p:cNvSpPr>
          <p:nvPr>
            <p:ph idx="1"/>
          </p:nvPr>
        </p:nvSpPr>
        <p:spPr/>
        <p:txBody>
          <a:bodyPr>
            <a:normAutofit/>
          </a:bodyPr>
          <a:lstStyle/>
          <a:p>
            <a:pPr marL="0" indent="0">
              <a:buNone/>
            </a:pPr>
            <a:endParaRPr lang="da-DK" dirty="0"/>
          </a:p>
          <a:p>
            <a:pPr marL="0" indent="0">
              <a:buNone/>
            </a:pPr>
            <a:r>
              <a:rPr lang="da-DK" dirty="0"/>
              <a:t>Sociale medier er domineret af ekspressive (afs.) og </a:t>
            </a:r>
            <a:r>
              <a:rPr lang="da-DK" dirty="0" err="1"/>
              <a:t>fatiske</a:t>
            </a:r>
            <a:r>
              <a:rPr lang="da-DK" dirty="0"/>
              <a:t> (sociale) sprogfunktioner. </a:t>
            </a:r>
          </a:p>
          <a:p>
            <a:pPr marL="0" indent="0">
              <a:buNone/>
            </a:pPr>
            <a:endParaRPr lang="da-DK" dirty="0"/>
          </a:p>
          <a:p>
            <a:pPr marL="0" indent="0" algn="ctr">
              <a:buNone/>
            </a:pPr>
            <a:r>
              <a:rPr lang="da-DK" dirty="0"/>
              <a:t>Afsender og fællesskab. PLUS æstetiske (meddelelsesdesign).</a:t>
            </a:r>
          </a:p>
          <a:p>
            <a:pPr marL="0" indent="0" algn="ctr">
              <a:buNone/>
            </a:pPr>
            <a:endParaRPr lang="da-DK" dirty="0"/>
          </a:p>
          <a:p>
            <a:pPr marL="0" indent="0">
              <a:buNone/>
            </a:pPr>
            <a:endParaRPr lang="da-DK" dirty="0"/>
          </a:p>
        </p:txBody>
      </p:sp>
    </p:spTree>
    <p:extLst>
      <p:ext uri="{BB962C8B-B14F-4D97-AF65-F5344CB8AC3E}">
        <p14:creationId xmlns:p14="http://schemas.microsoft.com/office/powerpoint/2010/main" val="161745282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60B4C78-2917-F5E6-707B-11195B0AB3C2}"/>
              </a:ext>
            </a:extLst>
          </p:cNvPr>
          <p:cNvSpPr>
            <a:spLocks noGrp="1"/>
          </p:cNvSpPr>
          <p:nvPr>
            <p:ph type="title"/>
          </p:nvPr>
        </p:nvSpPr>
        <p:spPr>
          <a:xfrm>
            <a:off x="838200" y="365125"/>
            <a:ext cx="10515600" cy="1087755"/>
          </a:xfrm>
        </p:spPr>
        <p:txBody>
          <a:bodyPr/>
          <a:lstStyle/>
          <a:p>
            <a:r>
              <a:rPr lang="da-DK" b="1" dirty="0"/>
              <a:t>Turtagning</a:t>
            </a:r>
          </a:p>
        </p:txBody>
      </p:sp>
      <p:sp>
        <p:nvSpPr>
          <p:cNvPr id="3" name="Pladsholder til indhold 2">
            <a:extLst>
              <a:ext uri="{FF2B5EF4-FFF2-40B4-BE49-F238E27FC236}">
                <a16:creationId xmlns:a16="http://schemas.microsoft.com/office/drawing/2014/main" id="{A8D7C9C9-0E6B-1A4E-3CE6-2FAE8A8CFBE7}"/>
              </a:ext>
            </a:extLst>
          </p:cNvPr>
          <p:cNvSpPr>
            <a:spLocks noGrp="1"/>
          </p:cNvSpPr>
          <p:nvPr>
            <p:ph idx="1"/>
          </p:nvPr>
        </p:nvSpPr>
        <p:spPr>
          <a:xfrm>
            <a:off x="838200" y="1209040"/>
            <a:ext cx="10515600" cy="5547360"/>
          </a:xfrm>
        </p:spPr>
        <p:txBody>
          <a:bodyPr>
            <a:normAutofit fontScale="55000" lnSpcReduction="20000"/>
          </a:bodyPr>
          <a:lstStyle/>
          <a:p>
            <a:endParaRPr lang="da-DK" sz="3600" dirty="0"/>
          </a:p>
          <a:p>
            <a:pPr>
              <a:lnSpc>
                <a:spcPct val="120000"/>
              </a:lnSpc>
            </a:pPr>
            <a:r>
              <a:rPr lang="da-DK" sz="3600" dirty="0"/>
              <a:t>Vi skiftes til at have ordet og holde samtalen i gang.</a:t>
            </a:r>
          </a:p>
          <a:p>
            <a:pPr marL="0" indent="0">
              <a:lnSpc>
                <a:spcPct val="120000"/>
              </a:lnSpc>
              <a:buNone/>
            </a:pPr>
            <a:r>
              <a:rPr lang="da-DK" sz="3600" dirty="0"/>
              <a:t>	Tonefald, kropssprog, pauser, spørgsmål, tøvelyde -&gt; næste tur</a:t>
            </a:r>
          </a:p>
          <a:p>
            <a:pPr marL="0" indent="0">
              <a:lnSpc>
                <a:spcPct val="120000"/>
              </a:lnSpc>
              <a:buNone/>
            </a:pPr>
            <a:endParaRPr lang="da-DK" sz="3600" dirty="0"/>
          </a:p>
          <a:p>
            <a:pPr>
              <a:lnSpc>
                <a:spcPct val="120000"/>
              </a:lnSpc>
            </a:pPr>
            <a:r>
              <a:rPr lang="da-DK" sz="3600" dirty="0">
                <a:highlight>
                  <a:srgbClr val="FFFF00"/>
                </a:highlight>
              </a:rPr>
              <a:t>Taletur</a:t>
            </a:r>
            <a:r>
              <a:rPr lang="da-DK" sz="3600" dirty="0"/>
              <a:t>: det, en person siger, fra hun begynder, til hun holder op.</a:t>
            </a:r>
          </a:p>
          <a:p>
            <a:pPr>
              <a:lnSpc>
                <a:spcPct val="120000"/>
              </a:lnSpc>
            </a:pPr>
            <a:r>
              <a:rPr lang="da-DK" sz="3600" dirty="0"/>
              <a:t>To taleture: </a:t>
            </a:r>
            <a:r>
              <a:rPr lang="da-DK" sz="3600" dirty="0" err="1">
                <a:highlight>
                  <a:srgbClr val="FFFF00"/>
                </a:highlight>
              </a:rPr>
              <a:t>turpar</a:t>
            </a:r>
            <a:r>
              <a:rPr lang="da-DK" sz="3600" dirty="0"/>
              <a:t>. </a:t>
            </a:r>
            <a:r>
              <a:rPr lang="da-DK" sz="3600" dirty="0">
                <a:highlight>
                  <a:srgbClr val="FFFF00"/>
                </a:highlight>
              </a:rPr>
              <a:t>Initiativ – respons</a:t>
            </a:r>
            <a:r>
              <a:rPr lang="da-DK" sz="3600" dirty="0"/>
              <a:t>.</a:t>
            </a:r>
          </a:p>
          <a:p>
            <a:pPr marL="0" indent="0">
              <a:lnSpc>
                <a:spcPct val="120000"/>
              </a:lnSpc>
              <a:buNone/>
            </a:pPr>
            <a:endParaRPr lang="da-DK" sz="3600" dirty="0"/>
          </a:p>
          <a:p>
            <a:pPr>
              <a:lnSpc>
                <a:spcPct val="120000"/>
              </a:lnSpc>
            </a:pPr>
            <a:r>
              <a:rPr lang="da-DK" sz="3600" dirty="0"/>
              <a:t>Ansigt til ansigt: </a:t>
            </a:r>
            <a:r>
              <a:rPr lang="da-DK" sz="3600" dirty="0">
                <a:highlight>
                  <a:srgbClr val="FFFF00"/>
                </a:highlight>
              </a:rPr>
              <a:t>synkront</a:t>
            </a:r>
            <a:r>
              <a:rPr lang="da-DK" sz="3600" dirty="0"/>
              <a:t>, i realtid. Ligeledes med telefonsamtaler og videosamtaler. </a:t>
            </a:r>
          </a:p>
          <a:p>
            <a:pPr>
              <a:lnSpc>
                <a:spcPct val="120000"/>
              </a:lnSpc>
            </a:pPr>
            <a:r>
              <a:rPr lang="da-DK" sz="3600" dirty="0"/>
              <a:t>Synkrone samtaler </a:t>
            </a:r>
            <a:r>
              <a:rPr lang="da-DK" sz="3600" dirty="0">
                <a:sym typeface="Wingdings" panose="05000000000000000000" pitchFamily="2" charset="2"/>
              </a:rPr>
              <a:t> </a:t>
            </a:r>
            <a:r>
              <a:rPr lang="da-DK" sz="3600" dirty="0">
                <a:highlight>
                  <a:srgbClr val="FFFF00"/>
                </a:highlight>
                <a:sym typeface="Wingdings" panose="05000000000000000000" pitchFamily="2" charset="2"/>
              </a:rPr>
              <a:t>stærk før- og efter-relation. ‘Lineært sekventielle’. </a:t>
            </a:r>
            <a:r>
              <a:rPr lang="da-DK" sz="3600" dirty="0">
                <a:sym typeface="Wingdings" panose="05000000000000000000" pitchFamily="2" charset="2"/>
              </a:rPr>
              <a:t>Dvs. at spørgsmål og svar er sammenhængende. Ingen afbrydelser. Ingen pause. Vi kan ikke ignorere spørgsmål eller tale om noget helt andet (‘</a:t>
            </a:r>
            <a:r>
              <a:rPr lang="da-DK" sz="3600" dirty="0">
                <a:highlight>
                  <a:srgbClr val="FFFF00"/>
                </a:highlight>
                <a:sym typeface="Wingdings" panose="05000000000000000000" pitchFamily="2" charset="2"/>
              </a:rPr>
              <a:t>forskydninger’ </a:t>
            </a:r>
            <a:r>
              <a:rPr lang="da-DK" sz="3600" dirty="0">
                <a:sym typeface="Wingdings" panose="05000000000000000000" pitchFamily="2" charset="2"/>
              </a:rPr>
              <a:t> taler udenom; ofte politikere).</a:t>
            </a:r>
          </a:p>
          <a:p>
            <a:pPr>
              <a:lnSpc>
                <a:spcPct val="120000"/>
              </a:lnSpc>
            </a:pPr>
            <a:r>
              <a:rPr lang="da-DK" sz="3600" dirty="0">
                <a:sym typeface="Wingdings" panose="05000000000000000000" pitchFamily="2" charset="2"/>
              </a:rPr>
              <a:t>Synkrone samtaler kræver altså nærvær og opmærksomhed.</a:t>
            </a:r>
          </a:p>
          <a:p>
            <a:endParaRPr lang="da-DK" dirty="0">
              <a:highlight>
                <a:srgbClr val="FFFF00"/>
              </a:highlight>
            </a:endParaRPr>
          </a:p>
          <a:p>
            <a:pPr marL="0" indent="0" algn="ctr">
              <a:buNone/>
            </a:pPr>
            <a:r>
              <a:rPr lang="da-DK" dirty="0"/>
              <a:t> </a:t>
            </a:r>
          </a:p>
        </p:txBody>
      </p:sp>
    </p:spTree>
    <p:extLst>
      <p:ext uri="{BB962C8B-B14F-4D97-AF65-F5344CB8AC3E}">
        <p14:creationId xmlns:p14="http://schemas.microsoft.com/office/powerpoint/2010/main" val="3511518701"/>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9291</TotalTime>
  <Words>2036</Words>
  <Application>Microsoft Office PowerPoint</Application>
  <PresentationFormat>Widescreen</PresentationFormat>
  <Paragraphs>163</Paragraphs>
  <Slides>22</Slides>
  <Notes>0</Notes>
  <HiddenSlides>0</HiddenSlides>
  <MMClips>0</MMClips>
  <ScaleCrop>false</ScaleCrop>
  <HeadingPairs>
    <vt:vector size="6" baseType="variant">
      <vt:variant>
        <vt:lpstr>Benyttede skrifttyper</vt:lpstr>
      </vt:variant>
      <vt:variant>
        <vt:i4>6</vt:i4>
      </vt:variant>
      <vt:variant>
        <vt:lpstr>Tema</vt:lpstr>
      </vt:variant>
      <vt:variant>
        <vt:i4>1</vt:i4>
      </vt:variant>
      <vt:variant>
        <vt:lpstr>Slidetitler</vt:lpstr>
      </vt:variant>
      <vt:variant>
        <vt:i4>22</vt:i4>
      </vt:variant>
    </vt:vector>
  </HeadingPairs>
  <TitlesOfParts>
    <vt:vector size="29" baseType="lpstr">
      <vt:lpstr>Arial</vt:lpstr>
      <vt:lpstr>Calibri</vt:lpstr>
      <vt:lpstr>Calibri Light</vt:lpstr>
      <vt:lpstr>Times New Roman</vt:lpstr>
      <vt:lpstr>var(--font-content)</vt:lpstr>
      <vt:lpstr>Wingdings</vt:lpstr>
      <vt:lpstr>Office-tema</vt:lpstr>
      <vt:lpstr>Sprog i sociale medier</vt:lpstr>
      <vt:lpstr>Sprog er interaktion</vt:lpstr>
      <vt:lpstr>Øvelse (s.16)</vt:lpstr>
      <vt:lpstr>Kommunikation og interaktion</vt:lpstr>
      <vt:lpstr>Når man kommunikerer </vt:lpstr>
      <vt:lpstr>Turtagning (s.21 f.)</vt:lpstr>
      <vt:lpstr>Roman Jakobsons 1960´erne</vt:lpstr>
      <vt:lpstr>Sprogfunktioner fortsat…</vt:lpstr>
      <vt:lpstr>Turtagning</vt:lpstr>
      <vt:lpstr>Turtagning på sociale medier</vt:lpstr>
      <vt:lpstr>(turtagning på SOME)</vt:lpstr>
      <vt:lpstr>(fortsat)</vt:lpstr>
      <vt:lpstr>Digital minimalrespons</vt:lpstr>
      <vt:lpstr>Opsamling</vt:lpstr>
      <vt:lpstr>PowerPoint-præsentation</vt:lpstr>
      <vt:lpstr>Kap. 2 ”Det sociale medielandskab” Hvad er sociale medier faktisk?</vt:lpstr>
      <vt:lpstr>Privat eller offentlig Vores adfærd afhænger af rummet</vt:lpstr>
      <vt:lpstr>Goffman om backstage (privat) og frontstage (off.)</vt:lpstr>
      <vt:lpstr>Joshua Meyrowitz 1985 (mediesociolog)</vt:lpstr>
      <vt:lpstr>SOME – mellem privat og offentlig</vt:lpstr>
      <vt:lpstr>PowerPoint-præsentation</vt:lpstr>
      <vt:lpstr>(Klassisk kommunikation – husk)</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Sprog i sociale medier</dc:title>
  <dc:creator>Lisbeth Vejlgaard Sørensen</dc:creator>
  <cp:lastModifiedBy>Lisbeth Vejlgaard Sørensen</cp:lastModifiedBy>
  <cp:revision>2</cp:revision>
  <cp:lastPrinted>2024-06-21T10:28:46Z</cp:lastPrinted>
  <dcterms:created xsi:type="dcterms:W3CDTF">2024-01-12T07:43:33Z</dcterms:created>
  <dcterms:modified xsi:type="dcterms:W3CDTF">2024-11-15T10:11:49Z</dcterms:modified>
</cp:coreProperties>
</file>