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1" r:id="rId6"/>
    <p:sldId id="260" r:id="rId7"/>
    <p:sldId id="262" r:id="rId8"/>
    <p:sldId id="264" r:id="rId9"/>
    <p:sldId id="263" r:id="rId10"/>
    <p:sldId id="265"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02" autoAdjust="0"/>
  </p:normalViewPr>
  <p:slideViewPr>
    <p:cSldViewPr snapToGrid="0">
      <p:cViewPr varScale="1">
        <p:scale>
          <a:sx n="47" d="100"/>
          <a:sy n="47" d="100"/>
        </p:scale>
        <p:origin x="1376"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Nielsen" userId="dfe19b17-f627-47bf-97e6-ddad30548824" providerId="ADAL" clId="{6D755422-1023-43B1-B96C-58D79EA9F939}"/>
    <pc:docChg chg="custSel modSld">
      <pc:chgData name="Mads Nielsen" userId="dfe19b17-f627-47bf-97e6-ddad30548824" providerId="ADAL" clId="{6D755422-1023-43B1-B96C-58D79EA9F939}" dt="2024-11-19T07:54:12.424" v="90" actId="20577"/>
      <pc:docMkLst>
        <pc:docMk/>
      </pc:docMkLst>
      <pc:sldChg chg="modSp mod">
        <pc:chgData name="Mads Nielsen" userId="dfe19b17-f627-47bf-97e6-ddad30548824" providerId="ADAL" clId="{6D755422-1023-43B1-B96C-58D79EA9F939}" dt="2024-11-19T07:54:12.424" v="90" actId="20577"/>
        <pc:sldMkLst>
          <pc:docMk/>
          <pc:sldMk cId="4134280975" sldId="257"/>
        </pc:sldMkLst>
        <pc:spChg chg="mod">
          <ac:chgData name="Mads Nielsen" userId="dfe19b17-f627-47bf-97e6-ddad30548824" providerId="ADAL" clId="{6D755422-1023-43B1-B96C-58D79EA9F939}" dt="2024-11-19T07:54:12.424" v="90" actId="20577"/>
          <ac:spMkLst>
            <pc:docMk/>
            <pc:sldMk cId="4134280975" sldId="257"/>
            <ac:spMk id="3" creationId="{2524E51B-E2D1-8AB8-14FE-D10936068355}"/>
          </ac:spMkLst>
        </pc:spChg>
      </pc:sldChg>
      <pc:sldChg chg="modSp mod">
        <pc:chgData name="Mads Nielsen" userId="dfe19b17-f627-47bf-97e6-ddad30548824" providerId="ADAL" clId="{6D755422-1023-43B1-B96C-58D79EA9F939}" dt="2024-11-19T06:17:35.651" v="59" actId="20577"/>
        <pc:sldMkLst>
          <pc:docMk/>
          <pc:sldMk cId="2249677608" sldId="260"/>
        </pc:sldMkLst>
        <pc:spChg chg="mod">
          <ac:chgData name="Mads Nielsen" userId="dfe19b17-f627-47bf-97e6-ddad30548824" providerId="ADAL" clId="{6D755422-1023-43B1-B96C-58D79EA9F939}" dt="2024-11-19T06:17:35.651" v="59" actId="20577"/>
          <ac:spMkLst>
            <pc:docMk/>
            <pc:sldMk cId="2249677608" sldId="260"/>
            <ac:spMk id="3" creationId="{22619F11-EA9C-FC43-F7A3-966CEB9DEE14}"/>
          </ac:spMkLst>
        </pc:spChg>
      </pc:sldChg>
      <pc:sldChg chg="modNotesTx">
        <pc:chgData name="Mads Nielsen" userId="dfe19b17-f627-47bf-97e6-ddad30548824" providerId="ADAL" clId="{6D755422-1023-43B1-B96C-58D79EA9F939}" dt="2024-11-19T06:18:46.712" v="85" actId="20577"/>
        <pc:sldMkLst>
          <pc:docMk/>
          <pc:sldMk cId="2831069602" sldId="262"/>
        </pc:sldMkLst>
      </pc:sldChg>
      <pc:sldChg chg="modSp mod">
        <pc:chgData name="Mads Nielsen" userId="dfe19b17-f627-47bf-97e6-ddad30548824" providerId="ADAL" clId="{6D755422-1023-43B1-B96C-58D79EA9F939}" dt="2024-11-19T06:20:30.681" v="89" actId="20577"/>
        <pc:sldMkLst>
          <pc:docMk/>
          <pc:sldMk cId="2315896949" sldId="263"/>
        </pc:sldMkLst>
        <pc:spChg chg="mod">
          <ac:chgData name="Mads Nielsen" userId="dfe19b17-f627-47bf-97e6-ddad30548824" providerId="ADAL" clId="{6D755422-1023-43B1-B96C-58D79EA9F939}" dt="2024-11-19T06:20:30.681" v="89" actId="20577"/>
          <ac:spMkLst>
            <pc:docMk/>
            <pc:sldMk cId="2315896949" sldId="263"/>
            <ac:spMk id="3" creationId="{655E5541-76A6-F527-F0EE-9324683EE5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C7704-943E-4277-B899-EC7177C37A84}" type="datetimeFigureOut">
              <a:rPr lang="da-DK" smtClean="0"/>
              <a:t>19-11-2024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5097A-EB70-4482-937B-9C5CC6016559}" type="slidenum">
              <a:rPr lang="da-DK" smtClean="0"/>
              <a:t>‹nr.›</a:t>
            </a:fld>
            <a:endParaRPr lang="da-DK"/>
          </a:p>
        </p:txBody>
      </p:sp>
    </p:spTree>
    <p:extLst>
      <p:ext uri="{BB962C8B-B14F-4D97-AF65-F5344CB8AC3E}">
        <p14:creationId xmlns:p14="http://schemas.microsoft.com/office/powerpoint/2010/main" val="368521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4Hz5lwIlx3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hlinkClick r:id="rId3"/>
              </a:rPr>
              <a:t>"Kong Christian </a:t>
            </a:r>
            <a:r>
              <a:rPr lang="en-US" dirty="0" err="1">
                <a:hlinkClick r:id="rId3"/>
              </a:rPr>
              <a:t>stod</a:t>
            </a:r>
            <a:r>
              <a:rPr lang="en-US" dirty="0">
                <a:hlinkClick r:id="rId3"/>
              </a:rPr>
              <a:t> </a:t>
            </a:r>
            <a:r>
              <a:rPr lang="en-US" dirty="0" err="1">
                <a:hlinkClick r:id="rId3"/>
              </a:rPr>
              <a:t>ved</a:t>
            </a:r>
            <a:r>
              <a:rPr lang="en-US" dirty="0">
                <a:hlinkClick r:id="rId3"/>
              </a:rPr>
              <a:t> </a:t>
            </a:r>
            <a:r>
              <a:rPr lang="en-US" dirty="0" err="1">
                <a:hlinkClick r:id="rId3"/>
              </a:rPr>
              <a:t>højen</a:t>
            </a:r>
            <a:r>
              <a:rPr lang="en-US" dirty="0">
                <a:hlinkClick r:id="rId3"/>
              </a:rPr>
              <a:t> mast" - Royal Anthem of Denmark - YouTube</a:t>
            </a:r>
            <a:endParaRPr lang="da-DK" dirty="0"/>
          </a:p>
        </p:txBody>
      </p:sp>
      <p:sp>
        <p:nvSpPr>
          <p:cNvPr id="4" name="Pladsholder til slidenummer 3"/>
          <p:cNvSpPr>
            <a:spLocks noGrp="1"/>
          </p:cNvSpPr>
          <p:nvPr>
            <p:ph type="sldNum" sz="quarter" idx="5"/>
          </p:nvPr>
        </p:nvSpPr>
        <p:spPr/>
        <p:txBody>
          <a:bodyPr/>
          <a:lstStyle/>
          <a:p>
            <a:fld id="{8945097A-EB70-4482-937B-9C5CC6016559}" type="slidenum">
              <a:rPr lang="da-DK" smtClean="0"/>
              <a:t>3</a:t>
            </a:fld>
            <a:endParaRPr lang="da-DK"/>
          </a:p>
        </p:txBody>
      </p:sp>
    </p:spTree>
    <p:extLst>
      <p:ext uri="{BB962C8B-B14F-4D97-AF65-F5344CB8AC3E}">
        <p14:creationId xmlns:p14="http://schemas.microsoft.com/office/powerpoint/2010/main" val="41101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Flair = naturligt talent.</a:t>
            </a:r>
          </a:p>
        </p:txBody>
      </p:sp>
      <p:sp>
        <p:nvSpPr>
          <p:cNvPr id="4" name="Pladsholder til slidenummer 3"/>
          <p:cNvSpPr>
            <a:spLocks noGrp="1"/>
          </p:cNvSpPr>
          <p:nvPr>
            <p:ph type="sldNum" sz="quarter" idx="5"/>
          </p:nvPr>
        </p:nvSpPr>
        <p:spPr/>
        <p:txBody>
          <a:bodyPr/>
          <a:lstStyle/>
          <a:p>
            <a:fld id="{8945097A-EB70-4482-937B-9C5CC6016559}" type="slidenum">
              <a:rPr lang="da-DK" smtClean="0"/>
              <a:t>7</a:t>
            </a:fld>
            <a:endParaRPr lang="da-DK"/>
          </a:p>
        </p:txBody>
      </p:sp>
    </p:spTree>
    <p:extLst>
      <p:ext uri="{BB962C8B-B14F-4D97-AF65-F5344CB8AC3E}">
        <p14:creationId xmlns:p14="http://schemas.microsoft.com/office/powerpoint/2010/main" val="234038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D4CDD-72C7-CD52-5F84-A1A0CB63712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BF07E21-468F-0B6B-366A-E267B3C5A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0B1AB3D-4DF8-BD73-3181-711FE6F3C8AF}"/>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5" name="Pladsholder til sidefod 4">
            <a:extLst>
              <a:ext uri="{FF2B5EF4-FFF2-40B4-BE49-F238E27FC236}">
                <a16:creationId xmlns:a16="http://schemas.microsoft.com/office/drawing/2014/main" id="{E77436A6-2080-5D4C-5B08-2EBDE697F8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6442CF-37EC-83CC-A7C2-99F2A8201028}"/>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344296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3901A-B3CB-66B1-6CC1-D1725F8AA50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DC1E59C-DD72-274B-8090-4FBEAFD0FF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EF1866E-E79B-5FBD-67AC-EE8C7DA9CDF1}"/>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5" name="Pladsholder til sidefod 4">
            <a:extLst>
              <a:ext uri="{FF2B5EF4-FFF2-40B4-BE49-F238E27FC236}">
                <a16:creationId xmlns:a16="http://schemas.microsoft.com/office/drawing/2014/main" id="{9EAF6834-1496-D3FB-E27B-0C42EB5962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648D06B-B93C-9F70-EB3A-521163889B5D}"/>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201569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545F766-3378-97E5-F4A9-8F9616F3429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185C9AD-3B26-6923-E655-77AB6787569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CDDE48-10FF-3999-CB0B-E47493C76FE4}"/>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5" name="Pladsholder til sidefod 4">
            <a:extLst>
              <a:ext uri="{FF2B5EF4-FFF2-40B4-BE49-F238E27FC236}">
                <a16:creationId xmlns:a16="http://schemas.microsoft.com/office/drawing/2014/main" id="{F4E51437-AC55-3FAE-4927-77517DE13F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2245D64-9DC2-0EBC-BC29-88C5B765ACC0}"/>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338505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A45AA-1457-DFD6-E9C3-31A753B7BDA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3A9ECE5-40F1-8AE3-A45D-181BE393461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301D1D-AFB7-A278-1BAA-1686740F8A04}"/>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5" name="Pladsholder til sidefod 4">
            <a:extLst>
              <a:ext uri="{FF2B5EF4-FFF2-40B4-BE49-F238E27FC236}">
                <a16:creationId xmlns:a16="http://schemas.microsoft.com/office/drawing/2014/main" id="{C774DA69-876C-F3FE-825C-3430CDF18D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FE94866-6566-E77E-EE4F-D97619D3A445}"/>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412703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74BAD-6749-8BEC-35B8-4CB8060D07E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B051B30-095C-2193-A02A-8EE38ACB6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C1848D8-DB73-2F0F-C1CF-3123C24927AE}"/>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5" name="Pladsholder til sidefod 4">
            <a:extLst>
              <a:ext uri="{FF2B5EF4-FFF2-40B4-BE49-F238E27FC236}">
                <a16:creationId xmlns:a16="http://schemas.microsoft.com/office/drawing/2014/main" id="{D738E913-3252-002F-2EBD-3BB0F6A413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0B26F3-DAB6-1DFD-0D4D-2E682541B6BC}"/>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317146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97FE7-4DE9-A21F-843F-85597BC9FAF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56DAB20-D6D1-2111-3B7C-AF55D6C021D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A855D8F-EE5A-0971-CB2A-8D2439151A2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BA4A269-7489-34C1-F42D-432201F6CC87}"/>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6" name="Pladsholder til sidefod 5">
            <a:extLst>
              <a:ext uri="{FF2B5EF4-FFF2-40B4-BE49-F238E27FC236}">
                <a16:creationId xmlns:a16="http://schemas.microsoft.com/office/drawing/2014/main" id="{DB038495-C993-5D8A-3690-CEA9830B70D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4C90D7D-AA30-01AC-9A94-70DBA07344F3}"/>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281840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A86BD-F10B-38AB-0F56-6C1B69608FE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0112682-D176-939C-6FD0-F80E3CF44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EFCB83A-EBDB-9524-D1AF-7B9F5759214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9107614-AAE3-1654-75A3-17AD3E710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D8D753D-B91A-711B-6E4E-5E1A00079C9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B5DD92E-DB1A-DD83-C145-2F10694E9D71}"/>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8" name="Pladsholder til sidefod 7">
            <a:extLst>
              <a:ext uri="{FF2B5EF4-FFF2-40B4-BE49-F238E27FC236}">
                <a16:creationId xmlns:a16="http://schemas.microsoft.com/office/drawing/2014/main" id="{3C1257D5-EC4B-4182-6FD6-648D0F5984E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D19919C-92F0-03EC-A359-9013EA40F391}"/>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254333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E197C-B28B-6BBD-35A1-716B62D9BD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75DBEFC-4FA6-2DA8-488C-6FB16F9B9544}"/>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4" name="Pladsholder til sidefod 3">
            <a:extLst>
              <a:ext uri="{FF2B5EF4-FFF2-40B4-BE49-F238E27FC236}">
                <a16:creationId xmlns:a16="http://schemas.microsoft.com/office/drawing/2014/main" id="{B4E70964-1A1D-2E89-15DD-26132ADD72F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0181688-A0E5-4E9E-676E-0758755EB96B}"/>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372029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D5D00BD-7BA8-B2E0-ACED-88A85DDCA413}"/>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3" name="Pladsholder til sidefod 2">
            <a:extLst>
              <a:ext uri="{FF2B5EF4-FFF2-40B4-BE49-F238E27FC236}">
                <a16:creationId xmlns:a16="http://schemas.microsoft.com/office/drawing/2014/main" id="{1D2D2DC7-0B70-B4B1-C569-0916664D0D9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BC2C6B4-1FEB-E874-99D1-F6C45E5B3EB8}"/>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145699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EF0E3-3511-0932-7092-24A4776B088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1634481-AF94-9C30-13DE-88F4A9CD6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E149BD1-45A8-CC47-5C0C-834DD22C6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7DE471A-AFCA-08BC-E356-688CD5FFE306}"/>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6" name="Pladsholder til sidefod 5">
            <a:extLst>
              <a:ext uri="{FF2B5EF4-FFF2-40B4-BE49-F238E27FC236}">
                <a16:creationId xmlns:a16="http://schemas.microsoft.com/office/drawing/2014/main" id="{AEABD0DE-042B-A557-0077-C79257825DE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0376DBB-9D73-A136-C9E7-C59E3E9D0435}"/>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384789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DADFF-D879-AD81-BE04-57601F3E1BA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27B0121-2388-D81D-03C2-C2ED4FC4B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C8DCC4F-7698-0B62-4FE5-759519E2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2FAE40F-2AC5-D8DF-617F-0D74F3DA3EDA}"/>
              </a:ext>
            </a:extLst>
          </p:cNvPr>
          <p:cNvSpPr>
            <a:spLocks noGrp="1"/>
          </p:cNvSpPr>
          <p:nvPr>
            <p:ph type="dt" sz="half" idx="10"/>
          </p:nvPr>
        </p:nvSpPr>
        <p:spPr/>
        <p:txBody>
          <a:bodyPr/>
          <a:lstStyle/>
          <a:p>
            <a:fld id="{4601AD66-43AD-4EEB-9A4B-5E664CBE6FA4}" type="datetimeFigureOut">
              <a:rPr lang="da-DK" smtClean="0"/>
              <a:t>19-11-2024</a:t>
            </a:fld>
            <a:endParaRPr lang="da-DK"/>
          </a:p>
        </p:txBody>
      </p:sp>
      <p:sp>
        <p:nvSpPr>
          <p:cNvPr id="6" name="Pladsholder til sidefod 5">
            <a:extLst>
              <a:ext uri="{FF2B5EF4-FFF2-40B4-BE49-F238E27FC236}">
                <a16:creationId xmlns:a16="http://schemas.microsoft.com/office/drawing/2014/main" id="{6E9DD81D-1C40-008B-EF06-21E765D10F2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9B2FDA2-4A4A-84B3-D781-E9DA6AC13715}"/>
              </a:ext>
            </a:extLst>
          </p:cNvPr>
          <p:cNvSpPr>
            <a:spLocks noGrp="1"/>
          </p:cNvSpPr>
          <p:nvPr>
            <p:ph type="sldNum" sz="quarter" idx="12"/>
          </p:nvPr>
        </p:nvSpPr>
        <p:spPr/>
        <p:txBody>
          <a:bodyPr/>
          <a:lstStyle/>
          <a:p>
            <a:fld id="{9C9F52C6-A927-4161-844A-57A6440575FC}" type="slidenum">
              <a:rPr lang="da-DK" smtClean="0"/>
              <a:t>‹nr.›</a:t>
            </a:fld>
            <a:endParaRPr lang="da-DK"/>
          </a:p>
        </p:txBody>
      </p:sp>
    </p:spTree>
    <p:extLst>
      <p:ext uri="{BB962C8B-B14F-4D97-AF65-F5344CB8AC3E}">
        <p14:creationId xmlns:p14="http://schemas.microsoft.com/office/powerpoint/2010/main" val="2073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B5E83C1-2E80-8E4E-3F75-623DDC5D5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21E6BD6-769A-F6E0-5040-E0BAB3889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293A8B4-EBBE-4351-1800-2883DCF1C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1AD66-43AD-4EEB-9A4B-5E664CBE6FA4}" type="datetimeFigureOut">
              <a:rPr lang="da-DK" smtClean="0"/>
              <a:t>19-11-2024</a:t>
            </a:fld>
            <a:endParaRPr lang="da-DK"/>
          </a:p>
        </p:txBody>
      </p:sp>
      <p:sp>
        <p:nvSpPr>
          <p:cNvPr id="5" name="Pladsholder til sidefod 4">
            <a:extLst>
              <a:ext uri="{FF2B5EF4-FFF2-40B4-BE49-F238E27FC236}">
                <a16:creationId xmlns:a16="http://schemas.microsoft.com/office/drawing/2014/main" id="{BF8C3D70-77B3-C4CA-3BFD-947D223B28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C829CD5-5177-1FE9-6B34-16CB5757E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F52C6-A927-4161-844A-57A6440575FC}" type="slidenum">
              <a:rPr lang="da-DK" smtClean="0"/>
              <a:t>‹nr.›</a:t>
            </a:fld>
            <a:endParaRPr lang="da-DK"/>
          </a:p>
        </p:txBody>
      </p:sp>
    </p:spTree>
    <p:extLst>
      <p:ext uri="{BB962C8B-B14F-4D97-AF65-F5344CB8AC3E}">
        <p14:creationId xmlns:p14="http://schemas.microsoft.com/office/powerpoint/2010/main" val="388583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949D01-EF81-2BA0-03E7-4F116B488118}"/>
              </a:ext>
            </a:extLst>
          </p:cNvPr>
          <p:cNvSpPr>
            <a:spLocks noGrp="1"/>
          </p:cNvSpPr>
          <p:nvPr>
            <p:ph type="title"/>
          </p:nvPr>
        </p:nvSpPr>
        <p:spPr>
          <a:xfrm>
            <a:off x="1616054" y="1070149"/>
            <a:ext cx="8959893" cy="1004836"/>
          </a:xfrm>
        </p:spPr>
        <p:txBody>
          <a:bodyPr anchor="ctr">
            <a:normAutofit/>
          </a:bodyPr>
          <a:lstStyle/>
          <a:p>
            <a:pPr algn="ctr"/>
            <a:r>
              <a:rPr lang="da-DK" sz="3200">
                <a:solidFill>
                  <a:srgbClr val="595959"/>
                </a:solidFill>
              </a:rPr>
              <a:t>De litterære strømninger</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524E51B-E2D1-8AB8-14FE-D10936068355}"/>
              </a:ext>
            </a:extLst>
          </p:cNvPr>
          <p:cNvSpPr>
            <a:spLocks noGrp="1"/>
          </p:cNvSpPr>
          <p:nvPr>
            <p:ph idx="1"/>
          </p:nvPr>
        </p:nvSpPr>
        <p:spPr>
          <a:xfrm>
            <a:off x="1616054" y="2768321"/>
            <a:ext cx="8959892" cy="2828543"/>
          </a:xfrm>
        </p:spPr>
        <p:txBody>
          <a:bodyPr anchor="t">
            <a:normAutofit/>
          </a:bodyPr>
          <a:lstStyle/>
          <a:p>
            <a:r>
              <a:rPr lang="da-DK" sz="2000" dirty="0">
                <a:solidFill>
                  <a:schemeClr val="tx1">
                    <a:lumMod val="65000"/>
                    <a:lumOff val="35000"/>
                  </a:schemeClr>
                </a:solidFill>
              </a:rPr>
              <a:t>Universalromantikken (organismetanken)</a:t>
            </a:r>
          </a:p>
          <a:p>
            <a:r>
              <a:rPr lang="da-DK" sz="2000" dirty="0">
                <a:solidFill>
                  <a:schemeClr val="tx1">
                    <a:lumMod val="65000"/>
                    <a:lumOff val="35000"/>
                  </a:schemeClr>
                </a:solidFill>
              </a:rPr>
              <a:t>(</a:t>
            </a:r>
            <a:r>
              <a:rPr lang="da-DK" sz="2000" dirty="0" err="1">
                <a:solidFill>
                  <a:schemeClr val="tx1">
                    <a:lumMod val="65000"/>
                    <a:lumOff val="35000"/>
                  </a:schemeClr>
                </a:solidFill>
              </a:rPr>
              <a:t>Nyplantonisme</a:t>
            </a:r>
            <a:r>
              <a:rPr lang="da-DK" sz="2000" dirty="0">
                <a:solidFill>
                  <a:schemeClr val="tx1">
                    <a:lumMod val="65000"/>
                    <a:lumOff val="35000"/>
                  </a:schemeClr>
                </a:solidFill>
              </a:rPr>
              <a:t>)</a:t>
            </a:r>
          </a:p>
          <a:p>
            <a:r>
              <a:rPr lang="da-DK" sz="2000" dirty="0">
                <a:solidFill>
                  <a:srgbClr val="92D050"/>
                </a:solidFill>
              </a:rPr>
              <a:t>Nationalromantikken</a:t>
            </a:r>
          </a:p>
          <a:p>
            <a:r>
              <a:rPr lang="da-DK" sz="2000" dirty="0">
                <a:solidFill>
                  <a:schemeClr val="tx1">
                    <a:lumMod val="65000"/>
                    <a:lumOff val="35000"/>
                  </a:schemeClr>
                </a:solidFill>
              </a:rPr>
              <a:t>Biedermeier</a:t>
            </a:r>
          </a:p>
          <a:p>
            <a:r>
              <a:rPr lang="da-DK" sz="2000" dirty="0">
                <a:solidFill>
                  <a:schemeClr val="tx1">
                    <a:lumMod val="65000"/>
                    <a:lumOff val="35000"/>
                  </a:schemeClr>
                </a:solidFill>
              </a:rPr>
              <a:t>Romantisme</a:t>
            </a:r>
          </a:p>
          <a:p>
            <a:pPr marL="0" indent="0">
              <a:buNone/>
            </a:pPr>
            <a:endParaRPr lang="da-DK" sz="2000" dirty="0">
              <a:solidFill>
                <a:schemeClr val="tx1">
                  <a:lumMod val="65000"/>
                  <a:lumOff val="35000"/>
                </a:schemeClr>
              </a:solidFill>
            </a:endParaRPr>
          </a:p>
          <a:p>
            <a:endParaRPr lang="da-DK" sz="2000" dirty="0">
              <a:solidFill>
                <a:schemeClr val="tx1">
                  <a:lumMod val="65000"/>
                  <a:lumOff val="35000"/>
                </a:schemeClr>
              </a:solidFill>
            </a:endParaRPr>
          </a:p>
          <a:p>
            <a:endParaRPr lang="da-DK" sz="2000" dirty="0">
              <a:solidFill>
                <a:schemeClr val="tx1">
                  <a:lumMod val="65000"/>
                  <a:lumOff val="35000"/>
                </a:schemeClr>
              </a:solidFill>
            </a:endParaRPr>
          </a:p>
        </p:txBody>
      </p:sp>
    </p:spTree>
    <p:extLst>
      <p:ext uri="{BB962C8B-B14F-4D97-AF65-F5344CB8AC3E}">
        <p14:creationId xmlns:p14="http://schemas.microsoft.com/office/powerpoint/2010/main" val="413428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392A82-066B-8566-7B3E-54E88012BCE5}"/>
              </a:ext>
            </a:extLst>
          </p:cNvPr>
          <p:cNvSpPr>
            <a:spLocks noGrp="1"/>
          </p:cNvSpPr>
          <p:nvPr>
            <p:ph type="title"/>
          </p:nvPr>
        </p:nvSpPr>
        <p:spPr>
          <a:xfrm>
            <a:off x="1616054" y="1261137"/>
            <a:ext cx="8959893" cy="888360"/>
          </a:xfrm>
        </p:spPr>
        <p:txBody>
          <a:bodyPr anchor="b">
            <a:normAutofit/>
          </a:bodyPr>
          <a:lstStyle/>
          <a:p>
            <a:pPr algn="ctr"/>
            <a:endParaRPr lang="da-DK" sz="3200">
              <a:solidFill>
                <a:schemeClr val="tx1">
                  <a:lumMod val="65000"/>
                  <a:lumOff val="35000"/>
                </a:schemeClr>
              </a:solidFill>
            </a:endParaRPr>
          </a:p>
        </p:txBody>
      </p:sp>
      <p:sp>
        <p:nvSpPr>
          <p:cNvPr id="3" name="Pladsholder til indhold 2">
            <a:extLst>
              <a:ext uri="{FF2B5EF4-FFF2-40B4-BE49-F238E27FC236}">
                <a16:creationId xmlns:a16="http://schemas.microsoft.com/office/drawing/2014/main" id="{407B03AD-B2D7-4365-5686-72EB5ECBBB55}"/>
              </a:ext>
            </a:extLst>
          </p:cNvPr>
          <p:cNvSpPr>
            <a:spLocks noGrp="1"/>
          </p:cNvSpPr>
          <p:nvPr>
            <p:ph idx="1"/>
          </p:nvPr>
        </p:nvSpPr>
        <p:spPr>
          <a:xfrm>
            <a:off x="1616054" y="2427383"/>
            <a:ext cx="8959892" cy="3169482"/>
          </a:xfrm>
        </p:spPr>
        <p:txBody>
          <a:bodyPr anchor="t">
            <a:normAutofit/>
          </a:bodyPr>
          <a:lstStyle/>
          <a:p>
            <a:r>
              <a:rPr lang="da-DK" sz="2000">
                <a:solidFill>
                  <a:schemeClr val="tx1">
                    <a:lumMod val="65000"/>
                    <a:lumOff val="35000"/>
                  </a:schemeClr>
                </a:solidFill>
              </a:rPr>
              <a:t>Nationalsangene afsøger altså en ny dansk identitet, der ikke bygger på, at Danmark er en stor krigsmagt, men på at danskerne har en række positive egenskaber og særskilt kultur og historie, som det er værd at værne om. </a:t>
            </a:r>
          </a:p>
          <a:p>
            <a:r>
              <a:rPr lang="da-DK" sz="2000">
                <a:solidFill>
                  <a:schemeClr val="tx1">
                    <a:lumMod val="65000"/>
                    <a:lumOff val="35000"/>
                  </a:schemeClr>
                </a:solidFill>
              </a:rPr>
              <a:t>Kongen får en ny rolle i romantikkens nationalsange ift. den rolle, han spiller i den gamle kongesang </a:t>
            </a:r>
            <a:r>
              <a:rPr lang="da-DK" sz="2000" i="1">
                <a:solidFill>
                  <a:schemeClr val="tx1">
                    <a:lumMod val="65000"/>
                    <a:lumOff val="35000"/>
                  </a:schemeClr>
                </a:solidFill>
              </a:rPr>
              <a:t>Kong Christian stod ved højen mast </a:t>
            </a:r>
            <a:r>
              <a:rPr lang="da-DK" sz="2000">
                <a:solidFill>
                  <a:schemeClr val="tx1">
                    <a:lumMod val="65000"/>
                    <a:lumOff val="35000"/>
                  </a:schemeClr>
                </a:solidFill>
              </a:rPr>
              <a:t>(Ewald, 1778)</a:t>
            </a:r>
          </a:p>
          <a:p>
            <a:r>
              <a:rPr lang="da-DK" sz="2000">
                <a:solidFill>
                  <a:schemeClr val="tx1">
                    <a:lumMod val="65000"/>
                    <a:lumOff val="35000"/>
                  </a:schemeClr>
                </a:solidFill>
              </a:rPr>
              <a:t>I romantikken står kongen ikke længere i spidsen for nationen som krigsherre, men som samlingspunkt for det folkelige fællesskab. </a:t>
            </a:r>
          </a:p>
        </p:txBody>
      </p:sp>
    </p:spTree>
    <p:extLst>
      <p:ext uri="{BB962C8B-B14F-4D97-AF65-F5344CB8AC3E}">
        <p14:creationId xmlns:p14="http://schemas.microsoft.com/office/powerpoint/2010/main" val="269437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CF1293-4CCC-F64E-D092-56DBB9A1C481}"/>
              </a:ext>
            </a:extLst>
          </p:cNvPr>
          <p:cNvSpPr>
            <a:spLocks noGrp="1"/>
          </p:cNvSpPr>
          <p:nvPr>
            <p:ph type="ctrTitle"/>
          </p:nvPr>
        </p:nvSpPr>
        <p:spPr>
          <a:xfrm>
            <a:off x="2659529" y="2085788"/>
            <a:ext cx="6884895" cy="1496649"/>
          </a:xfrm>
        </p:spPr>
        <p:txBody>
          <a:bodyPr anchor="b">
            <a:normAutofit/>
          </a:bodyPr>
          <a:lstStyle/>
          <a:p>
            <a:r>
              <a:rPr lang="da-DK" sz="3200">
                <a:solidFill>
                  <a:schemeClr val="tx1">
                    <a:lumMod val="65000"/>
                    <a:lumOff val="35000"/>
                  </a:schemeClr>
                </a:solidFill>
              </a:rPr>
              <a:t>Nationalromantikken</a:t>
            </a:r>
          </a:p>
        </p:txBody>
      </p:sp>
      <p:sp>
        <p:nvSpPr>
          <p:cNvPr id="3" name="Undertitel 2">
            <a:extLst>
              <a:ext uri="{FF2B5EF4-FFF2-40B4-BE49-F238E27FC236}">
                <a16:creationId xmlns:a16="http://schemas.microsoft.com/office/drawing/2014/main" id="{EE73155B-9F0E-5677-F05D-1F09EBFFF356}"/>
              </a:ext>
            </a:extLst>
          </p:cNvPr>
          <p:cNvSpPr>
            <a:spLocks noGrp="1"/>
          </p:cNvSpPr>
          <p:nvPr>
            <p:ph type="subTitle" idx="1"/>
          </p:nvPr>
        </p:nvSpPr>
        <p:spPr>
          <a:xfrm>
            <a:off x="3048000" y="3948056"/>
            <a:ext cx="6096000" cy="830134"/>
          </a:xfrm>
        </p:spPr>
        <p:txBody>
          <a:bodyPr anchor="t">
            <a:normAutofit/>
          </a:bodyPr>
          <a:lstStyle/>
          <a:p>
            <a:endParaRPr lang="da-DK" sz="1400">
              <a:solidFill>
                <a:schemeClr val="tx1">
                  <a:lumMod val="65000"/>
                  <a:lumOff val="35000"/>
                </a:schemeClr>
              </a:solidFill>
            </a:endParaRPr>
          </a:p>
        </p:txBody>
      </p:sp>
    </p:spTree>
    <p:extLst>
      <p:ext uri="{BB962C8B-B14F-4D97-AF65-F5344CB8AC3E}">
        <p14:creationId xmlns:p14="http://schemas.microsoft.com/office/powerpoint/2010/main" val="5389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BB16-9BE6-2518-33EA-9F4733F170D4}"/>
              </a:ext>
            </a:extLst>
          </p:cNvPr>
          <p:cNvSpPr>
            <a:spLocks noGrp="1"/>
          </p:cNvSpPr>
          <p:nvPr>
            <p:ph type="title"/>
          </p:nvPr>
        </p:nvSpPr>
        <p:spPr/>
        <p:txBody>
          <a:bodyPr/>
          <a:lstStyle/>
          <a:p>
            <a:r>
              <a:rPr lang="da-DK" dirty="0"/>
              <a:t>Samfundet under romantikken</a:t>
            </a:r>
          </a:p>
        </p:txBody>
      </p:sp>
      <p:sp>
        <p:nvSpPr>
          <p:cNvPr id="3" name="Pladsholder til indhold 2">
            <a:extLst>
              <a:ext uri="{FF2B5EF4-FFF2-40B4-BE49-F238E27FC236}">
                <a16:creationId xmlns:a16="http://schemas.microsoft.com/office/drawing/2014/main" id="{2ACB7D11-EBCE-E68C-F5AC-BD032399C85D}"/>
              </a:ext>
            </a:extLst>
          </p:cNvPr>
          <p:cNvSpPr>
            <a:spLocks noGrp="1"/>
          </p:cNvSpPr>
          <p:nvPr>
            <p:ph idx="1"/>
          </p:nvPr>
        </p:nvSpPr>
        <p:spPr>
          <a:xfrm>
            <a:off x="5781040" y="2844850"/>
            <a:ext cx="5257800" cy="497790"/>
          </a:xfrm>
        </p:spPr>
        <p:txBody>
          <a:bodyPr/>
          <a:lstStyle/>
          <a:p>
            <a:r>
              <a:rPr lang="da-DK" sz="1800" dirty="0"/>
              <a:t>Disse begivenheder bidrager til forestillingen om:</a:t>
            </a:r>
          </a:p>
        </p:txBody>
      </p:sp>
      <p:sp>
        <p:nvSpPr>
          <p:cNvPr id="6" name="Tekstfelt 5">
            <a:extLst>
              <a:ext uri="{FF2B5EF4-FFF2-40B4-BE49-F238E27FC236}">
                <a16:creationId xmlns:a16="http://schemas.microsoft.com/office/drawing/2014/main" id="{A4D43A60-FD51-1AB9-AF1B-B4313E272503}"/>
              </a:ext>
            </a:extLst>
          </p:cNvPr>
          <p:cNvSpPr txBox="1"/>
          <p:nvPr/>
        </p:nvSpPr>
        <p:spPr>
          <a:xfrm>
            <a:off x="838200" y="1690688"/>
            <a:ext cx="4384040" cy="2308324"/>
          </a:xfrm>
          <a:prstGeom prst="rect">
            <a:avLst/>
          </a:prstGeom>
          <a:noFill/>
        </p:spPr>
        <p:txBody>
          <a:bodyPr wrap="square" rtlCol="0">
            <a:spAutoFit/>
          </a:bodyPr>
          <a:lstStyle/>
          <a:p>
            <a:r>
              <a:rPr lang="da-DK" dirty="0"/>
              <a:t>I starten af 1800-tallet oplever danskerne en række nederlag og efterfølgende indskrænkninger af dansk territorium.</a:t>
            </a:r>
          </a:p>
          <a:p>
            <a:pPr lvl="1"/>
            <a:r>
              <a:rPr lang="da-DK" dirty="0"/>
              <a:t>Danmark taber Englandskrigene (1801-1814)</a:t>
            </a:r>
          </a:p>
          <a:p>
            <a:pPr lvl="1"/>
            <a:r>
              <a:rPr lang="da-DK" dirty="0"/>
              <a:t>Statsbankerot (1813)</a:t>
            </a:r>
          </a:p>
          <a:p>
            <a:pPr lvl="1"/>
            <a:r>
              <a:rPr lang="da-DK" dirty="0"/>
              <a:t>Mister Norge (1814)</a:t>
            </a:r>
          </a:p>
          <a:p>
            <a:endParaRPr lang="da-DK" dirty="0"/>
          </a:p>
        </p:txBody>
      </p:sp>
      <p:pic>
        <p:nvPicPr>
          <p:cNvPr id="7" name="Billede 6">
            <a:extLst>
              <a:ext uri="{FF2B5EF4-FFF2-40B4-BE49-F238E27FC236}">
                <a16:creationId xmlns:a16="http://schemas.microsoft.com/office/drawing/2014/main" id="{4F8373B3-4E5D-6DCB-0016-6D013DF3FD82}"/>
              </a:ext>
            </a:extLst>
          </p:cNvPr>
          <p:cNvPicPr>
            <a:picLocks noChangeAspect="1"/>
          </p:cNvPicPr>
          <p:nvPr/>
        </p:nvPicPr>
        <p:blipFill>
          <a:blip r:embed="rId3"/>
          <a:stretch>
            <a:fillRect/>
          </a:stretch>
        </p:blipFill>
        <p:spPr>
          <a:xfrm>
            <a:off x="8135388" y="0"/>
            <a:ext cx="4056611" cy="2535382"/>
          </a:xfrm>
          <a:prstGeom prst="rect">
            <a:avLst/>
          </a:prstGeom>
        </p:spPr>
      </p:pic>
      <p:pic>
        <p:nvPicPr>
          <p:cNvPr id="8" name="Billede 7">
            <a:extLst>
              <a:ext uri="{FF2B5EF4-FFF2-40B4-BE49-F238E27FC236}">
                <a16:creationId xmlns:a16="http://schemas.microsoft.com/office/drawing/2014/main" id="{BC99498B-C38A-5D01-D9E1-274392CF8007}"/>
              </a:ext>
            </a:extLst>
          </p:cNvPr>
          <p:cNvPicPr>
            <a:picLocks noChangeAspect="1"/>
          </p:cNvPicPr>
          <p:nvPr/>
        </p:nvPicPr>
        <p:blipFill>
          <a:blip r:embed="rId4"/>
          <a:stretch>
            <a:fillRect/>
          </a:stretch>
        </p:blipFill>
        <p:spPr>
          <a:xfrm>
            <a:off x="0" y="4680461"/>
            <a:ext cx="2488616" cy="2177539"/>
          </a:xfrm>
          <a:prstGeom prst="rect">
            <a:avLst/>
          </a:prstGeom>
        </p:spPr>
      </p:pic>
      <p:pic>
        <p:nvPicPr>
          <p:cNvPr id="9" name="Billede 8">
            <a:extLst>
              <a:ext uri="{FF2B5EF4-FFF2-40B4-BE49-F238E27FC236}">
                <a16:creationId xmlns:a16="http://schemas.microsoft.com/office/drawing/2014/main" id="{91F23C88-E47D-5E6F-BB97-B4FF3391F321}"/>
              </a:ext>
            </a:extLst>
          </p:cNvPr>
          <p:cNvPicPr>
            <a:picLocks noChangeAspect="1"/>
          </p:cNvPicPr>
          <p:nvPr/>
        </p:nvPicPr>
        <p:blipFill>
          <a:blip r:embed="rId5"/>
          <a:stretch>
            <a:fillRect/>
          </a:stretch>
        </p:blipFill>
        <p:spPr>
          <a:xfrm>
            <a:off x="2488616" y="4648836"/>
            <a:ext cx="1559732" cy="2209164"/>
          </a:xfrm>
          <a:prstGeom prst="rect">
            <a:avLst/>
          </a:prstGeom>
        </p:spPr>
      </p:pic>
      <p:sp>
        <p:nvSpPr>
          <p:cNvPr id="10" name="Tekstfelt 9">
            <a:extLst>
              <a:ext uri="{FF2B5EF4-FFF2-40B4-BE49-F238E27FC236}">
                <a16:creationId xmlns:a16="http://schemas.microsoft.com/office/drawing/2014/main" id="{ED0C2954-1645-632A-D4A0-B3C72529F258}"/>
              </a:ext>
            </a:extLst>
          </p:cNvPr>
          <p:cNvSpPr txBox="1"/>
          <p:nvPr/>
        </p:nvSpPr>
        <p:spPr>
          <a:xfrm>
            <a:off x="5781040" y="3515361"/>
            <a:ext cx="1452880" cy="1477328"/>
          </a:xfrm>
          <a:prstGeom prst="rect">
            <a:avLst/>
          </a:prstGeom>
          <a:noFill/>
        </p:spPr>
        <p:txBody>
          <a:bodyPr wrap="square" rtlCol="0">
            <a:spAutoFit/>
          </a:bodyPr>
          <a:lstStyle/>
          <a:p>
            <a:r>
              <a:rPr lang="da-DK" dirty="0"/>
              <a:t>Danmark som en stærk og overlegen krigsmagt</a:t>
            </a:r>
          </a:p>
          <a:p>
            <a:endParaRPr lang="da-DK" dirty="0"/>
          </a:p>
        </p:txBody>
      </p:sp>
      <p:pic>
        <p:nvPicPr>
          <p:cNvPr id="11" name="Billede 10">
            <a:extLst>
              <a:ext uri="{FF2B5EF4-FFF2-40B4-BE49-F238E27FC236}">
                <a16:creationId xmlns:a16="http://schemas.microsoft.com/office/drawing/2014/main" id="{D190EC0B-9210-32DA-217F-645108F238A6}"/>
              </a:ext>
            </a:extLst>
          </p:cNvPr>
          <p:cNvPicPr>
            <a:picLocks noChangeAspect="1"/>
          </p:cNvPicPr>
          <p:nvPr/>
        </p:nvPicPr>
        <p:blipFill>
          <a:blip r:embed="rId6"/>
          <a:stretch>
            <a:fillRect/>
          </a:stretch>
        </p:blipFill>
        <p:spPr>
          <a:xfrm>
            <a:off x="7607086" y="4171722"/>
            <a:ext cx="1359526" cy="164606"/>
          </a:xfrm>
          <a:prstGeom prst="rect">
            <a:avLst/>
          </a:prstGeom>
        </p:spPr>
      </p:pic>
      <p:sp>
        <p:nvSpPr>
          <p:cNvPr id="12" name="Tekstfelt 11">
            <a:extLst>
              <a:ext uri="{FF2B5EF4-FFF2-40B4-BE49-F238E27FC236}">
                <a16:creationId xmlns:a16="http://schemas.microsoft.com/office/drawing/2014/main" id="{C1653ECE-06DA-1D7F-ABFF-285139B16CE2}"/>
              </a:ext>
            </a:extLst>
          </p:cNvPr>
          <p:cNvSpPr txBox="1"/>
          <p:nvPr/>
        </p:nvSpPr>
        <p:spPr>
          <a:xfrm>
            <a:off x="9059477" y="3429000"/>
            <a:ext cx="2178908" cy="2031325"/>
          </a:xfrm>
          <a:prstGeom prst="rect">
            <a:avLst/>
          </a:prstGeom>
          <a:noFill/>
        </p:spPr>
        <p:txBody>
          <a:bodyPr wrap="square" rtlCol="0">
            <a:spAutoFit/>
          </a:bodyPr>
          <a:lstStyle/>
          <a:p>
            <a:r>
              <a:rPr lang="da-DK" dirty="0"/>
              <a:t>Fokus på Danmarks særtræk, der indebærer danskheden, det danske folk og den danske kultur og natur</a:t>
            </a:r>
          </a:p>
        </p:txBody>
      </p:sp>
      <p:pic>
        <p:nvPicPr>
          <p:cNvPr id="13" name="Billede 12">
            <a:extLst>
              <a:ext uri="{FF2B5EF4-FFF2-40B4-BE49-F238E27FC236}">
                <a16:creationId xmlns:a16="http://schemas.microsoft.com/office/drawing/2014/main" id="{F321155B-314B-49B5-B6E8-0072AA1938F5}"/>
              </a:ext>
            </a:extLst>
          </p:cNvPr>
          <p:cNvPicPr>
            <a:picLocks noChangeAspect="1"/>
          </p:cNvPicPr>
          <p:nvPr/>
        </p:nvPicPr>
        <p:blipFill>
          <a:blip r:embed="rId7"/>
          <a:stretch>
            <a:fillRect/>
          </a:stretch>
        </p:blipFill>
        <p:spPr>
          <a:xfrm>
            <a:off x="4915694" y="4930688"/>
            <a:ext cx="2838204" cy="1391017"/>
          </a:xfrm>
          <a:prstGeom prst="rect">
            <a:avLst/>
          </a:prstGeom>
        </p:spPr>
      </p:pic>
      <p:pic>
        <p:nvPicPr>
          <p:cNvPr id="14" name="Billede 13">
            <a:extLst>
              <a:ext uri="{FF2B5EF4-FFF2-40B4-BE49-F238E27FC236}">
                <a16:creationId xmlns:a16="http://schemas.microsoft.com/office/drawing/2014/main" id="{BDBCD8D6-D9B0-159F-0781-1DECA7997301}"/>
              </a:ext>
            </a:extLst>
          </p:cNvPr>
          <p:cNvPicPr>
            <a:picLocks noChangeAspect="1"/>
          </p:cNvPicPr>
          <p:nvPr/>
        </p:nvPicPr>
        <p:blipFill>
          <a:blip r:embed="rId8"/>
          <a:stretch>
            <a:fillRect/>
          </a:stretch>
        </p:blipFill>
        <p:spPr>
          <a:xfrm>
            <a:off x="9204960" y="5428662"/>
            <a:ext cx="2050052" cy="1367369"/>
          </a:xfrm>
          <a:prstGeom prst="rect">
            <a:avLst/>
          </a:prstGeom>
        </p:spPr>
      </p:pic>
    </p:spTree>
    <p:extLst>
      <p:ext uri="{BB962C8B-B14F-4D97-AF65-F5344CB8AC3E}">
        <p14:creationId xmlns:p14="http://schemas.microsoft.com/office/powerpoint/2010/main" val="115063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F9C66-98C2-3B49-0F10-BF5AE18FBB8F}"/>
              </a:ext>
            </a:extLst>
          </p:cNvPr>
          <p:cNvSpPr>
            <a:spLocks noGrp="1"/>
          </p:cNvSpPr>
          <p:nvPr>
            <p:ph type="title"/>
          </p:nvPr>
        </p:nvSpPr>
        <p:spPr/>
        <p:txBody>
          <a:bodyPr/>
          <a:lstStyle/>
          <a:p>
            <a:r>
              <a:rPr lang="da-DK" dirty="0"/>
              <a:t>Nationalromantikken</a:t>
            </a:r>
          </a:p>
        </p:txBody>
      </p:sp>
      <p:sp>
        <p:nvSpPr>
          <p:cNvPr id="3" name="Pladsholder til indhold 2">
            <a:extLst>
              <a:ext uri="{FF2B5EF4-FFF2-40B4-BE49-F238E27FC236}">
                <a16:creationId xmlns:a16="http://schemas.microsoft.com/office/drawing/2014/main" id="{298C4148-4242-B6B8-3B10-76B30F7D6052}"/>
              </a:ext>
            </a:extLst>
          </p:cNvPr>
          <p:cNvSpPr>
            <a:spLocks noGrp="1"/>
          </p:cNvSpPr>
          <p:nvPr>
            <p:ph idx="1"/>
          </p:nvPr>
        </p:nvSpPr>
        <p:spPr>
          <a:xfrm>
            <a:off x="838200" y="1825625"/>
            <a:ext cx="4719320" cy="1892935"/>
          </a:xfrm>
        </p:spPr>
        <p:txBody>
          <a:bodyPr>
            <a:normAutofit lnSpcReduction="10000"/>
          </a:bodyPr>
          <a:lstStyle/>
          <a:p>
            <a:pPr marL="342900" indent="-342900">
              <a:buFont typeface="Arial" panose="020B0604020202020204" pitchFamily="34" charset="0"/>
              <a:buChar char="•"/>
            </a:pPr>
            <a:r>
              <a:rPr lang="da-DK" sz="2000" dirty="0"/>
              <a:t>Den nationale strømning dyrker tanken om folket, der har en fælles:</a:t>
            </a:r>
          </a:p>
          <a:p>
            <a:pPr marL="800100" lvl="1" indent="-342900">
              <a:buFont typeface="Arial" panose="020B0604020202020204" pitchFamily="34" charset="0"/>
              <a:buChar char="•"/>
            </a:pPr>
            <a:r>
              <a:rPr lang="da-DK" sz="2000" b="0" dirty="0"/>
              <a:t>Historie</a:t>
            </a:r>
          </a:p>
          <a:p>
            <a:pPr marL="800100" lvl="1" indent="-342900">
              <a:buFont typeface="Arial" panose="020B0604020202020204" pitchFamily="34" charset="0"/>
              <a:buChar char="•"/>
            </a:pPr>
            <a:r>
              <a:rPr lang="da-DK" sz="2000" b="0" dirty="0"/>
              <a:t>Religion</a:t>
            </a:r>
          </a:p>
          <a:p>
            <a:pPr marL="800100" lvl="1" indent="-342900">
              <a:buFont typeface="Arial" panose="020B0604020202020204" pitchFamily="34" charset="0"/>
              <a:buChar char="•"/>
            </a:pPr>
            <a:r>
              <a:rPr lang="da-DK" sz="2000" b="0" dirty="0"/>
              <a:t>Kultur</a:t>
            </a:r>
          </a:p>
          <a:p>
            <a:pPr marL="800100" lvl="1" indent="-342900">
              <a:buFont typeface="Arial" panose="020B0604020202020204" pitchFamily="34" charset="0"/>
              <a:buChar char="•"/>
            </a:pPr>
            <a:r>
              <a:rPr lang="da-DK" sz="2000" b="0" dirty="0"/>
              <a:t>Sprog</a:t>
            </a:r>
          </a:p>
          <a:p>
            <a:endParaRPr lang="da-DK" dirty="0"/>
          </a:p>
        </p:txBody>
      </p:sp>
      <p:sp>
        <p:nvSpPr>
          <p:cNvPr id="5" name="Tekstfelt 4">
            <a:extLst>
              <a:ext uri="{FF2B5EF4-FFF2-40B4-BE49-F238E27FC236}">
                <a16:creationId xmlns:a16="http://schemas.microsoft.com/office/drawing/2014/main" id="{34AABB15-5CB6-4E25-0E22-83EC27D71FA5}"/>
              </a:ext>
            </a:extLst>
          </p:cNvPr>
          <p:cNvSpPr txBox="1"/>
          <p:nvPr/>
        </p:nvSpPr>
        <p:spPr>
          <a:xfrm>
            <a:off x="1036320" y="4755495"/>
            <a:ext cx="6096000" cy="923330"/>
          </a:xfrm>
          <a:prstGeom prst="rect">
            <a:avLst/>
          </a:prstGeom>
          <a:noFill/>
        </p:spPr>
        <p:txBody>
          <a:bodyPr wrap="square">
            <a:spAutoFit/>
          </a:bodyPr>
          <a:lstStyle/>
          <a:p>
            <a:r>
              <a:rPr lang="da-DK" dirty="0"/>
              <a:t>Nationalsange</a:t>
            </a:r>
          </a:p>
          <a:p>
            <a:pPr lvl="1"/>
            <a:r>
              <a:rPr lang="da-DK" i="1" dirty="0"/>
              <a:t>Der er et yndigt land</a:t>
            </a:r>
          </a:p>
          <a:p>
            <a:pPr lvl="1"/>
            <a:r>
              <a:rPr lang="da-DK" dirty="0"/>
              <a:t>Redefinerer en ny kollektiv, dansk identitet</a:t>
            </a:r>
          </a:p>
        </p:txBody>
      </p:sp>
      <p:pic>
        <p:nvPicPr>
          <p:cNvPr id="6" name="Billede 5">
            <a:extLst>
              <a:ext uri="{FF2B5EF4-FFF2-40B4-BE49-F238E27FC236}">
                <a16:creationId xmlns:a16="http://schemas.microsoft.com/office/drawing/2014/main" id="{2F695792-B0FA-D3C5-FB1A-FDE12D1278B2}"/>
              </a:ext>
            </a:extLst>
          </p:cNvPr>
          <p:cNvPicPr>
            <a:picLocks noChangeAspect="1"/>
          </p:cNvPicPr>
          <p:nvPr/>
        </p:nvPicPr>
        <p:blipFill>
          <a:blip r:embed="rId2"/>
          <a:stretch>
            <a:fillRect/>
          </a:stretch>
        </p:blipFill>
        <p:spPr>
          <a:xfrm>
            <a:off x="6383054" y="1825625"/>
            <a:ext cx="5140926" cy="2893844"/>
          </a:xfrm>
          <a:prstGeom prst="rect">
            <a:avLst/>
          </a:prstGeom>
        </p:spPr>
      </p:pic>
    </p:spTree>
    <p:extLst>
      <p:ext uri="{BB962C8B-B14F-4D97-AF65-F5344CB8AC3E}">
        <p14:creationId xmlns:p14="http://schemas.microsoft.com/office/powerpoint/2010/main" val="164205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9808DE-E6AA-6B71-5D35-2ACA460FC020}"/>
              </a:ext>
            </a:extLst>
          </p:cNvPr>
          <p:cNvSpPr>
            <a:spLocks noGrp="1"/>
          </p:cNvSpPr>
          <p:nvPr>
            <p:ph type="title"/>
          </p:nvPr>
        </p:nvSpPr>
        <p:spPr>
          <a:xfrm>
            <a:off x="1616054" y="1261137"/>
            <a:ext cx="8959893" cy="888360"/>
          </a:xfrm>
        </p:spPr>
        <p:txBody>
          <a:bodyPr anchor="b">
            <a:normAutofit/>
          </a:bodyPr>
          <a:lstStyle/>
          <a:p>
            <a:pPr algn="ctr"/>
            <a:r>
              <a:rPr lang="da-DK" sz="3200">
                <a:solidFill>
                  <a:schemeClr val="tx1">
                    <a:lumMod val="65000"/>
                    <a:lumOff val="35000"/>
                  </a:schemeClr>
                </a:solidFill>
              </a:rPr>
              <a:t>Nationalsange</a:t>
            </a:r>
          </a:p>
        </p:txBody>
      </p:sp>
      <p:sp>
        <p:nvSpPr>
          <p:cNvPr id="3" name="Pladsholder til indhold 2">
            <a:extLst>
              <a:ext uri="{FF2B5EF4-FFF2-40B4-BE49-F238E27FC236}">
                <a16:creationId xmlns:a16="http://schemas.microsoft.com/office/drawing/2014/main" id="{CF6BF595-8C67-6E2A-9F90-DB4D1B3BB3B0}"/>
              </a:ext>
            </a:extLst>
          </p:cNvPr>
          <p:cNvSpPr>
            <a:spLocks noGrp="1"/>
          </p:cNvSpPr>
          <p:nvPr>
            <p:ph idx="1"/>
          </p:nvPr>
        </p:nvSpPr>
        <p:spPr>
          <a:xfrm>
            <a:off x="1616054" y="2427383"/>
            <a:ext cx="8959892" cy="3169482"/>
          </a:xfrm>
        </p:spPr>
        <p:txBody>
          <a:bodyPr anchor="t">
            <a:normAutofit/>
          </a:bodyPr>
          <a:lstStyle/>
          <a:p>
            <a:r>
              <a:rPr lang="da-DK" sz="2000">
                <a:solidFill>
                  <a:schemeClr val="tx1">
                    <a:lumMod val="65000"/>
                    <a:lumOff val="35000"/>
                  </a:schemeClr>
                </a:solidFill>
              </a:rPr>
              <a:t>De danske forfattere begynder at se indad og fokusere på alt det, der gør Danmark til noget særligt. I litteraturen opstår en række forsøg på at definere en særlig dansk mentalitet og kultur, som fokuserer på det åndelige fællesskab i folket. </a:t>
            </a:r>
            <a:r>
              <a:rPr lang="da-DK" sz="2000">
                <a:solidFill>
                  <a:schemeClr val="tx1">
                    <a:lumMod val="65000"/>
                    <a:lumOff val="35000"/>
                  </a:schemeClr>
                </a:solidFill>
                <a:sym typeface="Wingdings" panose="05000000000000000000" pitchFamily="2" charset="2"/>
              </a:rPr>
              <a:t> Det ses særligt i nationalsangene.</a:t>
            </a:r>
          </a:p>
          <a:p>
            <a:endParaRPr lang="da-DK" sz="2000">
              <a:solidFill>
                <a:schemeClr val="tx1">
                  <a:lumMod val="65000"/>
                  <a:lumOff val="35000"/>
                </a:schemeClr>
              </a:solidFill>
              <a:sym typeface="Wingdings" panose="05000000000000000000" pitchFamily="2" charset="2"/>
            </a:endParaRPr>
          </a:p>
          <a:p>
            <a:r>
              <a:rPr lang="da-DK" sz="2000">
                <a:solidFill>
                  <a:schemeClr val="tx1">
                    <a:lumMod val="65000"/>
                    <a:lumOff val="35000"/>
                  </a:schemeClr>
                </a:solidFill>
                <a:sym typeface="Wingdings" panose="05000000000000000000" pitchFamily="2" charset="2"/>
              </a:rPr>
              <a:t>Modsat den politiske og økonomiske krise der fandt sted, så fokuserer nationalsangene at binde danskerne sammen og dermed skabe den danske identitet. </a:t>
            </a:r>
            <a:endParaRPr lang="da-DK" sz="2000">
              <a:solidFill>
                <a:schemeClr val="tx1">
                  <a:lumMod val="65000"/>
                  <a:lumOff val="35000"/>
                </a:schemeClr>
              </a:solidFill>
            </a:endParaRPr>
          </a:p>
        </p:txBody>
      </p:sp>
    </p:spTree>
    <p:extLst>
      <p:ext uri="{BB962C8B-B14F-4D97-AF65-F5344CB8AC3E}">
        <p14:creationId xmlns:p14="http://schemas.microsoft.com/office/powerpoint/2010/main" val="66949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AB9EF0-E3D8-E33B-0B92-A99A2585776D}"/>
              </a:ext>
            </a:extLst>
          </p:cNvPr>
          <p:cNvSpPr>
            <a:spLocks noGrp="1"/>
          </p:cNvSpPr>
          <p:nvPr>
            <p:ph type="title"/>
          </p:nvPr>
        </p:nvSpPr>
        <p:spPr>
          <a:xfrm>
            <a:off x="1616054" y="1261137"/>
            <a:ext cx="8959893" cy="888360"/>
          </a:xfrm>
        </p:spPr>
        <p:txBody>
          <a:bodyPr anchor="b">
            <a:normAutofit/>
          </a:bodyPr>
          <a:lstStyle/>
          <a:p>
            <a:pPr algn="ctr"/>
            <a:r>
              <a:rPr lang="da-DK" sz="3200">
                <a:solidFill>
                  <a:schemeClr val="tx1">
                    <a:lumMod val="65000"/>
                    <a:lumOff val="35000"/>
                  </a:schemeClr>
                </a:solidFill>
              </a:rPr>
              <a:t>Komparativ analyse af to tekster:</a:t>
            </a:r>
          </a:p>
        </p:txBody>
      </p:sp>
      <p:sp>
        <p:nvSpPr>
          <p:cNvPr id="3" name="Pladsholder til indhold 2">
            <a:extLst>
              <a:ext uri="{FF2B5EF4-FFF2-40B4-BE49-F238E27FC236}">
                <a16:creationId xmlns:a16="http://schemas.microsoft.com/office/drawing/2014/main" id="{22619F11-EA9C-FC43-F7A3-966CEB9DEE14}"/>
              </a:ext>
            </a:extLst>
          </p:cNvPr>
          <p:cNvSpPr>
            <a:spLocks noGrp="1"/>
          </p:cNvSpPr>
          <p:nvPr>
            <p:ph idx="1"/>
          </p:nvPr>
        </p:nvSpPr>
        <p:spPr>
          <a:xfrm>
            <a:off x="1616054" y="2427383"/>
            <a:ext cx="8959892" cy="3169482"/>
          </a:xfrm>
        </p:spPr>
        <p:txBody>
          <a:bodyPr anchor="t">
            <a:normAutofit/>
          </a:bodyPr>
          <a:lstStyle/>
          <a:p>
            <a:r>
              <a:rPr lang="da-DK" sz="2000" dirty="0">
                <a:solidFill>
                  <a:schemeClr val="tx1">
                    <a:lumMod val="65000"/>
                    <a:lumOff val="35000"/>
                  </a:schemeClr>
                </a:solidFill>
              </a:rPr>
              <a:t>”</a:t>
            </a:r>
            <a:r>
              <a:rPr lang="da-DK" sz="2000" dirty="0" err="1">
                <a:solidFill>
                  <a:schemeClr val="tx1">
                    <a:lumMod val="65000"/>
                    <a:lumOff val="35000"/>
                  </a:schemeClr>
                </a:solidFill>
              </a:rPr>
              <a:t>Fædrelands-Sange</a:t>
            </a:r>
            <a:r>
              <a:rPr lang="da-DK" sz="2000" dirty="0">
                <a:solidFill>
                  <a:schemeClr val="tx1">
                    <a:lumMod val="65000"/>
                    <a:lumOff val="35000"/>
                  </a:schemeClr>
                </a:solidFill>
              </a:rPr>
              <a:t>” (1819) – Adam Oehlenschläger</a:t>
            </a:r>
          </a:p>
          <a:p>
            <a:r>
              <a:rPr lang="da-DK" sz="2000" dirty="0">
                <a:solidFill>
                  <a:schemeClr val="tx1">
                    <a:lumMod val="65000"/>
                    <a:lumOff val="35000"/>
                  </a:schemeClr>
                </a:solidFill>
              </a:rPr>
              <a:t>”Danmark, mit Fædreland (1850) – H.C. Andersen</a:t>
            </a:r>
          </a:p>
          <a:p>
            <a:r>
              <a:rPr lang="da-DK" sz="2000" dirty="0">
                <a:solidFill>
                  <a:schemeClr val="tx1">
                    <a:lumMod val="65000"/>
                    <a:lumOff val="35000"/>
                  </a:schemeClr>
                </a:solidFill>
              </a:rPr>
              <a:t>”Danmarks Trøst” – N.F.S Grundtvig</a:t>
            </a:r>
          </a:p>
          <a:p>
            <a:pPr marL="0" indent="0">
              <a:buNone/>
            </a:pPr>
            <a:r>
              <a:rPr lang="da-DK" sz="2000" dirty="0">
                <a:solidFill>
                  <a:schemeClr val="tx1">
                    <a:lumMod val="65000"/>
                    <a:lumOff val="35000"/>
                  </a:schemeClr>
                </a:solidFill>
              </a:rPr>
              <a:t>Se arbejdsspørgsmålene på Lectio.</a:t>
            </a:r>
          </a:p>
        </p:txBody>
      </p:sp>
    </p:spTree>
    <p:extLst>
      <p:ext uri="{BB962C8B-B14F-4D97-AF65-F5344CB8AC3E}">
        <p14:creationId xmlns:p14="http://schemas.microsoft.com/office/powerpoint/2010/main" val="224967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D44EA0-E917-3954-EC1E-C89BB11EF957}"/>
              </a:ext>
            </a:extLst>
          </p:cNvPr>
          <p:cNvSpPr>
            <a:spLocks noGrp="1"/>
          </p:cNvSpPr>
          <p:nvPr>
            <p:ph type="title"/>
          </p:nvPr>
        </p:nvSpPr>
        <p:spPr>
          <a:xfrm>
            <a:off x="1616054" y="1261137"/>
            <a:ext cx="8959893" cy="888360"/>
          </a:xfrm>
        </p:spPr>
        <p:txBody>
          <a:bodyPr anchor="b">
            <a:normAutofit/>
          </a:bodyPr>
          <a:lstStyle/>
          <a:p>
            <a:pPr algn="ctr"/>
            <a:r>
              <a:rPr lang="da-DK" sz="3200">
                <a:solidFill>
                  <a:schemeClr val="tx1">
                    <a:lumMod val="65000"/>
                    <a:lumOff val="35000"/>
                  </a:schemeClr>
                </a:solidFill>
              </a:rPr>
              <a:t>”Fædrelands-Sange” (Oehlenschläger 1819)</a:t>
            </a:r>
          </a:p>
        </p:txBody>
      </p:sp>
      <p:sp>
        <p:nvSpPr>
          <p:cNvPr id="3" name="Pladsholder til indhold 2">
            <a:extLst>
              <a:ext uri="{FF2B5EF4-FFF2-40B4-BE49-F238E27FC236}">
                <a16:creationId xmlns:a16="http://schemas.microsoft.com/office/drawing/2014/main" id="{10206803-8285-193E-942E-96E80FF3CD5C}"/>
              </a:ext>
            </a:extLst>
          </p:cNvPr>
          <p:cNvSpPr>
            <a:spLocks noGrp="1"/>
          </p:cNvSpPr>
          <p:nvPr>
            <p:ph idx="1"/>
          </p:nvPr>
        </p:nvSpPr>
        <p:spPr>
          <a:xfrm>
            <a:off x="1616054" y="2427383"/>
            <a:ext cx="8959892" cy="3169482"/>
          </a:xfrm>
        </p:spPr>
        <p:txBody>
          <a:bodyPr anchor="t">
            <a:normAutofit/>
          </a:bodyPr>
          <a:lstStyle/>
          <a:p>
            <a:r>
              <a:rPr lang="da-DK" sz="2000" dirty="0">
                <a:solidFill>
                  <a:schemeClr val="tx1">
                    <a:lumMod val="65000"/>
                    <a:lumOff val="35000"/>
                  </a:schemeClr>
                </a:solidFill>
              </a:rPr>
              <a:t>Fungerer i dag som Danmarks officielle nationalsang.</a:t>
            </a:r>
          </a:p>
          <a:p>
            <a:r>
              <a:rPr lang="da-DK" sz="2000" dirty="0">
                <a:solidFill>
                  <a:schemeClr val="tx1">
                    <a:lumMod val="65000"/>
                    <a:lumOff val="35000"/>
                  </a:schemeClr>
                </a:solidFill>
              </a:rPr>
              <a:t>Teksten skildrer </a:t>
            </a:r>
            <a:r>
              <a:rPr lang="da-DK" sz="2000" dirty="0" err="1">
                <a:solidFill>
                  <a:schemeClr val="tx1">
                    <a:lumMod val="65000"/>
                    <a:lumOff val="35000"/>
                  </a:schemeClr>
                </a:solidFill>
              </a:rPr>
              <a:t>DKs</a:t>
            </a:r>
            <a:r>
              <a:rPr lang="da-DK" sz="2000" dirty="0">
                <a:solidFill>
                  <a:schemeClr val="tx1">
                    <a:lumMod val="65000"/>
                    <a:lumOff val="35000"/>
                  </a:schemeClr>
                </a:solidFill>
              </a:rPr>
              <a:t> natur, historie og sprog med oversvømmende og positive vendinger.</a:t>
            </a:r>
          </a:p>
          <a:p>
            <a:r>
              <a:rPr lang="da-DK" sz="2000" dirty="0">
                <a:solidFill>
                  <a:schemeClr val="tx1">
                    <a:lumMod val="65000"/>
                    <a:lumOff val="35000"/>
                  </a:schemeClr>
                </a:solidFill>
              </a:rPr>
              <a:t>Danskerne skildres som kongetro undersåtter, der er præget af åbenhed og ærlighed, har flair for videnskab og kunst og har håb for en god fremtid.</a:t>
            </a:r>
          </a:p>
        </p:txBody>
      </p:sp>
    </p:spTree>
    <p:extLst>
      <p:ext uri="{BB962C8B-B14F-4D97-AF65-F5344CB8AC3E}">
        <p14:creationId xmlns:p14="http://schemas.microsoft.com/office/powerpoint/2010/main" val="283106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AEAF78-7441-5513-36D8-9416908F2F5B}"/>
              </a:ext>
            </a:extLst>
          </p:cNvPr>
          <p:cNvSpPr>
            <a:spLocks noGrp="1"/>
          </p:cNvSpPr>
          <p:nvPr>
            <p:ph type="title"/>
          </p:nvPr>
        </p:nvSpPr>
        <p:spPr>
          <a:xfrm>
            <a:off x="1616054" y="1261137"/>
            <a:ext cx="8959893" cy="888360"/>
          </a:xfrm>
        </p:spPr>
        <p:txBody>
          <a:bodyPr anchor="b">
            <a:normAutofit/>
          </a:bodyPr>
          <a:lstStyle/>
          <a:p>
            <a:pPr algn="ctr"/>
            <a:r>
              <a:rPr lang="da-DK" sz="3200">
                <a:solidFill>
                  <a:schemeClr val="tx1">
                    <a:lumMod val="65000"/>
                    <a:lumOff val="35000"/>
                  </a:schemeClr>
                </a:solidFill>
              </a:rPr>
              <a:t>”Danmark, mit Fædreland” (Andersen, 1850)</a:t>
            </a:r>
          </a:p>
        </p:txBody>
      </p:sp>
      <p:sp>
        <p:nvSpPr>
          <p:cNvPr id="3" name="Pladsholder til indhold 2">
            <a:extLst>
              <a:ext uri="{FF2B5EF4-FFF2-40B4-BE49-F238E27FC236}">
                <a16:creationId xmlns:a16="http://schemas.microsoft.com/office/drawing/2014/main" id="{6D46924A-2BE5-F9CB-4DA1-10B064BEA09A}"/>
              </a:ext>
            </a:extLst>
          </p:cNvPr>
          <p:cNvSpPr>
            <a:spLocks noGrp="1"/>
          </p:cNvSpPr>
          <p:nvPr>
            <p:ph idx="1"/>
          </p:nvPr>
        </p:nvSpPr>
        <p:spPr>
          <a:xfrm>
            <a:off x="1616054" y="2427383"/>
            <a:ext cx="8959892" cy="3169482"/>
          </a:xfrm>
        </p:spPr>
        <p:txBody>
          <a:bodyPr anchor="t">
            <a:normAutofit/>
          </a:bodyPr>
          <a:lstStyle/>
          <a:p>
            <a:r>
              <a:rPr lang="da-DK" sz="2000">
                <a:solidFill>
                  <a:schemeClr val="tx1">
                    <a:lumMod val="65000"/>
                    <a:lumOff val="35000"/>
                  </a:schemeClr>
                </a:solidFill>
              </a:rPr>
              <a:t>En hyldest til kongen er gledet ud til fordel for en rendyrket hyldest til fædrelandet Danmark. </a:t>
            </a:r>
          </a:p>
          <a:p>
            <a:r>
              <a:rPr lang="da-DK" sz="2000">
                <a:solidFill>
                  <a:schemeClr val="tx1">
                    <a:lumMod val="65000"/>
                    <a:lumOff val="35000"/>
                  </a:schemeClr>
                </a:solidFill>
              </a:rPr>
              <a:t>Med bevidsthed om, at Danmark har mistet sin position som herre over Norden, og at Danmark har lidt nederlag i forskellige sammenhænge, understreger Andersen skønheden i den danske natur og historie – og det danske sprog skildres som noget trygt og hjemligt i formuleringen ”du danske sprog, du er min moders stemme”.</a:t>
            </a:r>
          </a:p>
        </p:txBody>
      </p:sp>
    </p:spTree>
    <p:extLst>
      <p:ext uri="{BB962C8B-B14F-4D97-AF65-F5344CB8AC3E}">
        <p14:creationId xmlns:p14="http://schemas.microsoft.com/office/powerpoint/2010/main" val="296317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BA80EF-9A16-DC45-A77D-5E27503A3B59}"/>
              </a:ext>
            </a:extLst>
          </p:cNvPr>
          <p:cNvSpPr>
            <a:spLocks noGrp="1"/>
          </p:cNvSpPr>
          <p:nvPr>
            <p:ph type="title"/>
          </p:nvPr>
        </p:nvSpPr>
        <p:spPr>
          <a:xfrm>
            <a:off x="1616054" y="1261137"/>
            <a:ext cx="8959893" cy="888360"/>
          </a:xfrm>
        </p:spPr>
        <p:txBody>
          <a:bodyPr anchor="b">
            <a:normAutofit/>
          </a:bodyPr>
          <a:lstStyle/>
          <a:p>
            <a:pPr algn="ctr"/>
            <a:r>
              <a:rPr lang="da-DK" sz="3200">
                <a:solidFill>
                  <a:schemeClr val="tx1">
                    <a:lumMod val="65000"/>
                    <a:lumOff val="35000"/>
                  </a:schemeClr>
                </a:solidFill>
              </a:rPr>
              <a:t>Grundtvig – ”Danmarks trøst” (1820)</a:t>
            </a:r>
          </a:p>
        </p:txBody>
      </p:sp>
      <p:sp>
        <p:nvSpPr>
          <p:cNvPr id="3" name="Pladsholder til indhold 2">
            <a:extLst>
              <a:ext uri="{FF2B5EF4-FFF2-40B4-BE49-F238E27FC236}">
                <a16:creationId xmlns:a16="http://schemas.microsoft.com/office/drawing/2014/main" id="{655E5541-76A6-F527-F0EE-9324683EE5A0}"/>
              </a:ext>
            </a:extLst>
          </p:cNvPr>
          <p:cNvSpPr>
            <a:spLocks noGrp="1"/>
          </p:cNvSpPr>
          <p:nvPr>
            <p:ph idx="1"/>
          </p:nvPr>
        </p:nvSpPr>
        <p:spPr>
          <a:xfrm>
            <a:off x="1616054" y="2427383"/>
            <a:ext cx="8959892" cy="3169482"/>
          </a:xfrm>
        </p:spPr>
        <p:txBody>
          <a:bodyPr anchor="t">
            <a:normAutofit/>
          </a:bodyPr>
          <a:lstStyle/>
          <a:p>
            <a:r>
              <a:rPr lang="da-DK" sz="1600" dirty="0">
                <a:solidFill>
                  <a:schemeClr val="tx1">
                    <a:lumMod val="65000"/>
                    <a:lumOff val="35000"/>
                  </a:schemeClr>
                </a:solidFill>
              </a:rPr>
              <a:t>Omhandler den danske kultur og identitet, men Grundtvig har et andet blik på Danmark end Oehlenschläger.</a:t>
            </a:r>
          </a:p>
          <a:p>
            <a:r>
              <a:rPr lang="da-DK" sz="1600" dirty="0">
                <a:solidFill>
                  <a:schemeClr val="tx1">
                    <a:lumMod val="65000"/>
                    <a:lumOff val="35000"/>
                  </a:schemeClr>
                </a:solidFill>
              </a:rPr>
              <a:t>Optaget af Danmarks kulturarv. Stor interesse for den nordiske mytologi, hvor han ser en særlig nordisk folkeånd udfoldet.</a:t>
            </a:r>
          </a:p>
          <a:p>
            <a:r>
              <a:rPr lang="da-DK" sz="1600" dirty="0">
                <a:solidFill>
                  <a:schemeClr val="tx1">
                    <a:lumMod val="65000"/>
                    <a:lumOff val="35000"/>
                  </a:schemeClr>
                </a:solidFill>
              </a:rPr>
              <a:t>Grundtvig skildrer med ydmyg stemme, at det da godt kan være, at man har ”langt højere bjerge” og ”langt kønnere egne” og ”langt mere af malmen” i udlandet end i Danmark. </a:t>
            </a:r>
          </a:p>
          <a:p>
            <a:r>
              <a:rPr lang="da-DK" sz="1600" dirty="0">
                <a:solidFill>
                  <a:schemeClr val="tx1">
                    <a:lumMod val="65000"/>
                    <a:lumOff val="35000"/>
                  </a:schemeClr>
                </a:solidFill>
              </a:rPr>
              <a:t>Til gængæld er danskerne skabt til ”ved jorden at blive”, til at nyde den smukke danske bøgeskov og til at tage til takke med det daglige brød.</a:t>
            </a:r>
          </a:p>
          <a:p>
            <a:r>
              <a:rPr lang="da-DK" sz="1600" dirty="0">
                <a:solidFill>
                  <a:schemeClr val="tx1">
                    <a:lumMod val="65000"/>
                    <a:lumOff val="35000"/>
                  </a:schemeClr>
                </a:solidFill>
              </a:rPr>
              <a:t>Danskerne beskrives altså som ydmyge og nøjsomme mennesker, der glædes over det, de har, og som brillerer med hjerter, der brænder for ”sandhed og ret”</a:t>
            </a:r>
          </a:p>
          <a:p>
            <a:r>
              <a:rPr lang="da-DK" sz="1600" dirty="0">
                <a:solidFill>
                  <a:schemeClr val="tx1">
                    <a:lumMod val="65000"/>
                    <a:lumOff val="35000"/>
                  </a:schemeClr>
                </a:solidFill>
              </a:rPr>
              <a:t>Også i denne sang hyldes kongen som danskernes samlingspunkt. </a:t>
            </a:r>
          </a:p>
        </p:txBody>
      </p:sp>
    </p:spTree>
    <p:extLst>
      <p:ext uri="{BB962C8B-B14F-4D97-AF65-F5344CB8AC3E}">
        <p14:creationId xmlns:p14="http://schemas.microsoft.com/office/powerpoint/2010/main" val="23158969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651</Words>
  <Application>Microsoft Office PowerPoint</Application>
  <PresentationFormat>Widescreen</PresentationFormat>
  <Paragraphs>55</Paragraphs>
  <Slides>10</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Calibri Light</vt:lpstr>
      <vt:lpstr>Wingdings</vt:lpstr>
      <vt:lpstr>Office-tema</vt:lpstr>
      <vt:lpstr>De litterære strømninger</vt:lpstr>
      <vt:lpstr>Nationalromantikken</vt:lpstr>
      <vt:lpstr>Samfundet under romantikken</vt:lpstr>
      <vt:lpstr>Nationalromantikken</vt:lpstr>
      <vt:lpstr>Nationalsange</vt:lpstr>
      <vt:lpstr>Komparativ analyse af to tekster:</vt:lpstr>
      <vt:lpstr>”Fædrelands-Sange” (Oehlenschläger 1819)</vt:lpstr>
      <vt:lpstr>”Danmark, mit Fædreland” (Andersen, 1850)</vt:lpstr>
      <vt:lpstr>Grundtvig – ”Danmarks trøst” (1820)</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litterære strømninger</dc:title>
  <dc:creator>Mads Nielsen</dc:creator>
  <cp:lastModifiedBy>Mads Nielsen</cp:lastModifiedBy>
  <cp:revision>6</cp:revision>
  <dcterms:created xsi:type="dcterms:W3CDTF">2024-01-13T08:06:31Z</dcterms:created>
  <dcterms:modified xsi:type="dcterms:W3CDTF">2024-11-19T07:54:21Z</dcterms:modified>
</cp:coreProperties>
</file>