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840" r:id="rId1"/>
  </p:sldMasterIdLst>
  <p:notesMasterIdLst>
    <p:notesMasterId r:id="rId18"/>
  </p:notesMasterIdLst>
  <p:sldIdLst>
    <p:sldId id="256" r:id="rId2"/>
    <p:sldId id="276" r:id="rId3"/>
    <p:sldId id="288" r:id="rId4"/>
    <p:sldId id="279" r:id="rId5"/>
    <p:sldId id="280" r:id="rId6"/>
    <p:sldId id="294" r:id="rId7"/>
    <p:sldId id="282" r:id="rId8"/>
    <p:sldId id="295" r:id="rId9"/>
    <p:sldId id="277" r:id="rId10"/>
    <p:sldId id="289" r:id="rId11"/>
    <p:sldId id="281" r:id="rId12"/>
    <p:sldId id="290" r:id="rId13"/>
    <p:sldId id="283" r:id="rId14"/>
    <p:sldId id="292" r:id="rId15"/>
    <p:sldId id="293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1"/>
    <p:restoredTop sz="89065"/>
  </p:normalViewPr>
  <p:slideViewPr>
    <p:cSldViewPr snapToGrid="0" snapToObjects="1">
      <p:cViewPr varScale="1">
        <p:scale>
          <a:sx n="73" d="100"/>
          <a:sy n="73" d="100"/>
        </p:scale>
        <p:origin x="22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497AB-AFC4-EF42-9612-72ABA638D819}" type="datetimeFigureOut">
              <a:rPr lang="da-DK" smtClean="0"/>
              <a:t>06-06-2023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AEAE-DFCF-BD41-A711-F16B78FD9C6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488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CAEAE-DFCF-BD41-A711-F16B78FD9C6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485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D710-C33F-2144-B3D5-C93001367213}" type="datetime1">
              <a:rPr lang="da-DK" smtClean="0"/>
              <a:t>06-06-2023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56AD-D610-874C-93B9-0E8195BF6FD3}" type="datetime1">
              <a:rPr lang="da-DK" smtClean="0"/>
              <a:t>06-06-2023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C3B2-32D7-3542-AD82-2AB0F7A3E675}" type="datetime1">
              <a:rPr lang="da-DK" smtClean="0"/>
              <a:t>06-06-2023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BE9A4-636E-9249-828B-D30EF56318D2}" type="datetime1">
              <a:rPr lang="da-DK" smtClean="0"/>
              <a:t>06-06-2023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1C0587C-A20D-E04A-94A1-AECF89654F8C}" type="datetime1">
              <a:rPr lang="da-DK" smtClean="0"/>
              <a:t>06-06-2023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D0006-9175-5E49-B8F1-ABAFFDCC6883}" type="datetime1">
              <a:rPr lang="da-DK" smtClean="0"/>
              <a:t>06-06-2023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40584-EDB0-A642-963A-280CB377740E}" type="datetime1">
              <a:rPr lang="da-DK" smtClean="0"/>
              <a:t>06-06-2023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2575-B4A4-5A48-985A-B522462D39C8}" type="datetime1">
              <a:rPr lang="da-DK" smtClean="0"/>
              <a:t>06-06-2023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DADD-AA51-0A4A-ADFC-E8148A7BC403}" type="datetime1">
              <a:rPr lang="da-DK" smtClean="0"/>
              <a:t>06-06-2023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4E69-03EB-6846-8E9D-779CB719C895}" type="datetime1">
              <a:rPr lang="da-DK" smtClean="0"/>
              <a:t>06-06-2023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C962-EA03-F84E-9B97-B779BA7EB8C3}" type="datetime1">
              <a:rPr lang="da-DK" smtClean="0"/>
              <a:t>06-06-2023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ED2CF21-5BA0-2046-BFB4-09CF1EB6575F}" type="datetime1">
              <a:rPr lang="da-DK" smtClean="0"/>
              <a:t>06-06-2023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iology.arizona.edu/cell_bio/activities/cell_cycle/cell_cycl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CF458A-50E3-434C-B8A7-5FE6A0DAD6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Mitose og </a:t>
            </a:r>
            <a:r>
              <a:rPr lang="da-DK" dirty="0" err="1"/>
              <a:t>meiose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2F58A5-120A-0A4F-89FD-B8883F433C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 7: Genetik og molekylærbiologi</a:t>
            </a:r>
          </a:p>
          <a:p>
            <a:r>
              <a:rPr lang="da-DK" dirty="0"/>
              <a:t>Modul 6 – 31. januar 2023</a:t>
            </a:r>
          </a:p>
        </p:txBody>
      </p:sp>
    </p:spTree>
    <p:extLst>
      <p:ext uri="{BB962C8B-B14F-4D97-AF65-F5344CB8AC3E}">
        <p14:creationId xmlns:p14="http://schemas.microsoft.com/office/powerpoint/2010/main" val="386371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Mitosens faser: Profase og metafase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84CC5C7-A247-134E-95CF-6B3C083364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b="53828"/>
          <a:stretch/>
        </p:blipFill>
        <p:spPr>
          <a:xfrm>
            <a:off x="9829800" y="1438275"/>
            <a:ext cx="2121408" cy="1838325"/>
          </a:xfrm>
          <a:prstGeom prst="rect">
            <a:avLst/>
          </a:prstGeo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B8921E5-0842-4F42-89F7-E4670ABD544A}"/>
              </a:ext>
            </a:extLst>
          </p:cNvPr>
          <p:cNvSpPr/>
          <p:nvPr/>
        </p:nvSpPr>
        <p:spPr>
          <a:xfrm>
            <a:off x="10414861" y="2417736"/>
            <a:ext cx="681925" cy="5424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8A26971-2BA0-F54B-A8E5-4A6361029720}"/>
              </a:ext>
            </a:extLst>
          </p:cNvPr>
          <p:cNvSpPr/>
          <p:nvPr/>
        </p:nvSpPr>
        <p:spPr>
          <a:xfrm>
            <a:off x="11468100" y="3076449"/>
            <a:ext cx="421640" cy="588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D8003DE-0E5C-A843-BD7F-92D75243503F}"/>
              </a:ext>
            </a:extLst>
          </p:cNvPr>
          <p:cNvSpPr/>
          <p:nvPr/>
        </p:nvSpPr>
        <p:spPr>
          <a:xfrm rot="20129788">
            <a:off x="11476530" y="3046381"/>
            <a:ext cx="421640" cy="184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0420758-C969-F546-9233-BD0E43293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32" b="21611"/>
          <a:stretch/>
        </p:blipFill>
        <p:spPr>
          <a:xfrm>
            <a:off x="9829800" y="1438275"/>
            <a:ext cx="2121408" cy="312102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1AAD343-B3AC-3546-8F26-3AEF3C58284C}"/>
              </a:ext>
            </a:extLst>
          </p:cNvPr>
          <p:cNvSpPr/>
          <p:nvPr/>
        </p:nvSpPr>
        <p:spPr>
          <a:xfrm>
            <a:off x="9575800" y="4330700"/>
            <a:ext cx="1735328" cy="647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F0A7AAC-8929-6547-98C9-B85308E9B334}"/>
              </a:ext>
            </a:extLst>
          </p:cNvPr>
          <p:cNvSpPr/>
          <p:nvPr/>
        </p:nvSpPr>
        <p:spPr>
          <a:xfrm>
            <a:off x="10940288" y="4396329"/>
            <a:ext cx="421640" cy="1746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0949940" cy="4627880"/>
          </a:xfrm>
        </p:spPr>
        <p:txBody>
          <a:bodyPr>
            <a:normAutofit/>
          </a:bodyPr>
          <a:lstStyle/>
          <a:p>
            <a:r>
              <a:rPr lang="da-DK" dirty="0"/>
              <a:t>I </a:t>
            </a:r>
            <a:r>
              <a:rPr lang="da-DK" b="1" u="sng" dirty="0"/>
              <a:t>profasen</a:t>
            </a:r>
            <a:r>
              <a:rPr lang="da-DK" dirty="0"/>
              <a:t> er kromosomerne fordoblede og bliver kompakte</a:t>
            </a:r>
          </a:p>
          <a:p>
            <a:pPr lvl="1"/>
            <a:r>
              <a:rPr lang="da-DK" dirty="0"/>
              <a:t>Det hænger kun sammen ved </a:t>
            </a:r>
            <a:r>
              <a:rPr lang="da-DK" u="sng" dirty="0" err="1"/>
              <a:t>centromeret</a:t>
            </a:r>
            <a:endParaRPr lang="da-DK" dirty="0"/>
          </a:p>
          <a:p>
            <a:r>
              <a:rPr lang="da-DK" dirty="0"/>
              <a:t>Hver kromosomhalvdel kaldes et </a:t>
            </a:r>
            <a:r>
              <a:rPr lang="da-DK" u="sng" dirty="0" err="1"/>
              <a:t>kromatid</a:t>
            </a:r>
            <a:endParaRPr lang="da-DK" dirty="0"/>
          </a:p>
          <a:p>
            <a:pPr lvl="1"/>
            <a:r>
              <a:rPr lang="da-DK" dirty="0"/>
              <a:t>De to </a:t>
            </a:r>
            <a:r>
              <a:rPr lang="da-DK" dirty="0" err="1"/>
              <a:t>kromatider</a:t>
            </a:r>
            <a:r>
              <a:rPr lang="da-DK" dirty="0"/>
              <a:t> er genetisk identiske</a:t>
            </a:r>
          </a:p>
          <a:p>
            <a:r>
              <a:rPr lang="da-DK" dirty="0"/>
              <a:t>I dyreceller er der også </a:t>
            </a:r>
            <a:r>
              <a:rPr lang="da-DK" u="sng" dirty="0" err="1"/>
              <a:t>centrioler</a:t>
            </a:r>
            <a:r>
              <a:rPr lang="da-DK" dirty="0"/>
              <a:t>, der bevæger </a:t>
            </a:r>
            <a:br>
              <a:rPr lang="da-DK" dirty="0"/>
            </a:br>
            <a:r>
              <a:rPr lang="da-DK" dirty="0"/>
              <a:t>sig ud til hver sin side af cellen</a:t>
            </a:r>
          </a:p>
          <a:p>
            <a:pPr lvl="1"/>
            <a:r>
              <a:rPr lang="da-DK" dirty="0"/>
              <a:t>Der dannes lange </a:t>
            </a:r>
            <a:r>
              <a:rPr lang="da-DK" dirty="0" err="1"/>
              <a:t>tentråde</a:t>
            </a:r>
            <a:r>
              <a:rPr lang="da-DK" dirty="0"/>
              <a:t> fra </a:t>
            </a:r>
            <a:r>
              <a:rPr lang="da-DK" dirty="0" err="1"/>
              <a:t>centriolerne</a:t>
            </a:r>
            <a:endParaRPr lang="da-DK" dirty="0"/>
          </a:p>
          <a:p>
            <a:r>
              <a:rPr lang="da-DK" dirty="0"/>
              <a:t>I profasen vil </a:t>
            </a:r>
            <a:r>
              <a:rPr lang="da-DK" u="sng" dirty="0"/>
              <a:t>kernemembranen</a:t>
            </a:r>
            <a:r>
              <a:rPr lang="da-DK" dirty="0"/>
              <a:t> forsvinde og cellekernen kan ikke længere ses</a:t>
            </a:r>
          </a:p>
          <a:p>
            <a:r>
              <a:rPr lang="da-DK" dirty="0"/>
              <a:t>I </a:t>
            </a:r>
            <a:r>
              <a:rPr lang="da-DK" b="1" u="sng" dirty="0"/>
              <a:t>metafasen</a:t>
            </a:r>
            <a:r>
              <a:rPr lang="da-DK" dirty="0"/>
              <a:t> lægger kromosomerne sig i cellens </a:t>
            </a:r>
            <a:r>
              <a:rPr lang="da-DK" dirty="0" err="1"/>
              <a:t>midterplan</a:t>
            </a:r>
            <a:endParaRPr lang="da-DK" dirty="0"/>
          </a:p>
          <a:p>
            <a:pPr lvl="1"/>
            <a:r>
              <a:rPr lang="da-DK" dirty="0"/>
              <a:t>Samtidig bliver </a:t>
            </a:r>
            <a:r>
              <a:rPr lang="da-DK" dirty="0" err="1"/>
              <a:t>tentrådene</a:t>
            </a:r>
            <a:r>
              <a:rPr lang="da-DK" dirty="0"/>
              <a:t> mere tydelige og binder sig til hver side af </a:t>
            </a:r>
            <a:r>
              <a:rPr lang="da-DK" dirty="0" err="1"/>
              <a:t>centromererne</a:t>
            </a:r>
            <a:endParaRPr lang="da-DK" dirty="0"/>
          </a:p>
          <a:p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92F99EEA-F5DD-174B-8EDE-85298DBFD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993" y="1379240"/>
            <a:ext cx="1257391" cy="274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0D3E35A-0DC0-FB4B-AB34-33EF6335D2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0"/>
          <a:stretch/>
        </p:blipFill>
        <p:spPr>
          <a:xfrm>
            <a:off x="9817100" y="1438275"/>
            <a:ext cx="2134108" cy="398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Mitosens faser: </a:t>
            </a:r>
            <a:r>
              <a:rPr lang="da-DK" dirty="0" err="1"/>
              <a:t>Anafase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I </a:t>
            </a:r>
            <a:r>
              <a:rPr lang="da-DK" b="1" u="sng" dirty="0" err="1"/>
              <a:t>anafasen</a:t>
            </a:r>
            <a:r>
              <a:rPr lang="da-DK" dirty="0"/>
              <a:t> trækker </a:t>
            </a:r>
            <a:r>
              <a:rPr lang="da-DK" dirty="0" err="1"/>
              <a:t>tentrådene</a:t>
            </a:r>
            <a:r>
              <a:rPr lang="da-DK" dirty="0"/>
              <a:t> sig sammen</a:t>
            </a:r>
          </a:p>
          <a:p>
            <a:pPr lvl="1"/>
            <a:r>
              <a:rPr lang="da-DK" dirty="0"/>
              <a:t>Det gør, at </a:t>
            </a:r>
            <a:r>
              <a:rPr lang="da-DK" dirty="0" err="1"/>
              <a:t>kromatiderne</a:t>
            </a:r>
            <a:r>
              <a:rPr lang="da-DK" dirty="0"/>
              <a:t> trækkes fra hinanden (de bliver V-formede)</a:t>
            </a:r>
          </a:p>
          <a:p>
            <a:r>
              <a:rPr lang="da-DK" dirty="0" err="1"/>
              <a:t>Tentrådene</a:t>
            </a:r>
            <a:r>
              <a:rPr lang="da-DK" dirty="0"/>
              <a:t> trækker </a:t>
            </a:r>
            <a:r>
              <a:rPr lang="da-DK" dirty="0" err="1"/>
              <a:t>kromatider</a:t>
            </a:r>
            <a:r>
              <a:rPr lang="da-DK" dirty="0"/>
              <a:t> fra samme kromosom til hver sin side af cellen</a:t>
            </a:r>
          </a:p>
          <a:p>
            <a:pPr lvl="1"/>
            <a:r>
              <a:rPr lang="da-DK" dirty="0"/>
              <a:t>Efter adskillelse kaldes </a:t>
            </a:r>
            <a:r>
              <a:rPr lang="da-DK" dirty="0" err="1"/>
              <a:t>kromatiderne</a:t>
            </a:r>
            <a:r>
              <a:rPr lang="da-DK" dirty="0"/>
              <a:t> nu igen for kromosomer</a:t>
            </a:r>
          </a:p>
          <a:p>
            <a:r>
              <a:rPr lang="da-DK" dirty="0"/>
              <a:t>I menneskeceller vil der nu være 46 kromosomer i hver side af cellen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3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Mitosens faser: </a:t>
            </a:r>
            <a:r>
              <a:rPr lang="da-DK" dirty="0" err="1"/>
              <a:t>Telofase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CCA4FB4-CF26-DE4F-B659-D1905E83B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26" y="1438275"/>
            <a:ext cx="4211782" cy="398145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6AF7CEC-6A4B-D04C-ADB0-CAE734FB902F}"/>
              </a:ext>
            </a:extLst>
          </p:cNvPr>
          <p:cNvSpPr/>
          <p:nvPr/>
        </p:nvSpPr>
        <p:spPr>
          <a:xfrm>
            <a:off x="7739426" y="1692323"/>
            <a:ext cx="2066489" cy="1931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D79FFC9-43DD-F14D-B31F-3DA8D1E9D783}"/>
              </a:ext>
            </a:extLst>
          </p:cNvPr>
          <p:cNvSpPr/>
          <p:nvPr/>
        </p:nvSpPr>
        <p:spPr>
          <a:xfrm rot="5066407">
            <a:off x="9485071" y="1862950"/>
            <a:ext cx="384410" cy="300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2A2A9A-F3AE-2C42-84A5-1EBB28A03F9F}"/>
              </a:ext>
            </a:extLst>
          </p:cNvPr>
          <p:cNvSpPr/>
          <p:nvPr/>
        </p:nvSpPr>
        <p:spPr>
          <a:xfrm rot="5066407">
            <a:off x="8449515" y="3374636"/>
            <a:ext cx="384410" cy="37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C374760-836D-BF4C-A607-D955545AF641}"/>
              </a:ext>
            </a:extLst>
          </p:cNvPr>
          <p:cNvSpPr/>
          <p:nvPr/>
        </p:nvSpPr>
        <p:spPr>
          <a:xfrm rot="3273941">
            <a:off x="8658163" y="3298782"/>
            <a:ext cx="384410" cy="37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A1402EE-CFDF-C848-9685-4ADADE58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26" y="1438275"/>
            <a:ext cx="4211782" cy="398145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7927340" cy="4627880"/>
          </a:xfrm>
        </p:spPr>
        <p:txBody>
          <a:bodyPr/>
          <a:lstStyle/>
          <a:p>
            <a:r>
              <a:rPr lang="da-DK" dirty="0"/>
              <a:t>I </a:t>
            </a:r>
            <a:r>
              <a:rPr lang="da-DK" b="1" u="sng" dirty="0" err="1"/>
              <a:t>telofasen</a:t>
            </a:r>
            <a:r>
              <a:rPr lang="da-DK" dirty="0"/>
              <a:t> vil der dannes kernemembran om hver af de to kommende cellers kromosomer</a:t>
            </a:r>
          </a:p>
          <a:p>
            <a:pPr lvl="1"/>
            <a:r>
              <a:rPr lang="da-DK" dirty="0" err="1"/>
              <a:t>Tentrådene</a:t>
            </a:r>
            <a:r>
              <a:rPr lang="da-DK" dirty="0"/>
              <a:t> forsvinder</a:t>
            </a:r>
          </a:p>
          <a:p>
            <a:pPr lvl="1"/>
            <a:r>
              <a:rPr lang="da-DK" dirty="0"/>
              <a:t>Kromosomerne bliver igen tynde tråde</a:t>
            </a:r>
          </a:p>
          <a:p>
            <a:pPr lvl="1"/>
            <a:r>
              <a:rPr lang="da-DK" dirty="0"/>
              <a:t>De to cellekerner bliver nu synlige</a:t>
            </a:r>
          </a:p>
          <a:p>
            <a:r>
              <a:rPr lang="da-DK" dirty="0"/>
              <a:t>Cytoplasmaet deles i to ved, at cellemembranen snøres sammen</a:t>
            </a:r>
          </a:p>
          <a:p>
            <a:pPr lvl="1"/>
            <a:r>
              <a:rPr lang="da-DK" dirty="0"/>
              <a:t>De to nye datterceller er genetisk identiske med modercellen</a:t>
            </a:r>
          </a:p>
          <a:p>
            <a:r>
              <a:rPr lang="da-DK" dirty="0"/>
              <a:t>Herefter begynder </a:t>
            </a:r>
            <a:r>
              <a:rPr lang="da-DK" u="sng" dirty="0" err="1"/>
              <a:t>interfasen</a:t>
            </a:r>
            <a:r>
              <a:rPr lang="da-DK" dirty="0"/>
              <a:t> og en ny cellecyklus</a:t>
            </a:r>
          </a:p>
        </p:txBody>
      </p:sp>
    </p:spTree>
    <p:extLst>
      <p:ext uri="{BB962C8B-B14F-4D97-AF65-F5344CB8AC3E}">
        <p14:creationId xmlns:p14="http://schemas.microsoft.com/office/powerpoint/2010/main" val="129207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1. </a:t>
            </a:r>
            <a:r>
              <a:rPr lang="da-DK" dirty="0" err="1"/>
              <a:t>meiotiske</a:t>
            </a:r>
            <a:r>
              <a:rPr lang="da-DK" dirty="0"/>
              <a:t> deling: Profase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I </a:t>
            </a:r>
            <a:r>
              <a:rPr lang="da-DK" b="1" u="sng" dirty="0"/>
              <a:t>profase I</a:t>
            </a:r>
            <a:r>
              <a:rPr lang="da-DK" dirty="0"/>
              <a:t> bliver de fordoblede kromosomer krøllet op og synlige (ligesom i mitosen)</a:t>
            </a:r>
          </a:p>
          <a:p>
            <a:pPr lvl="1"/>
            <a:r>
              <a:rPr lang="da-DK" dirty="0"/>
              <a:t>Samtidig vil homologe kromosomer lægge sig helt tæt sammen i cellens </a:t>
            </a:r>
            <a:r>
              <a:rPr lang="da-DK" dirty="0" err="1"/>
              <a:t>midterplan</a:t>
            </a:r>
            <a:endParaRPr lang="da-DK" dirty="0"/>
          </a:p>
          <a:p>
            <a:pPr lvl="1"/>
            <a:r>
              <a:rPr lang="da-DK" dirty="0"/>
              <a:t>Dermed ligger gener for de samme egenskaber ud for hinanden</a:t>
            </a:r>
          </a:p>
          <a:p>
            <a:r>
              <a:rPr lang="da-DK" dirty="0"/>
              <a:t>Derefter sker der </a:t>
            </a:r>
            <a:r>
              <a:rPr lang="da-DK" u="sng" dirty="0"/>
              <a:t>overkrydsninger</a:t>
            </a:r>
            <a:r>
              <a:rPr lang="da-DK" dirty="0"/>
              <a:t>, hvor stykker af </a:t>
            </a:r>
            <a:r>
              <a:rPr lang="da-DK" dirty="0" err="1"/>
              <a:t>kromatider</a:t>
            </a:r>
            <a:r>
              <a:rPr lang="da-DK" dirty="0"/>
              <a:t> udveksles</a:t>
            </a:r>
          </a:p>
          <a:p>
            <a:pPr lvl="1"/>
            <a:r>
              <a:rPr lang="da-DK" dirty="0"/>
              <a:t>Stykker af </a:t>
            </a:r>
            <a:r>
              <a:rPr lang="da-DK" dirty="0" err="1"/>
              <a:t>kromatider</a:t>
            </a:r>
            <a:r>
              <a:rPr lang="da-DK" dirty="0"/>
              <a:t> bytter altså plads fra ét kromosom til et andet</a:t>
            </a:r>
          </a:p>
          <a:p>
            <a:r>
              <a:rPr lang="da-DK" dirty="0"/>
              <a:t>Efter overkrydsningerne er de fire </a:t>
            </a:r>
            <a:r>
              <a:rPr lang="da-DK" dirty="0" err="1"/>
              <a:t>kromatider</a:t>
            </a:r>
            <a:r>
              <a:rPr lang="da-DK" dirty="0"/>
              <a:t> i et kromosompar ikke længere ens</a:t>
            </a:r>
          </a:p>
          <a:p>
            <a:pPr lvl="1"/>
            <a:r>
              <a:rPr lang="da-DK" dirty="0"/>
              <a:t>De er i stedet en blanding af gener fra både far og mor</a:t>
            </a:r>
          </a:p>
          <a:p>
            <a:pPr lvl="1"/>
            <a:r>
              <a:rPr lang="da-DK" dirty="0"/>
              <a:t>Dermed øges den genetiske variation til den næste generation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535DBC-26D1-4D4A-9CAF-4F0A31E67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r="20695" b="70423"/>
          <a:stretch/>
        </p:blipFill>
        <p:spPr>
          <a:xfrm>
            <a:off x="2651935" y="4645977"/>
            <a:ext cx="2146300" cy="1809369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9AA88DE-8804-8848-BE99-C28087BA7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445000"/>
            <a:ext cx="44958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6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1. </a:t>
            </a:r>
            <a:r>
              <a:rPr lang="da-DK" dirty="0" err="1"/>
              <a:t>meiotiske</a:t>
            </a:r>
            <a:r>
              <a:rPr lang="da-DK" dirty="0"/>
              <a:t> deling: Metafase I og </a:t>
            </a:r>
            <a:r>
              <a:rPr lang="da-DK" dirty="0" err="1"/>
              <a:t>anafase</a:t>
            </a:r>
            <a:r>
              <a:rPr lang="da-DK" dirty="0"/>
              <a:t> 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I </a:t>
            </a:r>
            <a:r>
              <a:rPr lang="da-DK" b="1" u="sng" dirty="0"/>
              <a:t>metafase I</a:t>
            </a:r>
            <a:r>
              <a:rPr lang="da-DK" dirty="0"/>
              <a:t> ligger kromosomerne stadig parvis i cellens </a:t>
            </a:r>
            <a:r>
              <a:rPr lang="da-DK" dirty="0" err="1"/>
              <a:t>midterplan</a:t>
            </a:r>
            <a:r>
              <a:rPr lang="da-DK" dirty="0"/>
              <a:t> (i mitosen lå de enkeltvis)</a:t>
            </a:r>
          </a:p>
          <a:p>
            <a:r>
              <a:rPr lang="da-DK" dirty="0"/>
              <a:t>Samtidig bliver </a:t>
            </a:r>
            <a:r>
              <a:rPr lang="da-DK" dirty="0" err="1"/>
              <a:t>tentrådene</a:t>
            </a:r>
            <a:r>
              <a:rPr lang="da-DK" dirty="0"/>
              <a:t> mere synlige</a:t>
            </a:r>
          </a:p>
          <a:p>
            <a:pPr lvl="1"/>
            <a:r>
              <a:rPr lang="da-DK" dirty="0" err="1"/>
              <a:t>Tentrådene</a:t>
            </a:r>
            <a:r>
              <a:rPr lang="da-DK" dirty="0"/>
              <a:t> fra en side af cellen bliver fastgjort til </a:t>
            </a:r>
            <a:r>
              <a:rPr lang="da-DK" dirty="0" err="1"/>
              <a:t>centromerer</a:t>
            </a:r>
            <a:r>
              <a:rPr lang="da-DK" dirty="0"/>
              <a:t> fra den ene halvdel af kromosomerne</a:t>
            </a:r>
          </a:p>
          <a:p>
            <a:pPr lvl="1"/>
            <a:r>
              <a:rPr lang="da-DK" dirty="0"/>
              <a:t>Den anden sides </a:t>
            </a:r>
            <a:r>
              <a:rPr lang="da-DK" dirty="0" err="1"/>
              <a:t>tentråde</a:t>
            </a:r>
            <a:r>
              <a:rPr lang="da-DK" dirty="0"/>
              <a:t> fastgøres til den anden halvdel af kromosomerne </a:t>
            </a:r>
          </a:p>
          <a:p>
            <a:r>
              <a:rPr lang="da-DK" dirty="0"/>
              <a:t>I </a:t>
            </a:r>
            <a:r>
              <a:rPr lang="da-DK" b="1" u="sng" dirty="0" err="1"/>
              <a:t>anafase</a:t>
            </a:r>
            <a:r>
              <a:rPr lang="da-DK" b="1" u="sng" dirty="0"/>
              <a:t> I</a:t>
            </a:r>
            <a:r>
              <a:rPr lang="da-DK" dirty="0"/>
              <a:t> hiver </a:t>
            </a:r>
            <a:r>
              <a:rPr lang="da-DK" dirty="0" err="1"/>
              <a:t>tentrådene</a:t>
            </a:r>
            <a:r>
              <a:rPr lang="da-DK" dirty="0"/>
              <a:t> derfor hele kromosomer ud til hver side af cellen</a:t>
            </a:r>
          </a:p>
          <a:p>
            <a:pPr lvl="1"/>
            <a:r>
              <a:rPr lang="da-DK" dirty="0"/>
              <a:t>I mitosen var det halve kromosomer, da </a:t>
            </a:r>
            <a:r>
              <a:rPr lang="da-DK" dirty="0" err="1"/>
              <a:t>kromatiderne</a:t>
            </a:r>
            <a:r>
              <a:rPr lang="da-DK" dirty="0"/>
              <a:t> blev adskilt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1F43A4-B723-5F44-AA86-6235CEB68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30788" r="20695" b="40068"/>
          <a:stretch/>
        </p:blipFill>
        <p:spPr>
          <a:xfrm>
            <a:off x="8464550" y="4578811"/>
            <a:ext cx="2527299" cy="209935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20B92DD-0963-3347-93EE-39BDBE193D8D}"/>
              </a:ext>
            </a:extLst>
          </p:cNvPr>
          <p:cNvSpPr/>
          <p:nvPr/>
        </p:nvSpPr>
        <p:spPr>
          <a:xfrm rot="1541926">
            <a:off x="9221497" y="6596852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F094E29-49EE-4442-A862-75310FB13846}"/>
              </a:ext>
            </a:extLst>
          </p:cNvPr>
          <p:cNvSpPr/>
          <p:nvPr/>
        </p:nvSpPr>
        <p:spPr>
          <a:xfrm rot="19948990">
            <a:off x="9985266" y="6575994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25BCD74-0D10-D04D-AC6C-730EAF3B7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30788" r="20695" b="55804"/>
          <a:stretch/>
        </p:blipFill>
        <p:spPr>
          <a:xfrm>
            <a:off x="8464550" y="4574518"/>
            <a:ext cx="2527299" cy="96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927840" cy="1140968"/>
          </a:xfrm>
        </p:spPr>
        <p:txBody>
          <a:bodyPr/>
          <a:lstStyle/>
          <a:p>
            <a:r>
              <a:rPr lang="da-DK" dirty="0"/>
              <a:t>2. </a:t>
            </a:r>
            <a:r>
              <a:rPr lang="da-DK" dirty="0" err="1"/>
              <a:t>meiotiske</a:t>
            </a:r>
            <a:r>
              <a:rPr lang="da-DK" dirty="0"/>
              <a:t> 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u="sng" dirty="0"/>
              <a:t>2. </a:t>
            </a:r>
            <a:r>
              <a:rPr lang="da-DK" u="sng" dirty="0" err="1"/>
              <a:t>meiotiske</a:t>
            </a:r>
            <a:r>
              <a:rPr lang="da-DK" u="sng" dirty="0"/>
              <a:t> deling</a:t>
            </a:r>
            <a:r>
              <a:rPr lang="da-DK" dirty="0"/>
              <a:t> er identisk med mitose, bortset fra at kromosomantallet er halveret</a:t>
            </a:r>
          </a:p>
          <a:p>
            <a:r>
              <a:rPr lang="da-DK" dirty="0"/>
              <a:t>I </a:t>
            </a:r>
            <a:r>
              <a:rPr lang="da-DK" b="1" u="sng" dirty="0"/>
              <a:t>metafase II</a:t>
            </a:r>
            <a:r>
              <a:rPr lang="da-DK" dirty="0"/>
              <a:t> lægger kromosomerne sig i cellens </a:t>
            </a:r>
            <a:r>
              <a:rPr lang="da-DK" dirty="0" err="1"/>
              <a:t>midterplan</a:t>
            </a:r>
            <a:r>
              <a:rPr lang="da-DK" dirty="0"/>
              <a:t> – denne gang enkeltvis</a:t>
            </a:r>
          </a:p>
          <a:p>
            <a:pPr lvl="1"/>
            <a:r>
              <a:rPr lang="da-DK" dirty="0"/>
              <a:t>Derefter fastgøres </a:t>
            </a:r>
            <a:r>
              <a:rPr lang="da-DK" dirty="0" err="1"/>
              <a:t>tentråde</a:t>
            </a:r>
            <a:r>
              <a:rPr lang="da-DK" dirty="0"/>
              <a:t> til hver sin side af </a:t>
            </a:r>
            <a:r>
              <a:rPr lang="da-DK" dirty="0" err="1"/>
              <a:t>centromererne</a:t>
            </a:r>
            <a:endParaRPr lang="da-DK" dirty="0"/>
          </a:p>
          <a:p>
            <a:r>
              <a:rPr lang="da-DK" dirty="0"/>
              <a:t>I </a:t>
            </a:r>
            <a:r>
              <a:rPr lang="da-DK" b="1" u="sng" dirty="0" err="1"/>
              <a:t>anafase</a:t>
            </a:r>
            <a:r>
              <a:rPr lang="da-DK" b="1" u="sng" dirty="0"/>
              <a:t> II</a:t>
            </a:r>
            <a:r>
              <a:rPr lang="da-DK" dirty="0"/>
              <a:t> vil </a:t>
            </a:r>
            <a:r>
              <a:rPr lang="da-DK" dirty="0" err="1"/>
              <a:t>tentrådene</a:t>
            </a:r>
            <a:r>
              <a:rPr lang="da-DK" dirty="0"/>
              <a:t> trække sig sammen og adskille </a:t>
            </a:r>
            <a:r>
              <a:rPr lang="da-DK" dirty="0" err="1"/>
              <a:t>kromatiderne</a:t>
            </a:r>
            <a:endParaRPr lang="da-DK" dirty="0"/>
          </a:p>
          <a:p>
            <a:pPr lvl="1"/>
            <a:r>
              <a:rPr lang="da-DK" dirty="0"/>
              <a:t>Derfor ender der med at være 23 kromosomer i hver side af cellen – ét fra hvert par</a:t>
            </a:r>
          </a:p>
          <a:p>
            <a:r>
              <a:rPr lang="da-DK" dirty="0"/>
              <a:t>I </a:t>
            </a:r>
            <a:r>
              <a:rPr lang="da-DK" b="1" u="sng" dirty="0" err="1"/>
              <a:t>telofase</a:t>
            </a:r>
            <a:r>
              <a:rPr lang="da-DK" b="1" u="sng" dirty="0"/>
              <a:t> II</a:t>
            </a:r>
            <a:r>
              <a:rPr lang="da-DK" dirty="0"/>
              <a:t> deles cellen i to ved indsnøring af cellemembranen</a:t>
            </a:r>
          </a:p>
          <a:p>
            <a:pPr lvl="1"/>
            <a:r>
              <a:rPr lang="da-DK" dirty="0" err="1"/>
              <a:t>Tentrådene</a:t>
            </a:r>
            <a:r>
              <a:rPr lang="da-DK" dirty="0"/>
              <a:t> forsvinder, og kromosomerne bliver igen tynde tråde</a:t>
            </a:r>
          </a:p>
          <a:p>
            <a:pPr lvl="1"/>
            <a:r>
              <a:rPr lang="da-DK" dirty="0"/>
              <a:t>Kernemembranen gendannes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02CB60A-8E99-7345-8CC0-B36E39ABE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61067" r="21512" b="11987"/>
          <a:stretch/>
        </p:blipFill>
        <p:spPr>
          <a:xfrm>
            <a:off x="8518357" y="3541687"/>
            <a:ext cx="2680475" cy="213370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149D4B6-4D4A-6F49-A727-2FF54FF30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61067" r="21512" b="26529"/>
          <a:stretch/>
        </p:blipFill>
        <p:spPr>
          <a:xfrm>
            <a:off x="8518357" y="3541687"/>
            <a:ext cx="2680475" cy="982188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4851333-0DAD-2D40-A03C-5000DE52A9D8}"/>
              </a:ext>
            </a:extLst>
          </p:cNvPr>
          <p:cNvSpPr/>
          <p:nvPr/>
        </p:nvSpPr>
        <p:spPr>
          <a:xfrm rot="931750">
            <a:off x="8857080" y="5629513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62DCE0D-CF76-D243-A2DF-F81520FF7A4F}"/>
              </a:ext>
            </a:extLst>
          </p:cNvPr>
          <p:cNvSpPr/>
          <p:nvPr/>
        </p:nvSpPr>
        <p:spPr>
          <a:xfrm rot="931750">
            <a:off x="10117064" y="5627800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D579795-B054-F243-AF66-2E0A98F45403}"/>
              </a:ext>
            </a:extLst>
          </p:cNvPr>
          <p:cNvSpPr/>
          <p:nvPr/>
        </p:nvSpPr>
        <p:spPr>
          <a:xfrm rot="20789085">
            <a:off x="9323808" y="5618713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CD253F2-9B74-714E-AA61-2BD61E4A618C}"/>
              </a:ext>
            </a:extLst>
          </p:cNvPr>
          <p:cNvSpPr/>
          <p:nvPr/>
        </p:nvSpPr>
        <p:spPr>
          <a:xfrm rot="20789085">
            <a:off x="10596053" y="5618713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0179FD5-CCB7-3241-BED1-802100596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0" t="61067" r="21512" b="-168"/>
          <a:stretch/>
        </p:blipFill>
        <p:spPr>
          <a:xfrm>
            <a:off x="8518357" y="3541687"/>
            <a:ext cx="2680475" cy="309622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40669F04-648B-E649-8EF3-894760DB0C3C}"/>
              </a:ext>
            </a:extLst>
          </p:cNvPr>
          <p:cNvSpPr/>
          <p:nvPr/>
        </p:nvSpPr>
        <p:spPr>
          <a:xfrm rot="299342">
            <a:off x="9176392" y="3474998"/>
            <a:ext cx="237893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D23D252-CF0B-7A43-9301-7D6B74038E5D}"/>
              </a:ext>
            </a:extLst>
          </p:cNvPr>
          <p:cNvSpPr/>
          <p:nvPr/>
        </p:nvSpPr>
        <p:spPr>
          <a:xfrm rot="21257021">
            <a:off x="10279966" y="3468169"/>
            <a:ext cx="292698" cy="19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38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Meiosen hos mænd og kvinder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313680"/>
          </a:xfrm>
        </p:spPr>
        <p:txBody>
          <a:bodyPr>
            <a:normAutofit/>
          </a:bodyPr>
          <a:lstStyle/>
          <a:p>
            <a:r>
              <a:rPr lang="da-DK" dirty="0"/>
              <a:t>Meiosen er i princippet ens hos mænd og kvinder, men resultatet er forskelligt</a:t>
            </a:r>
          </a:p>
          <a:p>
            <a:r>
              <a:rPr lang="da-DK" dirty="0"/>
              <a:t>Hos mænd vil der blive dannet </a:t>
            </a:r>
            <a:r>
              <a:rPr lang="da-DK" u="sng" dirty="0"/>
              <a:t>fire sædceller</a:t>
            </a:r>
            <a:r>
              <a:rPr lang="da-DK" dirty="0"/>
              <a:t>, ligesom det ses på figuren på de forrige slides</a:t>
            </a:r>
          </a:p>
          <a:p>
            <a:pPr lvl="1"/>
            <a:r>
              <a:rPr lang="da-DK" dirty="0"/>
              <a:t>Desuden gælder det også, at mænd danner sædceller hele livet</a:t>
            </a:r>
          </a:p>
          <a:p>
            <a:r>
              <a:rPr lang="da-DK" dirty="0"/>
              <a:t>Hos kvinder vil der blive dannet </a:t>
            </a:r>
            <a:r>
              <a:rPr lang="da-DK" u="sng" dirty="0"/>
              <a:t>én ægcelle</a:t>
            </a:r>
            <a:r>
              <a:rPr lang="da-DK" dirty="0"/>
              <a:t> ud fra én </a:t>
            </a:r>
            <a:r>
              <a:rPr lang="da-DK" dirty="0" err="1"/>
              <a:t>ægstamcelle</a:t>
            </a:r>
            <a:endParaRPr lang="da-DK" dirty="0"/>
          </a:p>
          <a:p>
            <a:pPr lvl="1"/>
            <a:r>
              <a:rPr lang="da-DK" dirty="0"/>
              <a:t>Der dannes desuden tre </a:t>
            </a:r>
            <a:r>
              <a:rPr lang="da-DK" u="sng" dirty="0"/>
              <a:t>pollegemer</a:t>
            </a:r>
            <a:r>
              <a:rPr lang="da-DK" dirty="0"/>
              <a:t>, som har ligeså mange kromosomer som ægcellen,</a:t>
            </a:r>
            <a:br>
              <a:rPr lang="da-DK" dirty="0"/>
            </a:br>
            <a:r>
              <a:rPr lang="da-DK" dirty="0"/>
              <a:t>men meget lidt af cytoplasmaet</a:t>
            </a:r>
          </a:p>
          <a:p>
            <a:pPr lvl="1"/>
            <a:r>
              <a:rPr lang="da-DK" dirty="0"/>
              <a:t>Disse pollegemer går til grunde </a:t>
            </a:r>
          </a:p>
          <a:p>
            <a:r>
              <a:rPr lang="da-DK" dirty="0"/>
              <a:t>Det gælder desuden, at 1. </a:t>
            </a:r>
            <a:r>
              <a:rPr lang="da-DK" dirty="0" err="1"/>
              <a:t>meiotiske</a:t>
            </a:r>
            <a:r>
              <a:rPr lang="da-DK" dirty="0"/>
              <a:t> deling sker, mens kvinderne stadig er </a:t>
            </a:r>
            <a:r>
              <a:rPr lang="da-DK" u="sng" dirty="0"/>
              <a:t>fostre</a:t>
            </a:r>
          </a:p>
          <a:p>
            <a:pPr lvl="1"/>
            <a:r>
              <a:rPr lang="da-DK" dirty="0"/>
              <a:t>Så går cellerne i meiosen i et </a:t>
            </a:r>
            <a:r>
              <a:rPr lang="da-DK" u="sng" dirty="0"/>
              <a:t>hvilestadie</a:t>
            </a:r>
            <a:r>
              <a:rPr lang="da-DK" dirty="0"/>
              <a:t>, og det er først i puberteten, at nogle af meioserne fortsætter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Kromosomer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313680"/>
          </a:xfrm>
        </p:spPr>
        <p:txBody>
          <a:bodyPr>
            <a:normAutofit/>
          </a:bodyPr>
          <a:lstStyle/>
          <a:p>
            <a:r>
              <a:rPr lang="da-DK" dirty="0"/>
              <a:t>Vi har i almindelige kropsceller 46 kromosomer fordelt på 23 par</a:t>
            </a:r>
          </a:p>
          <a:p>
            <a:r>
              <a:rPr lang="da-DK" dirty="0"/>
              <a:t>Ét af parrene er </a:t>
            </a:r>
            <a:r>
              <a:rPr lang="da-DK" u="sng" dirty="0"/>
              <a:t>kønskromosomer</a:t>
            </a:r>
            <a:r>
              <a:rPr lang="da-DK" dirty="0"/>
              <a:t> – de 22 andre par er </a:t>
            </a:r>
            <a:r>
              <a:rPr lang="da-DK" u="sng" dirty="0" err="1"/>
              <a:t>autosomer</a:t>
            </a:r>
            <a:endParaRPr lang="da-DK" u="sng" dirty="0"/>
          </a:p>
          <a:p>
            <a:r>
              <a:rPr lang="da-DK" dirty="0"/>
              <a:t>Hos kvinder er de to kønskromosomer forskellige udgaver af samme kromosom</a:t>
            </a:r>
          </a:p>
          <a:p>
            <a:pPr lvl="1"/>
            <a:r>
              <a:rPr lang="da-DK" dirty="0"/>
              <a:t>Kvinder har to X’er – man siger, at kromosomerne er </a:t>
            </a:r>
            <a:r>
              <a:rPr lang="da-DK" u="sng" dirty="0"/>
              <a:t>homologe</a:t>
            </a:r>
          </a:p>
          <a:p>
            <a:r>
              <a:rPr lang="da-DK" dirty="0"/>
              <a:t>Hos mænd er de to kønskromosomer </a:t>
            </a:r>
            <a:r>
              <a:rPr lang="da-DK" u="sng" dirty="0"/>
              <a:t>ikke</a:t>
            </a:r>
            <a:r>
              <a:rPr lang="da-DK" dirty="0"/>
              <a:t> forskellige udgaver af samme kromosom</a:t>
            </a:r>
          </a:p>
          <a:p>
            <a:pPr lvl="1"/>
            <a:r>
              <a:rPr lang="da-DK" dirty="0"/>
              <a:t>Mænd har et X og et Y – man siger, at kromosomerne er </a:t>
            </a:r>
            <a:r>
              <a:rPr lang="da-DK" u="sng" dirty="0"/>
              <a:t>heterologe</a:t>
            </a:r>
            <a:endParaRPr lang="da-DK" dirty="0"/>
          </a:p>
          <a:p>
            <a:r>
              <a:rPr lang="da-DK" dirty="0"/>
              <a:t>På homologe kromosomer sidder de gener, der koder </a:t>
            </a:r>
            <a:br>
              <a:rPr lang="da-DK" dirty="0"/>
            </a:br>
            <a:r>
              <a:rPr lang="da-DK" dirty="0"/>
              <a:t>for de samme egenskaber det samme sted (genets </a:t>
            </a:r>
            <a:r>
              <a:rPr lang="da-DK" u="sng" dirty="0" err="1"/>
              <a:t>locus</a:t>
            </a:r>
            <a:r>
              <a:rPr lang="da-DK" dirty="0"/>
              <a:t>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46F1C45-0A29-EE46-BF43-7093B14EE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7" y="179832"/>
            <a:ext cx="3112051" cy="218164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D96DD56A-0F58-7172-9261-1ACE40092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83" y="3826167"/>
            <a:ext cx="2174890" cy="227845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2641730A-E50A-8812-15B1-BB2E3B2BA77E}"/>
              </a:ext>
            </a:extLst>
          </p:cNvPr>
          <p:cNvSpPr txBox="1"/>
          <p:nvPr/>
        </p:nvSpPr>
        <p:spPr>
          <a:xfrm>
            <a:off x="8700849" y="6104623"/>
            <a:ext cx="22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Mænds kønskromosomer – X og Y</a:t>
            </a:r>
          </a:p>
        </p:txBody>
      </p:sp>
    </p:spTree>
    <p:extLst>
      <p:ext uri="{BB962C8B-B14F-4D97-AF65-F5344CB8AC3E}">
        <p14:creationId xmlns:p14="http://schemas.microsoft.com/office/powerpoint/2010/main" val="37735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Undersøgelse af kromosomer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Normalt kan kromosomerne ikke ses</a:t>
            </a:r>
          </a:p>
          <a:p>
            <a:pPr lvl="1"/>
            <a:r>
              <a:rPr lang="da-DK" dirty="0"/>
              <a:t>Når cellen er i deling, vil kromosomerne blive kompakte og synlige</a:t>
            </a:r>
          </a:p>
          <a:p>
            <a:r>
              <a:rPr lang="da-DK" dirty="0"/>
              <a:t>For at undersøge kromosomerne nærmere bliver de farvet</a:t>
            </a:r>
          </a:p>
          <a:p>
            <a:pPr lvl="1"/>
            <a:r>
              <a:rPr lang="da-DK" dirty="0"/>
              <a:t>Kromosom betyder ”farvet legeme”</a:t>
            </a:r>
          </a:p>
          <a:p>
            <a:r>
              <a:rPr lang="da-DK" dirty="0"/>
              <a:t>Man kan efter farvning sortere dem i de 23 par</a:t>
            </a:r>
          </a:p>
          <a:p>
            <a:pPr lvl="1"/>
            <a:r>
              <a:rPr lang="da-DK" dirty="0"/>
              <a:t>Der sorteres både på baggrund af størrelse og karakteristiske bånd</a:t>
            </a:r>
          </a:p>
          <a:p>
            <a:pPr lvl="1"/>
            <a:r>
              <a:rPr lang="da-DK" dirty="0"/>
              <a:t>En sådan sortering kaldes en </a:t>
            </a:r>
            <a:r>
              <a:rPr lang="da-DK" u="sng" dirty="0" err="1"/>
              <a:t>karyotype</a:t>
            </a:r>
            <a:endParaRPr lang="da-DK" u="sng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C6D77D4-9502-8B4E-93AF-A76B2A8D5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08" y="478536"/>
            <a:ext cx="326190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8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De to typer celledeling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Vi skal snakke om to typer celledeling:</a:t>
            </a:r>
          </a:p>
          <a:p>
            <a:pPr lvl="1"/>
            <a:r>
              <a:rPr lang="da-DK" u="sng" dirty="0"/>
              <a:t>Mitose</a:t>
            </a:r>
            <a:r>
              <a:rPr lang="da-DK" dirty="0"/>
              <a:t>: Den almindelige celledeling</a:t>
            </a:r>
          </a:p>
          <a:p>
            <a:pPr lvl="1"/>
            <a:r>
              <a:rPr lang="da-DK" u="sng" dirty="0" err="1"/>
              <a:t>Meiose</a:t>
            </a:r>
            <a:r>
              <a:rPr lang="da-DK" dirty="0"/>
              <a:t>: Kønscelledelingen eller reduktionsdelingen</a:t>
            </a:r>
          </a:p>
          <a:p>
            <a:r>
              <a:rPr lang="da-DK" dirty="0"/>
              <a:t>Den almindelige celledeling sker konstant i vores krop</a:t>
            </a:r>
          </a:p>
          <a:p>
            <a:r>
              <a:rPr lang="da-DK" dirty="0"/>
              <a:t>Kønscelledelingen sker kun i mandens testikler og kvindens æggestokke</a:t>
            </a:r>
          </a:p>
          <a:p>
            <a:pPr lvl="1"/>
            <a:r>
              <a:rPr lang="da-DK" dirty="0"/>
              <a:t>Det er dannelsen af genetisk forskellige sædceller og ægceller</a:t>
            </a:r>
          </a:p>
          <a:p>
            <a:pPr lvl="1"/>
            <a:r>
              <a:rPr lang="da-DK" dirty="0"/>
              <a:t>De indeholder kun 23 kromosomer (og ingen par) – hvis alt går vel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AFF52B5-3ABF-1C45-810F-32217C2C8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3"/>
          <a:stretch/>
        </p:blipFill>
        <p:spPr>
          <a:xfrm>
            <a:off x="7681468" y="685800"/>
            <a:ext cx="3949700" cy="22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5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Mitosens faser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133848"/>
          </a:xfrm>
        </p:spPr>
        <p:txBody>
          <a:bodyPr>
            <a:normAutofit/>
          </a:bodyPr>
          <a:lstStyle/>
          <a:p>
            <a:r>
              <a:rPr lang="da-DK" dirty="0"/>
              <a:t>Mitosens faser er baseret på </a:t>
            </a:r>
            <a:r>
              <a:rPr lang="da-DK" u="sng" dirty="0"/>
              <a:t>iagttagelser af kromosomerne</a:t>
            </a:r>
          </a:p>
          <a:p>
            <a:r>
              <a:rPr lang="da-DK" dirty="0"/>
              <a:t>Der er fem faser i mitosen:</a:t>
            </a:r>
          </a:p>
          <a:p>
            <a:pPr lvl="1"/>
            <a:r>
              <a:rPr lang="da-DK" u="sng" dirty="0" err="1"/>
              <a:t>Interfase</a:t>
            </a:r>
            <a:r>
              <a:rPr lang="da-DK" dirty="0"/>
              <a:t>         </a:t>
            </a:r>
            <a:r>
              <a:rPr lang="da-DK" dirty="0">
                <a:solidFill>
                  <a:schemeClr val="bg1"/>
                </a:solidFill>
              </a:rPr>
              <a:t>’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(inter = ”mellem”)</a:t>
            </a:r>
          </a:p>
          <a:p>
            <a:pPr lvl="1"/>
            <a:r>
              <a:rPr lang="da-DK" u="sng" dirty="0"/>
              <a:t>Profase</a:t>
            </a:r>
            <a:r>
              <a:rPr lang="da-DK" dirty="0"/>
              <a:t>            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(pro = ”før”)</a:t>
            </a:r>
          </a:p>
          <a:p>
            <a:pPr lvl="1"/>
            <a:r>
              <a:rPr lang="da-DK" u="sng" dirty="0"/>
              <a:t>Metafase</a:t>
            </a:r>
            <a:r>
              <a:rPr lang="da-DK" dirty="0"/>
              <a:t>         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meta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”efter”)</a:t>
            </a:r>
          </a:p>
          <a:p>
            <a:pPr lvl="1"/>
            <a:r>
              <a:rPr lang="da-DK" u="sng" dirty="0" err="1"/>
              <a:t>Anafase</a:t>
            </a:r>
            <a:r>
              <a:rPr lang="da-DK" dirty="0"/>
              <a:t>           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ana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”tilbage”)</a:t>
            </a:r>
          </a:p>
          <a:p>
            <a:pPr lvl="1"/>
            <a:r>
              <a:rPr lang="da-DK" u="sng" dirty="0" err="1"/>
              <a:t>Telofase</a:t>
            </a:r>
            <a:r>
              <a:rPr lang="da-DK" dirty="0"/>
              <a:t>         </a:t>
            </a:r>
            <a:r>
              <a:rPr lang="da-DK" dirty="0">
                <a:solidFill>
                  <a:schemeClr val="bg1"/>
                </a:solidFill>
              </a:rPr>
              <a:t>-</a:t>
            </a:r>
            <a:r>
              <a:rPr lang="da-DK" dirty="0"/>
              <a:t>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telo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= ”mål”)</a:t>
            </a:r>
          </a:p>
          <a:p>
            <a:r>
              <a:rPr lang="da-DK" b="1" u="sng" dirty="0" err="1"/>
              <a:t>Interfasen</a:t>
            </a:r>
            <a:r>
              <a:rPr lang="da-DK" dirty="0"/>
              <a:t> kaldes også </a:t>
            </a:r>
            <a:r>
              <a:rPr lang="da-DK" u="sng" dirty="0"/>
              <a:t>vækstperioden</a:t>
            </a:r>
            <a:r>
              <a:rPr lang="da-DK" dirty="0"/>
              <a:t>, hvor cellen ikke er i deling</a:t>
            </a:r>
          </a:p>
          <a:p>
            <a:pPr lvl="1"/>
            <a:r>
              <a:rPr lang="da-DK" dirty="0"/>
              <a:t>Kromosomerne kan ikke ses, da de ikke er kompakte </a:t>
            </a:r>
          </a:p>
          <a:p>
            <a:r>
              <a:rPr lang="da-DK" dirty="0"/>
              <a:t>I </a:t>
            </a:r>
            <a:r>
              <a:rPr lang="da-DK" dirty="0" err="1"/>
              <a:t>interfasen</a:t>
            </a:r>
            <a:r>
              <a:rPr lang="da-DK" dirty="0"/>
              <a:t> vokser cellen og udfører sine almindelige funktioner</a:t>
            </a:r>
          </a:p>
          <a:p>
            <a:pPr lvl="1"/>
            <a:r>
              <a:rPr lang="da-DK" dirty="0"/>
              <a:t>En del af væksten er at </a:t>
            </a:r>
            <a:r>
              <a:rPr lang="da-DK" u="sng" dirty="0"/>
              <a:t>kopiere alt DNA’et</a:t>
            </a:r>
          </a:p>
          <a:p>
            <a:pPr lvl="1"/>
            <a:r>
              <a:rPr lang="da-DK" dirty="0"/>
              <a:t>På den måde er der lavet nyt til den nye celle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D311B8B-994E-CA49-81A5-65318D13D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40" y="916602"/>
            <a:ext cx="3437828" cy="324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Mitosen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D311B8B-994E-CA49-81A5-65318D13D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59" y="27255"/>
            <a:ext cx="7197081" cy="680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8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 err="1"/>
              <a:t>Meiose</a:t>
            </a:r>
            <a:r>
              <a:rPr lang="da-DK" dirty="0"/>
              <a:t> – reduktionsdeling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5313680"/>
          </a:xfrm>
        </p:spPr>
        <p:txBody>
          <a:bodyPr>
            <a:normAutofit/>
          </a:bodyPr>
          <a:lstStyle/>
          <a:p>
            <a:r>
              <a:rPr lang="da-DK" dirty="0"/>
              <a:t>Meiosen er deling af én stamcelle til fire nye celler</a:t>
            </a:r>
          </a:p>
          <a:p>
            <a:pPr lvl="1"/>
            <a:r>
              <a:rPr lang="da-DK" dirty="0"/>
              <a:t>Ét fordoblet kromosompar leverer ét </a:t>
            </a:r>
            <a:r>
              <a:rPr lang="da-DK" dirty="0" err="1"/>
              <a:t>kromatid</a:t>
            </a:r>
            <a:r>
              <a:rPr lang="da-DK" dirty="0"/>
              <a:t> til hver af fire nye celler</a:t>
            </a:r>
          </a:p>
          <a:p>
            <a:r>
              <a:rPr lang="da-DK" dirty="0"/>
              <a:t>I mennesker: </a:t>
            </a:r>
          </a:p>
          <a:p>
            <a:pPr lvl="1"/>
            <a:r>
              <a:rPr lang="da-DK" dirty="0"/>
              <a:t>En celle med 46 kromosomer (23 par) bliver til fire celler med 23 kromosomer (0 par)</a:t>
            </a:r>
          </a:p>
          <a:p>
            <a:r>
              <a:rPr lang="da-DK" dirty="0"/>
              <a:t>Meiosen består af to celledelinger: 1. og 2. </a:t>
            </a:r>
            <a:r>
              <a:rPr lang="da-DK" dirty="0" err="1"/>
              <a:t>meiotiske</a:t>
            </a:r>
            <a:r>
              <a:rPr lang="da-DK" dirty="0"/>
              <a:t> deling</a:t>
            </a:r>
          </a:p>
          <a:p>
            <a:r>
              <a:rPr lang="da-DK" dirty="0"/>
              <a:t>1. </a:t>
            </a:r>
            <a:r>
              <a:rPr lang="da-DK" dirty="0" err="1"/>
              <a:t>meiotiske</a:t>
            </a:r>
            <a:r>
              <a:rPr lang="da-DK" dirty="0"/>
              <a:t> deling opdeles i tre faser:</a:t>
            </a:r>
          </a:p>
          <a:p>
            <a:pPr lvl="1"/>
            <a:r>
              <a:rPr lang="da-DK" u="sng" dirty="0"/>
              <a:t>Profase I</a:t>
            </a:r>
          </a:p>
          <a:p>
            <a:pPr lvl="1"/>
            <a:r>
              <a:rPr lang="da-DK" u="sng" dirty="0"/>
              <a:t>Metafase I</a:t>
            </a:r>
          </a:p>
          <a:p>
            <a:pPr lvl="1"/>
            <a:r>
              <a:rPr lang="da-DK" u="sng" dirty="0" err="1"/>
              <a:t>Anafase</a:t>
            </a:r>
            <a:r>
              <a:rPr lang="da-DK" u="sng" dirty="0"/>
              <a:t> I</a:t>
            </a:r>
          </a:p>
          <a:p>
            <a:r>
              <a:rPr lang="da-DK" dirty="0"/>
              <a:t>2. </a:t>
            </a:r>
            <a:r>
              <a:rPr lang="da-DK" dirty="0" err="1"/>
              <a:t>meiotiske</a:t>
            </a:r>
            <a:r>
              <a:rPr lang="da-DK" dirty="0"/>
              <a:t> deling opdeles også i tre faser:</a:t>
            </a:r>
          </a:p>
          <a:p>
            <a:pPr lvl="1"/>
            <a:r>
              <a:rPr lang="da-DK" u="sng" dirty="0"/>
              <a:t>Metafase II</a:t>
            </a:r>
          </a:p>
          <a:p>
            <a:pPr lvl="1"/>
            <a:r>
              <a:rPr lang="da-DK" u="sng" dirty="0" err="1"/>
              <a:t>Anafase</a:t>
            </a:r>
            <a:r>
              <a:rPr lang="da-DK" u="sng" dirty="0"/>
              <a:t> II</a:t>
            </a:r>
          </a:p>
          <a:p>
            <a:pPr lvl="1"/>
            <a:r>
              <a:rPr lang="da-DK" u="sng" dirty="0" err="1"/>
              <a:t>Telofase</a:t>
            </a:r>
            <a:r>
              <a:rPr lang="da-DK" u="sng" dirty="0"/>
              <a:t> II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CFC441F-F68B-AC4B-BC48-E2701ABD7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r="20695"/>
          <a:stretch/>
        </p:blipFill>
        <p:spPr>
          <a:xfrm>
            <a:off x="10045701" y="95631"/>
            <a:ext cx="2146300" cy="611752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2F228D0C-852F-0F47-A6F0-559321859A0F}"/>
              </a:ext>
            </a:extLst>
          </p:cNvPr>
          <p:cNvSpPr/>
          <p:nvPr/>
        </p:nvSpPr>
        <p:spPr>
          <a:xfrm>
            <a:off x="9869214" y="101003"/>
            <a:ext cx="2322786" cy="6092952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120944E-B7E9-C64F-AABA-191F0FED97D5}"/>
              </a:ext>
            </a:extLst>
          </p:cNvPr>
          <p:cNvSpPr/>
          <p:nvPr/>
        </p:nvSpPr>
        <p:spPr>
          <a:xfrm>
            <a:off x="9869214" y="3767959"/>
            <a:ext cx="2322786" cy="242912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6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Meiosen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CFC441F-F68B-AC4B-BC48-E2701ABD7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r="20695" b="38750"/>
          <a:stretch/>
        </p:blipFill>
        <p:spPr>
          <a:xfrm>
            <a:off x="3208708" y="1003288"/>
            <a:ext cx="3353625" cy="5854712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6A2F89D-3B8D-DEAE-5B5D-D989DE7F6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9" t="60696" r="20695"/>
          <a:stretch/>
        </p:blipFill>
        <p:spPr>
          <a:xfrm>
            <a:off x="7478652" y="1003288"/>
            <a:ext cx="3353625" cy="375697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7BE902DC-C771-E000-531D-EBA89CAC0C02}"/>
              </a:ext>
            </a:extLst>
          </p:cNvPr>
          <p:cNvSpPr txBox="1"/>
          <p:nvPr/>
        </p:nvSpPr>
        <p:spPr>
          <a:xfrm>
            <a:off x="7825428" y="707378"/>
            <a:ext cx="266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400" dirty="0"/>
              <a:t>fortsættelse af figuren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EEF362B-7007-B5C7-60B7-748496E2ED89}"/>
              </a:ext>
            </a:extLst>
          </p:cNvPr>
          <p:cNvSpPr txBox="1"/>
          <p:nvPr/>
        </p:nvSpPr>
        <p:spPr>
          <a:xfrm>
            <a:off x="3649683" y="2117102"/>
            <a:ext cx="244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1. </a:t>
            </a:r>
            <a:r>
              <a:rPr lang="da-DK" b="1" dirty="0" err="1"/>
              <a:t>meiotiske</a:t>
            </a:r>
            <a:r>
              <a:rPr lang="da-DK" b="1" dirty="0"/>
              <a:t> deling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41C1FE2-DE05-E5B7-1860-64B4D2859B44}"/>
              </a:ext>
            </a:extLst>
          </p:cNvPr>
          <p:cNvSpPr txBox="1"/>
          <p:nvPr/>
        </p:nvSpPr>
        <p:spPr>
          <a:xfrm>
            <a:off x="7932305" y="222228"/>
            <a:ext cx="244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2. </a:t>
            </a:r>
            <a:r>
              <a:rPr lang="da-DK" b="1" dirty="0" err="1"/>
              <a:t>meiotiske</a:t>
            </a:r>
            <a:r>
              <a:rPr lang="da-DK" b="1" dirty="0"/>
              <a:t> 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felt 13">
                <a:extLst>
                  <a:ext uri="{FF2B5EF4-FFF2-40B4-BE49-F238E27FC236}">
                    <a16:creationId xmlns:a16="http://schemas.microsoft.com/office/drawing/2014/main" id="{9390C8D4-A423-F3B7-A2C4-5D213C77EB92}"/>
                  </a:ext>
                </a:extLst>
              </p:cNvPr>
              <p:cNvSpPr txBox="1"/>
              <p:nvPr/>
            </p:nvSpPr>
            <p:spPr>
              <a:xfrm>
                <a:off x="7059741" y="5320808"/>
                <a:ext cx="45780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dirty="0"/>
                  <a:t>Hos mænd: Én stamcelle </a:t>
                </a:r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a-DK" dirty="0"/>
                  <a:t> fire sædceller</a:t>
                </a:r>
                <a:br>
                  <a:rPr lang="da-DK" dirty="0"/>
                </a:br>
                <a:r>
                  <a:rPr lang="da-DK" dirty="0"/>
                  <a:t>Hos kvinder: Én stamcelle </a:t>
                </a:r>
                <a14:m>
                  <m:oMath xmlns:m="http://schemas.openxmlformats.org/officeDocument/2006/math">
                    <m:r>
                      <a:rPr lang="da-DK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a-DK" dirty="0"/>
                  <a:t> én ægcelle</a:t>
                </a:r>
              </a:p>
            </p:txBody>
          </p:sp>
        </mc:Choice>
        <mc:Fallback xmlns="">
          <p:sp>
            <p:nvSpPr>
              <p:cNvPr id="14" name="Tekstfelt 13">
                <a:extLst>
                  <a:ext uri="{FF2B5EF4-FFF2-40B4-BE49-F238E27FC236}">
                    <a16:creationId xmlns:a16="http://schemas.microsoft.com/office/drawing/2014/main" id="{9390C8D4-A423-F3B7-A2C4-5D213C77E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741" y="5320808"/>
                <a:ext cx="4578048" cy="646331"/>
              </a:xfrm>
              <a:prstGeom prst="rect">
                <a:avLst/>
              </a:prstGeom>
              <a:blipFill>
                <a:blip r:embed="rId3"/>
                <a:stretch>
                  <a:fillRect l="-829" t="-5882" b="-1372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Billede 14">
            <a:extLst>
              <a:ext uri="{FF2B5EF4-FFF2-40B4-BE49-F238E27FC236}">
                <a16:creationId xmlns:a16="http://schemas.microsoft.com/office/drawing/2014/main" id="{EBA05A03-ED94-EDEC-8910-EA5CCC1D3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8" y="2343934"/>
            <a:ext cx="3199519" cy="17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10F82-CEC7-D343-B3C0-1B5BE0F6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" y="179832"/>
            <a:ext cx="11663680" cy="1140968"/>
          </a:xfrm>
        </p:spPr>
        <p:txBody>
          <a:bodyPr/>
          <a:lstStyle/>
          <a:p>
            <a:r>
              <a:rPr lang="da-DK" dirty="0"/>
              <a:t>Arbejdsspørgsmål: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6C78500-5077-D848-892F-C7DEC6539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60" y="1544320"/>
            <a:ext cx="11927840" cy="4627880"/>
          </a:xfrm>
        </p:spPr>
        <p:txBody>
          <a:bodyPr/>
          <a:lstStyle/>
          <a:p>
            <a:r>
              <a:rPr lang="da-DK" dirty="0"/>
              <a:t>Sørg for, at du har fået skrevet nok til de enkelte faser på de udleverede figurer</a:t>
            </a:r>
          </a:p>
          <a:p>
            <a:pPr lvl="1"/>
            <a:r>
              <a:rPr lang="da-DK" dirty="0"/>
              <a:t>Lav derefter ”tørforsøget” om mitoser i løg (følg dette </a:t>
            </a:r>
            <a:r>
              <a:rPr lang="da-DK" dirty="0">
                <a:hlinkClick r:id="rId2"/>
              </a:rPr>
              <a:t>link</a:t>
            </a:r>
            <a:r>
              <a:rPr lang="da-DK" dirty="0"/>
              <a:t>)</a:t>
            </a:r>
          </a:p>
          <a:p>
            <a:r>
              <a:rPr lang="da-DK" dirty="0"/>
              <a:t>Vi mødes kl. 15.40</a:t>
            </a:r>
          </a:p>
          <a:p>
            <a:r>
              <a:rPr lang="da-DK" dirty="0"/>
              <a:t>På de efterfølgende slides kan du læse mere om faserne i mitosen og meiosen, hvis der </a:t>
            </a:r>
            <a:br>
              <a:rPr lang="da-DK" dirty="0"/>
            </a:br>
            <a:r>
              <a:rPr lang="da-DK" dirty="0"/>
              <a:t>er noget, du er i tvivl om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3F016B2-6814-9340-98FA-BADA44A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5BCB352-D216-F14C-963A-EF10BB330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772" y="4038592"/>
            <a:ext cx="2919396" cy="28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Varm blå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Trætype</Template>
  <TotalTime>2220</TotalTime>
  <Words>1144</Words>
  <Application>Microsoft Office PowerPoint</Application>
  <PresentationFormat>Widescreen</PresentationFormat>
  <Paragraphs>140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Calibri</vt:lpstr>
      <vt:lpstr>Cambria Math</vt:lpstr>
      <vt:lpstr>Rockwell</vt:lpstr>
      <vt:lpstr>Rockwell Condensed</vt:lpstr>
      <vt:lpstr>Rockwell Extra Bold</vt:lpstr>
      <vt:lpstr>Wingdings</vt:lpstr>
      <vt:lpstr>Trætype</vt:lpstr>
      <vt:lpstr>Mitose og meiose</vt:lpstr>
      <vt:lpstr>Kromosomer</vt:lpstr>
      <vt:lpstr>Undersøgelse af kromosomer</vt:lpstr>
      <vt:lpstr>De to typer celledeling</vt:lpstr>
      <vt:lpstr>Mitosens faser</vt:lpstr>
      <vt:lpstr>Mitosen</vt:lpstr>
      <vt:lpstr>Meiose – reduktionsdeling </vt:lpstr>
      <vt:lpstr>Meiosen</vt:lpstr>
      <vt:lpstr>Arbejdsspørgsmål:</vt:lpstr>
      <vt:lpstr>Mitosens faser: Profase og metafase</vt:lpstr>
      <vt:lpstr>Mitosens faser: Anafase</vt:lpstr>
      <vt:lpstr>Mitosens faser: Telofase</vt:lpstr>
      <vt:lpstr>1. meiotiske deling: Profase I</vt:lpstr>
      <vt:lpstr>1. meiotiske deling: Metafase I og anafase I</vt:lpstr>
      <vt:lpstr>2. meiotiske deling</vt:lpstr>
      <vt:lpstr>Meiosen hos mænd og kvinder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Cellers opbygning</dc:title>
  <dc:creator>Iben Ravnborg Buus</dc:creator>
  <cp:lastModifiedBy>Jørn M. Clausen</cp:lastModifiedBy>
  <cp:revision>63</cp:revision>
  <dcterms:created xsi:type="dcterms:W3CDTF">2019-08-14T10:31:39Z</dcterms:created>
  <dcterms:modified xsi:type="dcterms:W3CDTF">2023-06-06T12:05:17Z</dcterms:modified>
</cp:coreProperties>
</file>