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6E785-C0AC-7648-F33B-594BEAD67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05AB33-2A40-00C6-ADE0-E16C1F0DA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D0EB00-64C0-029E-5694-F8121D6C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E79A60-14C4-05F1-AA0F-3D9D0A49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FE6910-D274-0265-F150-D73556FC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8514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3A440-86AB-AD26-4C7A-1C8C3CFC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DA88F17-3905-7E7B-B8E5-C47FAD20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02D2EE-497B-4C0E-E80E-C75B61D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53BDEB-A68A-FD72-0849-E27038C5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B84875-A4B7-BDD7-26C1-7752FB1D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4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E7DDC4-E0CA-E924-2891-76A0DDB5C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BAD3BF1-A2FA-C41E-3457-D73EC0B07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D6281F-5264-3DB7-DE29-D523835D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35A13B-444F-3BFF-A7A4-7AC84C60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188168-BE00-6D3D-C0C1-B4B9FDB3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516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93D94-C3D4-3ECE-917D-267504DE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B54AA5-E786-1D22-9A09-5027E74AC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48EAA2-E858-08A0-8EF8-951AADD1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CAC1B0-6C94-92ED-0A06-0AAD2E8B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150B53-8741-EB08-16C3-5D5CE861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446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0ED04-5B01-8F1D-D7B0-2B9BFAC9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3B2575-A13E-A865-2C25-0099D937D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E45125-ACB8-CF01-A5A3-1F0B656B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DAE013-9FF5-85A6-4E08-60AA7452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588BDB-A4EF-4C22-FC35-D79B459E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2640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EC140-2A88-CF24-1DDB-58D15D0B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01FAA7-18CA-4B5D-A0CD-CA1981EE3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581998B-47AF-3D08-548C-F29244A2A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FB66F6-FAB7-0041-345B-C6F902DA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C5F30E-D948-42BE-7C5A-A276FBB0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2DD705-C5C6-BC67-B476-A30D0117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6494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1B12A-1757-6B2B-B782-AF39D529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CA5C62-04B0-1FD8-7585-B5C26DAF4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A3D1C6-680C-0160-4BB9-89B4CF20B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3620C55-44E5-1815-79A7-54B7A3D40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E5581-1419-DC2A-506E-F9CC21E25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583A3A3-D81F-5013-C2FB-3B900BFD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BA2AE13-2D44-6533-77D7-CC4C2EE8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335C461-8664-A2C0-C728-A8895D4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8103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F0191-B169-CC3D-1671-22092883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BB7895-DED5-1306-5820-DBECC174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AF1CE53-35B8-FC79-3C8B-E0825194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565164-9952-0F18-BEAF-918F115B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230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1D149BB-E853-00A7-19DE-DDE59A6B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3283ECD-A424-2265-91C6-BAD915C9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DA2C92-25DD-537B-9773-C3D5433F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5561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D7E60-0C11-C6D8-EB20-ED4CE5E5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1EC85E-9B17-B376-5DC4-E8BE8D25E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9AF73D-8021-31EA-2A62-7B86DE61D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37A6F8-4356-BF96-2BF7-0301B86C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7062284-16F3-E340-50B9-46236941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A09A28-CEB0-EAA2-FE08-6D31821E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46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8ED92-0644-4742-EC2C-7306930B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D017FFA-529D-C17F-D6E3-30CA42C71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912206-5ADE-BC60-8C76-AAE48297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20250F-42B8-3A68-D7F8-E6114AC9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FB24A3F-005D-2222-BC75-F2F567ED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056BAA-D898-D257-F46B-F99C235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617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23C6081-A782-54D5-4D96-E38ACB49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214AF5-6642-299C-126F-31900DE9D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1C2247-2A2C-1F02-65B6-773B90D3A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3A628-C4DD-4917-AB36-8A892E6F53DA}" type="datetimeFigureOut">
              <a:rPr lang="en-DK" smtClean="0"/>
              <a:t>03/12/2024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BE1FCE-0280-D9DF-BC5B-620DEF5DB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FD8E23-0434-C49B-6289-611BF66F9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714C2-A93C-47D1-BF50-B00C623951F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465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fatternoter: Karen Blixen | Litteraturportalen">
            <a:extLst>
              <a:ext uri="{FF2B5EF4-FFF2-40B4-BE49-F238E27FC236}">
                <a16:creationId xmlns:a16="http://schemas.microsoft.com/office/drawing/2014/main" id="{97FE3CA1-448C-F918-B54B-9344CA2E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47" y="965199"/>
            <a:ext cx="3338450" cy="49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BB03B4-45F5-03BF-025C-1FBD58B0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da-DK" sz="6100" dirty="0">
                <a:solidFill>
                  <a:srgbClr val="FFFFFF"/>
                </a:solidFill>
              </a:rPr>
              <a:t>Eksistentialisme</a:t>
            </a:r>
            <a:br>
              <a:rPr lang="da-DK" sz="6100" dirty="0">
                <a:solidFill>
                  <a:srgbClr val="FFFFFF"/>
                </a:solidFill>
              </a:rPr>
            </a:br>
            <a:r>
              <a:rPr lang="da-DK" sz="6100" dirty="0">
                <a:solidFill>
                  <a:srgbClr val="FFFFFF"/>
                </a:solidFill>
              </a:rPr>
              <a:t> og Karen Blixen</a:t>
            </a:r>
            <a:endParaRPr lang="en-DK" sz="61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3D4858-4AAA-6051-D098-19527939B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endParaRPr lang="en-DK">
              <a:solidFill>
                <a:srgbClr val="FFFFFF"/>
              </a:solidFill>
            </a:endParaRP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B2F5BA-D61E-5047-7963-06407BF6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Det portrætterende</a:t>
            </a:r>
            <a:endParaRPr lang="en-DK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9C8A00-9123-969D-11FF-8F0E07EA0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da-DK" sz="2400" b="1" i="0">
                <a:solidFill>
                  <a:srgbClr val="FFFFFF"/>
                </a:solidFill>
                <a:effectLst/>
                <a:latin typeface="Google Sans"/>
              </a:rPr>
              <a:t>Hvad er den biografiske metode? </a:t>
            </a:r>
          </a:p>
          <a:p>
            <a:endParaRPr lang="da-DK" sz="2400">
              <a:solidFill>
                <a:srgbClr val="FFFFFF"/>
              </a:solidFill>
              <a:latin typeface="Google Sans"/>
            </a:endParaRPr>
          </a:p>
          <a:p>
            <a:r>
              <a:rPr lang="da-DK" sz="2400" b="0" i="0">
                <a:solidFill>
                  <a:srgbClr val="FFFFFF"/>
                </a:solidFill>
                <a:effectLst/>
                <a:latin typeface="Google Sans"/>
              </a:rPr>
              <a:t>Denne analysemetode lægger vægt på, at forfatter og tekst er afhængige af hinanden, og at teksten kan forstås som et udtryk for forfatterens særlige livssituation</a:t>
            </a:r>
            <a:endParaRPr lang="en-DK" sz="2400">
              <a:solidFill>
                <a:srgbClr val="FFFFFF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3EAE56-0C88-DDCD-DF9D-351DFF68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rgbClr val="FFFFFF"/>
                </a:solidFill>
                <a:latin typeface="Noto Sans" panose="020B0502040504020204" pitchFamily="34" charset="0"/>
              </a:rPr>
              <a:t>Spørgsmål i</a:t>
            </a:r>
            <a:r>
              <a:rPr lang="da-DK" sz="2400" b="1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analysen af en fiktionstekst </a:t>
            </a:r>
          </a:p>
          <a:p>
            <a:r>
              <a:rPr lang="da-DK" sz="2400" b="1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A:–det portrætterende spor </a:t>
            </a:r>
            <a:r>
              <a:rPr lang="da-DK" sz="240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som forklarer sammenhængen i forfatterskab under henvisning til forfatteres biografi</a:t>
            </a:r>
          </a:p>
        </p:txBody>
      </p:sp>
    </p:spTree>
    <p:extLst>
      <p:ext uri="{BB962C8B-B14F-4D97-AF65-F5344CB8AC3E}">
        <p14:creationId xmlns:p14="http://schemas.microsoft.com/office/powerpoint/2010/main" val="133996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11513C-FA4F-5D0A-6002-4C4E4864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>
                <a:highlight>
                  <a:srgbClr val="FF0000"/>
                </a:highlight>
              </a:rPr>
              <a:t>Opgave</a:t>
            </a:r>
            <a:r>
              <a:rPr lang="en-US" sz="3400" dirty="0">
                <a:highlight>
                  <a:srgbClr val="FF0000"/>
                </a:highlight>
              </a:rPr>
              <a:t> 2 </a:t>
            </a:r>
            <a:r>
              <a:rPr lang="en-US" sz="3400" dirty="0" err="1"/>
              <a:t>til</a:t>
            </a:r>
            <a:r>
              <a:rPr lang="en-US" sz="3400" dirty="0"/>
              <a:t> Det </a:t>
            </a:r>
            <a:r>
              <a:rPr lang="en-US" sz="3400" dirty="0" err="1"/>
              <a:t>ubeskrevne</a:t>
            </a:r>
            <a:r>
              <a:rPr lang="en-US" sz="3400" dirty="0"/>
              <a:t> </a:t>
            </a:r>
            <a:r>
              <a:rPr lang="en-US" sz="3400" dirty="0" err="1"/>
              <a:t>blad</a:t>
            </a:r>
            <a:r>
              <a:rPr lang="en-US" sz="3400" dirty="0"/>
              <a:t> </a:t>
            </a:r>
            <a:r>
              <a:rPr lang="en-US" sz="3400" dirty="0" err="1"/>
              <a:t>af</a:t>
            </a:r>
            <a:r>
              <a:rPr lang="en-US" sz="3400" dirty="0"/>
              <a:t> Karen</a:t>
            </a:r>
            <a:br>
              <a:rPr lang="en-US" sz="3400" dirty="0"/>
            </a:br>
            <a:r>
              <a:rPr lang="en-US" sz="3400" dirty="0"/>
              <a:t>Blixen </a:t>
            </a:r>
            <a:r>
              <a:rPr lang="en-US" sz="3400" dirty="0" err="1"/>
              <a:t>fra</a:t>
            </a:r>
            <a:r>
              <a:rPr lang="en-US" sz="3400" dirty="0"/>
              <a:t> </a:t>
            </a:r>
            <a:r>
              <a:rPr lang="en-US" sz="3400" dirty="0" err="1"/>
              <a:t>Sidste</a:t>
            </a:r>
            <a:r>
              <a:rPr lang="en-US" sz="3400" dirty="0"/>
              <a:t> </a:t>
            </a:r>
            <a:r>
              <a:rPr lang="en-US" sz="3400" dirty="0" err="1"/>
              <a:t>Fortællinger</a:t>
            </a:r>
            <a:r>
              <a:rPr lang="en-US" sz="3400" dirty="0"/>
              <a:t>, 1957</a:t>
            </a:r>
          </a:p>
        </p:txBody>
      </p:sp>
      <p:pic>
        <p:nvPicPr>
          <p:cNvPr id="9218" name="Picture 2" descr="Stadier Paa Livets Vei af Søren Kierkegaard - Paperback Bog - Gucca.dk">
            <a:extLst>
              <a:ext uri="{FF2B5EF4-FFF2-40B4-BE49-F238E27FC236}">
                <a16:creationId xmlns:a16="http://schemas.microsoft.com/office/drawing/2014/main" id="{D9246D8E-B62F-C5F4-1EF6-9B0F1CA99B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0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C10EFC-CC07-00EE-30D3-9CD180600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Giv</a:t>
            </a:r>
            <a:r>
              <a:rPr lang="en-US" sz="2200" dirty="0"/>
              <a:t> an </a:t>
            </a:r>
            <a:r>
              <a:rPr lang="en-US" sz="2200" dirty="0" err="1"/>
              <a:t>analyse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fortolkning</a:t>
            </a:r>
            <a:r>
              <a:rPr lang="en-US" sz="2200" dirty="0"/>
              <a:t> </a:t>
            </a:r>
            <a:r>
              <a:rPr lang="en-US" sz="2200" dirty="0" err="1"/>
              <a:t>ud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biografisk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, </a:t>
            </a:r>
            <a:r>
              <a:rPr lang="en-US" sz="2200" dirty="0" err="1"/>
              <a:t>idet</a:t>
            </a:r>
            <a:r>
              <a:rPr lang="en-US" sz="2200" dirty="0"/>
              <a:t> der </a:t>
            </a:r>
            <a:r>
              <a:rPr lang="en-US" sz="2200" dirty="0" err="1"/>
              <a:t>især</a:t>
            </a:r>
            <a:r>
              <a:rPr lang="en-US" sz="2200" dirty="0"/>
              <a:t> </a:t>
            </a:r>
            <a:r>
              <a:rPr lang="en-US" sz="2200" dirty="0" err="1"/>
              <a:t>fokuseres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sprogkarakteristik</a:t>
            </a:r>
            <a:r>
              <a:rPr lang="en-US" sz="2200" dirty="0"/>
              <a:t>, </a:t>
            </a:r>
            <a:r>
              <a:rPr lang="en-US" sz="2200" dirty="0" err="1"/>
              <a:t>personkarakterisktik</a:t>
            </a:r>
            <a:r>
              <a:rPr lang="en-US" sz="2200" dirty="0"/>
              <a:t> </a:t>
            </a:r>
            <a:r>
              <a:rPr lang="en-US" sz="2200" dirty="0" err="1"/>
              <a:t>af</a:t>
            </a:r>
            <a:r>
              <a:rPr lang="en-US" sz="2200" dirty="0"/>
              <a:t> </a:t>
            </a:r>
            <a:r>
              <a:rPr lang="en-US" sz="2200" dirty="0" err="1"/>
              <a:t>fortællersken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 </a:t>
            </a:r>
            <a:r>
              <a:rPr lang="en-US" sz="2200" dirty="0" err="1"/>
              <a:t>overskriften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Perspektiver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Søren</a:t>
            </a:r>
            <a:r>
              <a:rPr lang="en-US" sz="2200" dirty="0"/>
              <a:t> </a:t>
            </a:r>
            <a:r>
              <a:rPr lang="en-US" sz="2200" dirty="0" err="1"/>
              <a:t>Kirkegårds</a:t>
            </a:r>
            <a:r>
              <a:rPr lang="en-US" sz="2200" dirty="0"/>
              <a:t> 4 </a:t>
            </a:r>
            <a:r>
              <a:rPr lang="en-US" sz="2200" dirty="0" err="1"/>
              <a:t>stadier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386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84ABD6-46F3-90D1-95B9-31DF5C32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Materialer</a:t>
            </a:r>
            <a:r>
              <a:rPr lang="en-US" sz="4600" dirty="0"/>
              <a:t> </a:t>
            </a:r>
            <a:r>
              <a:rPr lang="en-US" sz="4600" dirty="0" err="1"/>
              <a:t>til</a:t>
            </a:r>
            <a:r>
              <a:rPr lang="en-US" sz="4600" dirty="0"/>
              <a:t> </a:t>
            </a:r>
            <a:r>
              <a:rPr lang="en-US" sz="4600" dirty="0" err="1"/>
              <a:t>biografisk</a:t>
            </a:r>
            <a:r>
              <a:rPr lang="en-US" sz="4600" dirty="0"/>
              <a:t> </a:t>
            </a:r>
            <a:r>
              <a:rPr lang="en-US" sz="4600" dirty="0" err="1"/>
              <a:t>læsning</a:t>
            </a:r>
            <a:r>
              <a:rPr lang="en-US" sz="4600" dirty="0"/>
              <a:t>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BBBD43-DE96-13BE-F89F-A4F06E279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0" i="0">
                <a:effectLst/>
              </a:rPr>
              <a:t>forfatterens </a:t>
            </a:r>
            <a:r>
              <a:rPr lang="en-US" sz="2000" b="1" i="0">
                <a:effectLst/>
              </a:rPr>
              <a:t>egne erindringer</a:t>
            </a:r>
          </a:p>
          <a:p>
            <a:r>
              <a:rPr lang="en-US" sz="2000" b="1" i="0">
                <a:effectLst/>
              </a:rPr>
              <a:t>biografiske optegnelser</a:t>
            </a:r>
            <a:r>
              <a:rPr lang="en-US" sz="2000" b="0" i="0">
                <a:effectLst/>
              </a:rPr>
              <a:t>, det kan være breve og private dokumenter der ikke er skrevet med henblik på offentliggørelse</a:t>
            </a:r>
          </a:p>
          <a:p>
            <a:r>
              <a:rPr lang="en-US" sz="2000" b="1" i="0">
                <a:effectLst/>
              </a:rPr>
              <a:t>skitser af værker</a:t>
            </a:r>
            <a:r>
              <a:rPr lang="en-US" sz="2000" b="0" i="0">
                <a:effectLst/>
              </a:rPr>
              <a:t>, foreløbige versioner og omarbejdelser der giver et blik dybt ned i forfatterens hensigter – </a:t>
            </a:r>
          </a:p>
          <a:p>
            <a:r>
              <a:rPr lang="en-US" sz="2000" b="0" i="0">
                <a:effectLst/>
              </a:rPr>
              <a:t> det kan være </a:t>
            </a:r>
            <a:r>
              <a:rPr lang="en-US" sz="2000" b="1" i="0">
                <a:effectLst/>
              </a:rPr>
              <a:t>udsagn fra familie</a:t>
            </a:r>
            <a:r>
              <a:rPr lang="en-US" sz="2000" b="0" i="0">
                <a:effectLst/>
              </a:rPr>
              <a:t>, venner og bekendte. </a:t>
            </a:r>
          </a:p>
          <a:p>
            <a:endParaRPr lang="en-US" sz="2000" b="0" i="0">
              <a:effectLst/>
            </a:endParaRPr>
          </a:p>
          <a:p>
            <a:r>
              <a:rPr lang="en-US" sz="2000" b="0" i="0">
                <a:effectLst/>
              </a:rPr>
              <a:t>Alt sammen for at skabe et holdbart grundlag når der skal findes dokumentation for de biografiske pointer.</a:t>
            </a:r>
            <a:endParaRPr lang="en-US" sz="2000"/>
          </a:p>
        </p:txBody>
      </p:sp>
      <p:pic>
        <p:nvPicPr>
          <p:cNvPr id="1026" name="Picture 2" descr="oldhvmodel">
            <a:extLst>
              <a:ext uri="{FF2B5EF4-FFF2-40B4-BE49-F238E27FC236}">
                <a16:creationId xmlns:a16="http://schemas.microsoft.com/office/drawing/2014/main" id="{C905921F-ECE0-CBF4-9B37-EA90D8F622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3" r="46394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5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B4721-62D2-3192-8F1C-0E3D689C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181302" cy="13371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Karen Blixen (1885-1962)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6E9A9C-FBC9-A087-FC1F-FF0C88D12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256" y="2793630"/>
            <a:ext cx="5143922" cy="406436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200" dirty="0" err="1"/>
              <a:t>Baronesse</a:t>
            </a:r>
            <a:endParaRPr lang="en-US" sz="1200" dirty="0"/>
          </a:p>
          <a:p>
            <a:r>
              <a:rPr lang="da-DK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Opvokset i et privilegeret hjem, hvor børnene ikke gik i skole, men fik privatundervisning i hjemmet.</a:t>
            </a:r>
          </a:p>
          <a:p>
            <a:r>
              <a:rPr lang="da-DK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hun giftede sig med i 1914 baron Bror von Blixen-</a:t>
            </a:r>
            <a:r>
              <a:rPr lang="da-DK" sz="1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Finecke</a:t>
            </a:r>
            <a:endParaRPr lang="da-DK" sz="12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r>
              <a:rPr lang="da-DK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 købte en kaffefarm ved Ngong Hills i Kenya </a:t>
            </a:r>
          </a:p>
          <a:p>
            <a:r>
              <a:rPr lang="da-DK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 1925 blev ægteparret skilt. Karen drev farmen videre, til den gik konkurs i 1931</a:t>
            </a:r>
          </a:p>
          <a:p>
            <a:r>
              <a:rPr lang="da-DK" sz="1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Denys</a:t>
            </a:r>
            <a:r>
              <a:rPr lang="da-DK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Finch </a:t>
            </a:r>
            <a:r>
              <a:rPr lang="da-DK" sz="1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Hatton</a:t>
            </a:r>
            <a:r>
              <a:rPr lang="da-DK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– en engelsk adelsmand, som hun havde haft et forhold til i Afrika, men som var død i en flyulykke, kort inden hun rejste hjem.</a:t>
            </a:r>
            <a:endParaRPr lang="en-US" sz="1200" dirty="0"/>
          </a:p>
          <a:p>
            <a:r>
              <a:rPr lang="en-US" sz="1200" dirty="0"/>
              <a:t>Kenya 1914-31</a:t>
            </a:r>
          </a:p>
          <a:p>
            <a:r>
              <a:rPr lang="en-US" sz="1200" dirty="0" err="1"/>
              <a:t>Fascineret</a:t>
            </a:r>
            <a:r>
              <a:rPr lang="en-US" sz="1200" dirty="0"/>
              <a:t> </a:t>
            </a:r>
            <a:r>
              <a:rPr lang="en-US" sz="1200" dirty="0" err="1"/>
              <a:t>af</a:t>
            </a:r>
            <a:r>
              <a:rPr lang="en-US" sz="1200" dirty="0"/>
              <a:t> </a:t>
            </a:r>
            <a:r>
              <a:rPr lang="en-US" sz="1200" dirty="0" err="1"/>
              <a:t>aristokratiske</a:t>
            </a:r>
            <a:r>
              <a:rPr lang="en-US" sz="1200" dirty="0"/>
              <a:t> </a:t>
            </a:r>
            <a:r>
              <a:rPr lang="en-US" sz="1200" dirty="0" err="1"/>
              <a:t>adelsmiljø</a:t>
            </a:r>
            <a:endParaRPr lang="en-US" sz="1200" dirty="0"/>
          </a:p>
          <a:p>
            <a:r>
              <a:rPr lang="en-US" sz="1200" dirty="0"/>
              <a:t>Gud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skæbne</a:t>
            </a:r>
            <a:r>
              <a:rPr lang="en-US" sz="1200" dirty="0"/>
              <a:t> er </a:t>
            </a:r>
            <a:r>
              <a:rPr lang="en-US" sz="1200" dirty="0" err="1"/>
              <a:t>nøjlebegreber</a:t>
            </a:r>
            <a:endParaRPr lang="en-US" sz="1200" dirty="0"/>
          </a:p>
          <a:p>
            <a:r>
              <a:rPr lang="en-US" sz="1200" dirty="0" err="1"/>
              <a:t>Mennesker</a:t>
            </a:r>
            <a:r>
              <a:rPr lang="en-US" sz="1200" dirty="0"/>
              <a:t> </a:t>
            </a:r>
            <a:r>
              <a:rPr lang="en-US" sz="1200" dirty="0" err="1"/>
              <a:t>afgørende</a:t>
            </a:r>
            <a:r>
              <a:rPr lang="en-US" sz="1200" dirty="0"/>
              <a:t> </a:t>
            </a:r>
            <a:r>
              <a:rPr lang="en-US" sz="1200" dirty="0" err="1"/>
              <a:t>valg</a:t>
            </a:r>
            <a:r>
              <a:rPr lang="en-US" sz="1200" dirty="0"/>
              <a:t> former </a:t>
            </a:r>
            <a:r>
              <a:rPr lang="en-US" sz="1200" dirty="0" err="1"/>
              <a:t>deres</a:t>
            </a:r>
            <a:r>
              <a:rPr lang="en-US" sz="1200" dirty="0"/>
              <a:t> liv</a:t>
            </a:r>
          </a:p>
          <a:p>
            <a:r>
              <a:rPr lang="en-US" sz="1200" dirty="0" err="1"/>
              <a:t>Fortællingerne</a:t>
            </a:r>
            <a:r>
              <a:rPr lang="en-US" sz="1200" dirty="0"/>
              <a:t> </a:t>
            </a:r>
            <a:r>
              <a:rPr lang="en-US" sz="1200" dirty="0" err="1"/>
              <a:t>foregår</a:t>
            </a:r>
            <a:r>
              <a:rPr lang="en-US" sz="1200" dirty="0"/>
              <a:t> </a:t>
            </a:r>
            <a:r>
              <a:rPr lang="en-US" sz="1200" dirty="0" err="1"/>
              <a:t>oftest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gamle</a:t>
            </a:r>
            <a:r>
              <a:rPr lang="en-US" sz="1200" dirty="0"/>
              <a:t> </a:t>
            </a:r>
            <a:r>
              <a:rPr lang="en-US" sz="1200" dirty="0" err="1"/>
              <a:t>dage</a:t>
            </a:r>
            <a:r>
              <a:rPr lang="en-US" sz="1200" dirty="0"/>
              <a:t> </a:t>
            </a:r>
            <a:r>
              <a:rPr lang="en-US" sz="1200" dirty="0" err="1"/>
              <a:t>dvs</a:t>
            </a:r>
            <a:r>
              <a:rPr lang="en-US" sz="1200" dirty="0"/>
              <a:t>. </a:t>
            </a:r>
            <a:r>
              <a:rPr lang="en-US" sz="1200" dirty="0" err="1"/>
              <a:t>umiddelbart</a:t>
            </a:r>
            <a:r>
              <a:rPr lang="en-US" sz="1200" dirty="0"/>
              <a:t> </a:t>
            </a:r>
            <a:r>
              <a:rPr lang="en-US" sz="1200" dirty="0" err="1"/>
              <a:t>før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efter</a:t>
            </a:r>
            <a:r>
              <a:rPr lang="en-US" sz="1200" dirty="0"/>
              <a:t> </a:t>
            </a:r>
            <a:r>
              <a:rPr lang="en-US" sz="1200" dirty="0" err="1"/>
              <a:t>år</a:t>
            </a:r>
            <a:r>
              <a:rPr lang="en-US" sz="1200" dirty="0"/>
              <a:t> 1800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32BEFE-7EA1-7BA3-1ED5-1CDA9E1D22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00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4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2A7B62-6D96-882C-6224-8B4D8B3D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Værker</a:t>
            </a:r>
            <a:r>
              <a:rPr lang="en-US" sz="5400" dirty="0"/>
              <a:t> </a:t>
            </a:r>
            <a:r>
              <a:rPr lang="en-US" sz="5400" dirty="0" err="1"/>
              <a:t>og</a:t>
            </a:r>
            <a:r>
              <a:rPr lang="en-US" sz="5400" dirty="0"/>
              <a:t> </a:t>
            </a:r>
            <a:r>
              <a:rPr lang="en-US" sz="5400" dirty="0" err="1"/>
              <a:t>temaer</a:t>
            </a:r>
            <a:r>
              <a:rPr lang="en-US" sz="5400" dirty="0"/>
              <a:t> -  Karen Blixen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E558BE-B867-D092-69A5-08F799D2F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400" dirty="0"/>
              <a:t>De </a:t>
            </a:r>
            <a:r>
              <a:rPr lang="en-US" sz="1400" dirty="0" err="1"/>
              <a:t>syv</a:t>
            </a:r>
            <a:r>
              <a:rPr lang="en-US" sz="1400" dirty="0"/>
              <a:t> </a:t>
            </a:r>
            <a:r>
              <a:rPr lang="en-US" sz="1400" dirty="0" err="1"/>
              <a:t>fantastiske</a:t>
            </a:r>
            <a:r>
              <a:rPr lang="en-US" sz="1400" dirty="0"/>
              <a:t> </a:t>
            </a:r>
            <a:r>
              <a:rPr lang="en-US" sz="1400" dirty="0" err="1"/>
              <a:t>fortællinger</a:t>
            </a:r>
            <a:r>
              <a:rPr lang="en-US" sz="1400" dirty="0"/>
              <a:t> (1934)</a:t>
            </a:r>
          </a:p>
          <a:p>
            <a:r>
              <a:rPr lang="en-US" sz="1400" dirty="0"/>
              <a:t>Den </a:t>
            </a:r>
            <a:r>
              <a:rPr lang="en-US" sz="1400" dirty="0" err="1"/>
              <a:t>afrikanske</a:t>
            </a:r>
            <a:r>
              <a:rPr lang="en-US" sz="1400" dirty="0"/>
              <a:t> farm (1937) </a:t>
            </a:r>
          </a:p>
          <a:p>
            <a:r>
              <a:rPr lang="en-US" sz="1400" dirty="0" err="1"/>
              <a:t>Sammenhæng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tilværelsen</a:t>
            </a:r>
            <a:r>
              <a:rPr lang="en-US" sz="1400" dirty="0"/>
              <a:t> </a:t>
            </a:r>
            <a:r>
              <a:rPr lang="en-US" sz="1400" dirty="0" err="1"/>
              <a:t>forudsætter</a:t>
            </a:r>
            <a:r>
              <a:rPr lang="en-US" sz="1400" dirty="0"/>
              <a:t> , at det </a:t>
            </a:r>
            <a:r>
              <a:rPr lang="en-US" sz="1400" dirty="0" err="1"/>
              <a:t>enkelte</a:t>
            </a:r>
            <a:r>
              <a:rPr lang="en-US" sz="1400" dirty="0"/>
              <a:t> </a:t>
            </a:r>
            <a:r>
              <a:rPr lang="en-US" sz="1400" dirty="0" err="1"/>
              <a:t>individ</a:t>
            </a:r>
            <a:r>
              <a:rPr lang="en-US" sz="1400" dirty="0"/>
              <a:t> </a:t>
            </a:r>
            <a:r>
              <a:rPr lang="en-US" sz="1400" dirty="0" err="1"/>
              <a:t>tager</a:t>
            </a:r>
            <a:r>
              <a:rPr lang="en-US" sz="1400" dirty="0"/>
              <a:t> sit liv </a:t>
            </a:r>
            <a:r>
              <a:rPr lang="en-US" sz="1400" dirty="0" err="1"/>
              <a:t>og</a:t>
            </a:r>
            <a:r>
              <a:rPr lang="en-US" sz="1400" dirty="0"/>
              <a:t> dets </a:t>
            </a:r>
            <a:r>
              <a:rPr lang="en-US" sz="1400" dirty="0" err="1"/>
              <a:t>betingelser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sig. </a:t>
            </a:r>
            <a:r>
              <a:rPr lang="en-US" sz="1400" dirty="0" err="1"/>
              <a:t>Dvs</a:t>
            </a:r>
            <a:r>
              <a:rPr lang="en-US" sz="1400" dirty="0"/>
              <a:t>. at den </a:t>
            </a:r>
            <a:r>
              <a:rPr lang="en-US" sz="1400" dirty="0" err="1"/>
              <a:t>enkelte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turde</a:t>
            </a:r>
            <a:r>
              <a:rPr lang="en-US" sz="1400" dirty="0"/>
              <a:t> </a:t>
            </a:r>
            <a:r>
              <a:rPr lang="en-US" sz="1400" dirty="0" err="1"/>
              <a:t>følge</a:t>
            </a:r>
            <a:r>
              <a:rPr lang="en-US" sz="1400" dirty="0"/>
              <a:t> sin </a:t>
            </a:r>
            <a:r>
              <a:rPr lang="en-US" sz="1400" dirty="0" err="1"/>
              <a:t>natur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sige</a:t>
            </a:r>
            <a:r>
              <a:rPr lang="en-US" sz="1400" dirty="0"/>
              <a:t> ja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livet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alle </a:t>
            </a:r>
            <a:r>
              <a:rPr lang="en-US" sz="1400" dirty="0" err="1"/>
              <a:t>henseender</a:t>
            </a:r>
            <a:r>
              <a:rPr lang="en-US" sz="1400" dirty="0"/>
              <a:t> </a:t>
            </a:r>
          </a:p>
          <a:p>
            <a:r>
              <a:rPr lang="en-US" sz="1400" dirty="0"/>
              <a:t>Styrke, mod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ære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være</a:t>
            </a:r>
            <a:r>
              <a:rPr lang="en-US" sz="1400" dirty="0"/>
              <a:t> platform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livet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Personer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overvinde</a:t>
            </a:r>
            <a:r>
              <a:rPr lang="en-US" sz="1400" dirty="0"/>
              <a:t> </a:t>
            </a:r>
            <a:r>
              <a:rPr lang="en-US" sz="1400" dirty="0" err="1"/>
              <a:t>deres</a:t>
            </a:r>
            <a:r>
              <a:rPr lang="en-US" sz="1400" dirty="0"/>
              <a:t>  </a:t>
            </a:r>
            <a:r>
              <a:rPr lang="en-US" sz="1400" dirty="0" err="1"/>
              <a:t>svagheder</a:t>
            </a:r>
            <a:r>
              <a:rPr lang="en-US" sz="1400" dirty="0"/>
              <a:t>, </a:t>
            </a:r>
            <a:r>
              <a:rPr lang="en-US" sz="1400" dirty="0" err="1"/>
              <a:t>frygt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selvforagt</a:t>
            </a:r>
            <a:endParaRPr lang="en-US" sz="1400" dirty="0"/>
          </a:p>
          <a:p>
            <a:r>
              <a:rPr lang="en-US" sz="1400" dirty="0"/>
              <a:t>Det er </a:t>
            </a:r>
            <a:r>
              <a:rPr lang="en-US" sz="1400" dirty="0" err="1"/>
              <a:t>ofte</a:t>
            </a:r>
            <a:r>
              <a:rPr lang="en-US" sz="1400" dirty="0"/>
              <a:t> </a:t>
            </a:r>
            <a:r>
              <a:rPr lang="en-US" sz="1400" dirty="0" err="1"/>
              <a:t>stærke</a:t>
            </a:r>
            <a:r>
              <a:rPr lang="en-US" sz="1400" dirty="0"/>
              <a:t> </a:t>
            </a:r>
            <a:r>
              <a:rPr lang="en-US" sz="1400" dirty="0" err="1"/>
              <a:t>kvindeskikkelset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fokus</a:t>
            </a:r>
            <a:endParaRPr lang="en-US" sz="1400" dirty="0"/>
          </a:p>
          <a:p>
            <a:r>
              <a:rPr lang="en-US" sz="1400" dirty="0"/>
              <a:t>Det er de </a:t>
            </a:r>
            <a:r>
              <a:rPr lang="en-US" sz="1400" dirty="0" err="1"/>
              <a:t>evige</a:t>
            </a:r>
            <a:r>
              <a:rPr lang="en-US" sz="1400" dirty="0"/>
              <a:t> </a:t>
            </a:r>
            <a:r>
              <a:rPr lang="en-US" sz="1400" dirty="0" err="1"/>
              <a:t>metafysiske</a:t>
            </a:r>
            <a:r>
              <a:rPr lang="en-US" sz="1400" dirty="0"/>
              <a:t> </a:t>
            </a:r>
            <a:r>
              <a:rPr lang="en-US" sz="1400" dirty="0" err="1"/>
              <a:t>kræfter</a:t>
            </a:r>
            <a:r>
              <a:rPr lang="en-US" sz="1400" dirty="0"/>
              <a:t> </a:t>
            </a:r>
            <a:r>
              <a:rPr lang="en-US" sz="1400" dirty="0" err="1"/>
              <a:t>hun</a:t>
            </a:r>
            <a:r>
              <a:rPr lang="en-US" sz="1400" dirty="0"/>
              <a:t> </a:t>
            </a:r>
            <a:r>
              <a:rPr lang="en-US" sz="1400" dirty="0" err="1"/>
              <a:t>skriver</a:t>
            </a:r>
            <a:r>
              <a:rPr lang="en-US" sz="1400" dirty="0"/>
              <a:t> </a:t>
            </a:r>
            <a:r>
              <a:rPr lang="en-US" sz="1400" dirty="0" err="1"/>
              <a:t>om.</a:t>
            </a:r>
            <a:endParaRPr lang="en-US" sz="1400" dirty="0"/>
          </a:p>
          <a:p>
            <a:r>
              <a:rPr lang="en-DK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da-DK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søgen efter meningen med livet et helt centralt tema: Hvem er jeg?</a:t>
            </a:r>
            <a:endParaRPr lang="en-US" sz="1500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D04693F3-47D7-87DA-C4B3-3CDE143772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2677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4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4115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926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Hun var genial og lidt af et røvhul': Ny dansk film om Karen Blixen er  fascinerende og farlig | Film &amp; serier | DR">
            <a:extLst>
              <a:ext uri="{FF2B5EF4-FFF2-40B4-BE49-F238E27FC236}">
                <a16:creationId xmlns:a16="http://schemas.microsoft.com/office/drawing/2014/main" id="{5240449E-F0A4-65B8-C218-0943449606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03094"/>
            <a:ext cx="3224213" cy="3224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aren Blixen: Dokumentarfilm: &quot;An African nights dream&quot; og liveoptræden med  skuespiller Anne Lilballe | Guldborgsund-bibliotekerne">
            <a:extLst>
              <a:ext uri="{FF2B5EF4-FFF2-40B4-BE49-F238E27FC236}">
                <a16:creationId xmlns:a16="http://schemas.microsoft.com/office/drawing/2014/main" id="{78B75CAA-2FBC-F4F0-4EC1-90D4D0F8B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r="2" b="2"/>
          <a:stretch/>
        </p:blipFill>
        <p:spPr bwMode="auto">
          <a:xfrm>
            <a:off x="172507" y="3508375"/>
            <a:ext cx="3224213" cy="2281238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ten - Officiel trailer - YouTube">
            <a:extLst>
              <a:ext uri="{FF2B5EF4-FFF2-40B4-BE49-F238E27FC236}">
                <a16:creationId xmlns:a16="http://schemas.microsoft.com/office/drawing/2014/main" id="{6B1EEB30-E60E-E167-C55D-8992801F4C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r="10406" b="4"/>
          <a:stretch/>
        </p:blipFill>
        <p:spPr bwMode="auto">
          <a:xfrm>
            <a:off x="3824138" y="203094"/>
            <a:ext cx="3067050" cy="2800350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ut of Africa – Planet Pulp">
            <a:extLst>
              <a:ext uri="{FF2B5EF4-FFF2-40B4-BE49-F238E27FC236}">
                <a16:creationId xmlns:a16="http://schemas.microsoft.com/office/drawing/2014/main" id="{F16AA328-94E4-DB04-7135-743AA8005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r="6" b="6"/>
          <a:stretch/>
        </p:blipFill>
        <p:spPr bwMode="auto">
          <a:xfrm>
            <a:off x="3638406" y="3096347"/>
            <a:ext cx="3067050" cy="2705100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7ED538-4538-E82A-CDE0-3AADE2CA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Film om Karen Blixen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993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07AEE-1CFD-CE63-BB34-C9BE9B67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7" y="265401"/>
            <a:ext cx="11166883" cy="1425287"/>
          </a:xfrm>
        </p:spPr>
        <p:txBody>
          <a:bodyPr>
            <a:normAutofit/>
          </a:bodyPr>
          <a:lstStyle/>
          <a:p>
            <a:r>
              <a:rPr lang="da-DK" sz="2000" b="1" dirty="0"/>
              <a:t>Karen Blixen forfatter</a:t>
            </a:r>
            <a:br>
              <a:rPr lang="da-DK" sz="2000" b="1" dirty="0"/>
            </a:br>
            <a:br>
              <a:rPr lang="da-DK" sz="2000" dirty="0"/>
            </a:br>
            <a:r>
              <a:rPr lang="da-DK" sz="1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Karen Blixen levede i en brydningstid, hvor gamle patriarkalske strukturer i stigende grad blev udfordret, og det præger forfatterskabet. Mange af fortællingerne tematiserer et opgør med det gamle patriarkat, adelens deroute og voksnes dominans over børn.</a:t>
            </a:r>
            <a:r>
              <a:rPr lang="da-DK" sz="1800" b="1" dirty="0"/>
              <a:t> </a:t>
            </a:r>
            <a:endParaRPr lang="en-DK" sz="1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5F8F00-0CBF-3DFB-5D40-E3F906B392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567" y="2013816"/>
            <a:ext cx="26543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04C534B-AC66-5E05-0EE8-3A4675AE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3816"/>
            <a:ext cx="3009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9F3B97A-B818-925F-2386-C162F4784E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33" y="2241261"/>
            <a:ext cx="27674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6E8DC9B-6DD8-38FE-BA53-2D200113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7" y="2587697"/>
            <a:ext cx="2699304" cy="40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7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Rungstedlund, Karen Blixen - d. 15. juli 2020 - Just Fabulous">
            <a:extLst>
              <a:ext uri="{FF2B5EF4-FFF2-40B4-BE49-F238E27FC236}">
                <a16:creationId xmlns:a16="http://schemas.microsoft.com/office/drawing/2014/main" id="{98330486-E9DB-B36F-E741-91A61E3D4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76"/>
          <a:stretch/>
        </p:blipFill>
        <p:spPr bwMode="auto">
          <a:xfrm>
            <a:off x="-2" y="10"/>
            <a:ext cx="4056982" cy="44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aren Blixen Museum">
            <a:extLst>
              <a:ext uri="{FF2B5EF4-FFF2-40B4-BE49-F238E27FC236}">
                <a16:creationId xmlns:a16="http://schemas.microsoft.com/office/drawing/2014/main" id="{C5AAE742-E60A-0D6E-9F95-498C5695D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8" r="2" b="2434"/>
          <a:stretch/>
        </p:blipFill>
        <p:spPr bwMode="auto">
          <a:xfrm>
            <a:off x="8115283" y="4462444"/>
            <a:ext cx="4076715" cy="23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aren Blixen Museum Rungstedlund">
            <a:extLst>
              <a:ext uri="{FF2B5EF4-FFF2-40B4-BE49-F238E27FC236}">
                <a16:creationId xmlns:a16="http://schemas.microsoft.com/office/drawing/2014/main" id="{0EB705F1-52B7-777E-BD44-C374DFE72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r="29327" b="1"/>
          <a:stretch/>
        </p:blipFill>
        <p:spPr bwMode="auto">
          <a:xfrm>
            <a:off x="8115283" y="-1"/>
            <a:ext cx="4076717" cy="44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uzz Tour Rungstedlund - Klassisk - Spisestue - Andre - af Fotograf  Camilla Ropers | Houzz">
            <a:extLst>
              <a:ext uri="{FF2B5EF4-FFF2-40B4-BE49-F238E27FC236}">
                <a16:creationId xmlns:a16="http://schemas.microsoft.com/office/drawing/2014/main" id="{7110EFAE-8A32-5152-18F2-CB367E4162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8878"/>
          <a:stretch/>
        </p:blipFill>
        <p:spPr bwMode="auto">
          <a:xfrm>
            <a:off x="4056980" y="-1"/>
            <a:ext cx="4063088" cy="44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484511-18F8-3809-4BB1-6909309B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8" y="4777524"/>
            <a:ext cx="6863410" cy="1113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Rungstedlund</a:t>
            </a:r>
          </a:p>
        </p:txBody>
      </p:sp>
    </p:spTree>
    <p:extLst>
      <p:ext uri="{BB962C8B-B14F-4D97-AF65-F5344CB8AC3E}">
        <p14:creationId xmlns:p14="http://schemas.microsoft.com/office/powerpoint/2010/main" val="41382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Dansksiderne: Analysevejledninger">
            <a:extLst>
              <a:ext uri="{FF2B5EF4-FFF2-40B4-BE49-F238E27FC236}">
                <a16:creationId xmlns:a16="http://schemas.microsoft.com/office/drawing/2014/main" id="{95039502-025E-90BC-34DE-24A13DF2FA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57225"/>
            <a:ext cx="4849813" cy="1544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ndlingsforløb - Indidansk">
            <a:extLst>
              <a:ext uri="{FF2B5EF4-FFF2-40B4-BE49-F238E27FC236}">
                <a16:creationId xmlns:a16="http://schemas.microsoft.com/office/drawing/2014/main" id="{233B205D-37B2-C3E1-C027-B5BA388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74888"/>
            <a:ext cx="4849813" cy="965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andlingsforløb - Indidansk">
            <a:extLst>
              <a:ext uri="{FF2B5EF4-FFF2-40B4-BE49-F238E27FC236}">
                <a16:creationId xmlns:a16="http://schemas.microsoft.com/office/drawing/2014/main" id="{8B6CF3DF-1723-589E-ED6D-FD340190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657225"/>
            <a:ext cx="3016250" cy="2582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andlingsforløb - Indidansk">
            <a:extLst>
              <a:ext uri="{FF2B5EF4-FFF2-40B4-BE49-F238E27FC236}">
                <a16:creationId xmlns:a16="http://schemas.microsoft.com/office/drawing/2014/main" id="{1B79751C-D501-91A1-F0E4-C7BFAD00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14700"/>
            <a:ext cx="7940675" cy="1766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jem | ude | hjem model | Analysesiden">
            <a:extLst>
              <a:ext uri="{FF2B5EF4-FFF2-40B4-BE49-F238E27FC236}">
                <a16:creationId xmlns:a16="http://schemas.microsoft.com/office/drawing/2014/main" id="{7B648C07-953E-BC89-294A-1B49F12949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657225"/>
            <a:ext cx="2889250" cy="179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andlingsforløb - Indidansk">
            <a:extLst>
              <a:ext uri="{FF2B5EF4-FFF2-40B4-BE49-F238E27FC236}">
                <a16:creationId xmlns:a16="http://schemas.microsoft.com/office/drawing/2014/main" id="{243C99EB-7024-627D-C42B-20504EE3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2525713"/>
            <a:ext cx="2889250" cy="2555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AC8248-24C0-306C-4FF5-6E266176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Typer af komposition</a:t>
            </a:r>
          </a:p>
        </p:txBody>
      </p:sp>
    </p:spTree>
    <p:extLst>
      <p:ext uri="{BB962C8B-B14F-4D97-AF65-F5344CB8AC3E}">
        <p14:creationId xmlns:p14="http://schemas.microsoft.com/office/powerpoint/2010/main" val="411858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101B5-B2BC-8CBF-42AC-B0A7FCB2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tx1"/>
                </a:solidFill>
                <a:highlight>
                  <a:srgbClr val="FF0000"/>
                </a:highlight>
                <a:latin typeface="+mj-lt"/>
                <a:ea typeface="+mj-ea"/>
                <a:cs typeface="+mj-cs"/>
              </a:rPr>
              <a:t>Opgave</a:t>
            </a:r>
            <a:r>
              <a:rPr lang="en-US" sz="2600" kern="1200" dirty="0">
                <a:solidFill>
                  <a:schemeClr val="tx1"/>
                </a:solidFill>
                <a:highlight>
                  <a:srgbClr val="FF0000"/>
                </a:highlight>
                <a:latin typeface="+mj-lt"/>
                <a:ea typeface="+mj-ea"/>
                <a:cs typeface="+mj-cs"/>
              </a:rPr>
              <a:t> 1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</a:t>
            </a:r>
            <a:r>
              <a:rPr lang="en-US" sz="26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ubeskrevne</a:t>
            </a:r>
            <a:r>
              <a:rPr lang="en-US" sz="2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blad</a:t>
            </a:r>
            <a:r>
              <a:rPr lang="en-US" sz="2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Karen Blixen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Sidste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Fortællinger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1957</a:t>
            </a:r>
          </a:p>
        </p:txBody>
      </p:sp>
      <p:pic>
        <p:nvPicPr>
          <p:cNvPr id="7170" name="Picture 2" descr="Eksistentialisme - modernisme og realisme Flashcards | Quizlet">
            <a:extLst>
              <a:ext uri="{FF2B5EF4-FFF2-40B4-BE49-F238E27FC236}">
                <a16:creationId xmlns:a16="http://schemas.microsoft.com/office/drawing/2014/main" id="{BACDC876-1E40-6E15-CD7C-66492635D2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7236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172" name="Picture 4" descr="Psykedelisk udgave af Jon Fosse leverer et stort skvulp eksistentialisme |  Kristeligt Dagblad">
            <a:extLst>
              <a:ext uri="{FF2B5EF4-FFF2-40B4-BE49-F238E27FC236}">
                <a16:creationId xmlns:a16="http://schemas.microsoft.com/office/drawing/2014/main" id="{FE58049F-A3D3-0A3F-EA2C-73C28F424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r="17387" b="2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7C1064-C854-94A4-28F1-C9200522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9633" y="3455207"/>
            <a:ext cx="5742432" cy="3043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 err="1"/>
              <a:t>Hvad</a:t>
            </a:r>
            <a:r>
              <a:rPr lang="en-US" sz="1600" dirty="0"/>
              <a:t> er din </a:t>
            </a:r>
            <a:r>
              <a:rPr lang="en-US" sz="1600" dirty="0" err="1"/>
              <a:t>forforståelse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telsten</a:t>
            </a:r>
            <a:endParaRPr lang="en-US" sz="1600" dirty="0"/>
          </a:p>
          <a:p>
            <a:r>
              <a:rPr lang="en-US" sz="1600" dirty="0"/>
              <a:t>Find 3 – 4 </a:t>
            </a:r>
            <a:r>
              <a:rPr lang="en-US" sz="1600" dirty="0" err="1"/>
              <a:t>passager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skaber</a:t>
            </a:r>
            <a:r>
              <a:rPr lang="en-US" sz="1600" dirty="0"/>
              <a:t> </a:t>
            </a:r>
            <a:r>
              <a:rPr lang="en-US" sz="1600" dirty="0" err="1"/>
              <a:t>undren</a:t>
            </a:r>
            <a:r>
              <a:rPr lang="en-US" sz="1600" dirty="0"/>
              <a:t>. </a:t>
            </a:r>
          </a:p>
          <a:p>
            <a:r>
              <a:rPr lang="en-US" sz="1600" dirty="0"/>
              <a:t>Find </a:t>
            </a:r>
            <a:r>
              <a:rPr lang="en-US" sz="1600" dirty="0" err="1"/>
              <a:t>forklaringer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disse</a:t>
            </a:r>
            <a:r>
              <a:rPr lang="en-US" sz="1600" dirty="0"/>
              <a:t> </a:t>
            </a:r>
            <a:r>
              <a:rPr lang="en-US" sz="1600" dirty="0" err="1"/>
              <a:t>passager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teksten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Afdæk</a:t>
            </a:r>
            <a:r>
              <a:rPr lang="en-US" sz="1600" dirty="0"/>
              <a:t> </a:t>
            </a:r>
            <a:r>
              <a:rPr lang="en-US" sz="1600" dirty="0" err="1"/>
              <a:t>tematik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budskab</a:t>
            </a:r>
            <a:r>
              <a:rPr lang="en-US" sz="1600" dirty="0"/>
              <a:t>. </a:t>
            </a:r>
            <a:r>
              <a:rPr lang="en-US" sz="1600" dirty="0" err="1"/>
              <a:t>Brug</a:t>
            </a:r>
            <a:r>
              <a:rPr lang="en-US" sz="1600" dirty="0"/>
              <a:t> den </a:t>
            </a:r>
            <a:r>
              <a:rPr lang="en-US" sz="1600" dirty="0" err="1"/>
              <a:t>hermeneutiske</a:t>
            </a:r>
            <a:r>
              <a:rPr lang="en-US" sz="1600" dirty="0"/>
              <a:t> spiral.</a:t>
            </a:r>
          </a:p>
          <a:p>
            <a:r>
              <a:rPr lang="en-US" sz="1600" dirty="0" err="1"/>
              <a:t>Afdæk</a:t>
            </a:r>
            <a:r>
              <a:rPr lang="en-US" sz="1600" dirty="0"/>
              <a:t> det </a:t>
            </a:r>
            <a:r>
              <a:rPr lang="en-US" sz="1600" dirty="0" err="1"/>
              <a:t>eksistentielle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det </a:t>
            </a:r>
            <a:r>
              <a:rPr lang="en-US" sz="1600" dirty="0" err="1"/>
              <a:t>meningsløse</a:t>
            </a:r>
            <a:r>
              <a:rPr lang="en-US" sz="1600" dirty="0"/>
              <a:t> versus </a:t>
            </a:r>
            <a:r>
              <a:rPr lang="en-US" sz="1600" dirty="0" err="1"/>
              <a:t>meningsfyldte</a:t>
            </a:r>
            <a:r>
              <a:rPr lang="en-US" sz="1600" dirty="0"/>
              <a:t> I </a:t>
            </a:r>
            <a:r>
              <a:rPr lang="en-US" sz="1600" dirty="0" err="1"/>
              <a:t>teksten</a:t>
            </a:r>
            <a:endParaRPr lang="en-US" sz="1600" dirty="0"/>
          </a:p>
          <a:p>
            <a:r>
              <a:rPr lang="en-US" sz="1600" dirty="0" err="1"/>
              <a:t>Perspektiver</a:t>
            </a:r>
            <a:r>
              <a:rPr lang="en-US" sz="1600" dirty="0"/>
              <a:t> </a:t>
            </a:r>
            <a:r>
              <a:rPr lang="en-US" sz="1600" dirty="0" err="1"/>
              <a:t>tematisk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anden</a:t>
            </a:r>
            <a:r>
              <a:rPr lang="en-US" sz="1600" dirty="0"/>
              <a:t> </a:t>
            </a:r>
            <a:r>
              <a:rPr lang="en-US" sz="1600" dirty="0" err="1"/>
              <a:t>tekst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dette</a:t>
            </a:r>
            <a:r>
              <a:rPr lang="en-US" sz="1600" dirty="0"/>
              <a:t> </a:t>
            </a:r>
            <a:r>
              <a:rPr lang="en-US" sz="1600" dirty="0" err="1"/>
              <a:t>forløb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Lav</a:t>
            </a:r>
            <a:r>
              <a:rPr lang="en-US" sz="1600" dirty="0"/>
              <a:t> et PowerPoint </a:t>
            </a:r>
            <a:r>
              <a:rPr lang="en-US" sz="1600" dirty="0" err="1"/>
              <a:t>på</a:t>
            </a:r>
            <a:r>
              <a:rPr lang="en-US" sz="1600" dirty="0"/>
              <a:t> 5-8 min med </a:t>
            </a:r>
            <a:r>
              <a:rPr lang="en-US" sz="1600" dirty="0" err="1"/>
              <a:t>oplæg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226DCB-C99F-3BB5-01C4-587EFDCB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4" y="501651"/>
            <a:ext cx="443472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/>
              <a:t>Hermeneutiske spiral som fortolkningsredskab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Den hermeneutiske spiral - Dansk A, eux merkantil - Praxis">
            <a:extLst>
              <a:ext uri="{FF2B5EF4-FFF2-40B4-BE49-F238E27FC236}">
                <a16:creationId xmlns:a16="http://schemas.microsoft.com/office/drawing/2014/main" id="{9A33E876-B902-E5E3-A8D5-2862C50CA5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1388" y="539762"/>
            <a:ext cx="2662858" cy="24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9EA66AC-D355-A45D-0B12-4A509FECE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Forforståelse</a:t>
            </a:r>
          </a:p>
          <a:p>
            <a:r>
              <a:rPr lang="en-US" sz="2000"/>
              <a:t>Ny forståelse</a:t>
            </a:r>
          </a:p>
          <a:p>
            <a:r>
              <a:rPr lang="en-US" sz="2000"/>
              <a:t>Undren </a:t>
            </a:r>
          </a:p>
          <a:p>
            <a:r>
              <a:rPr lang="en-US" sz="2000"/>
              <a:t>Ny forståelse </a:t>
            </a:r>
          </a:p>
          <a:p>
            <a:r>
              <a:rPr lang="en-US" sz="2000"/>
              <a:t>Osv. </a:t>
            </a:r>
          </a:p>
        </p:txBody>
      </p:sp>
      <p:pic>
        <p:nvPicPr>
          <p:cNvPr id="2052" name="Picture 4" descr="Pædagogstuderendes fortællinger: 🤯 Den hermeneutiske spiral og  kommunikation 🤯">
            <a:extLst>
              <a:ext uri="{FF2B5EF4-FFF2-40B4-BE49-F238E27FC236}">
                <a16:creationId xmlns:a16="http://schemas.microsoft.com/office/drawing/2014/main" id="{FC4539F0-4428-4C77-9243-7DE5F03B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685" y="3835114"/>
            <a:ext cx="3857146" cy="24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3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558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Google Sans</vt:lpstr>
      <vt:lpstr>Lato</vt:lpstr>
      <vt:lpstr>Noto Sans</vt:lpstr>
      <vt:lpstr>Office-tema</vt:lpstr>
      <vt:lpstr>Eksistentialisme  og Karen Blixen</vt:lpstr>
      <vt:lpstr>Karen Blixen (1885-1962) </vt:lpstr>
      <vt:lpstr>Værker og temaer -  Karen Blixen</vt:lpstr>
      <vt:lpstr>Film om Karen Blixen       </vt:lpstr>
      <vt:lpstr>Karen Blixen forfatter  Karen Blixen levede i en brydningstid, hvor gamle patriarkalske strukturer i stigende grad blev udfordret, og det præger forfatterskabet. Mange af fortællingerne tematiserer et opgør med det gamle patriarkat, adelens deroute og voksnes dominans over børn. </vt:lpstr>
      <vt:lpstr>Rungstedlund</vt:lpstr>
      <vt:lpstr>Typer af komposition</vt:lpstr>
      <vt:lpstr>Opgave 1 til Det ubeskrevne blad af Karen Blixen fra Sidste Fortællinger, 1957</vt:lpstr>
      <vt:lpstr>Hermeneutiske spiral som fortolkningsredskab</vt:lpstr>
      <vt:lpstr>Det portrætterende</vt:lpstr>
      <vt:lpstr>Opgave 2 til Det ubeskrevne blad af Karen Blixen fra Sidste Fortællinger, 1957</vt:lpstr>
      <vt:lpstr>Materialer til biografisk læsning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Eksistentialisme  og Karen Blixen</dc:title>
  <dc:creator>Agnethe Christiansen</dc:creator>
  <cp:lastModifiedBy>Agnethe Christiansen</cp:lastModifiedBy>
  <cp:revision>4</cp:revision>
  <dcterms:created xsi:type="dcterms:W3CDTF">2024-04-01T11:42:59Z</dcterms:created>
  <dcterms:modified xsi:type="dcterms:W3CDTF">2024-12-03T18:26:40Z</dcterms:modified>
</cp:coreProperties>
</file>