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6" r:id="rId3"/>
    <p:sldId id="268" r:id="rId4"/>
    <p:sldId id="267" r:id="rId5"/>
    <p:sldId id="269" r:id="rId6"/>
    <p:sldId id="270" r:id="rId7"/>
    <p:sldId id="258" r:id="rId8"/>
    <p:sldId id="259" r:id="rId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667" autoAdjust="0"/>
  </p:normalViewPr>
  <p:slideViewPr>
    <p:cSldViewPr snapToGrid="0">
      <p:cViewPr varScale="1">
        <p:scale>
          <a:sx n="41" d="100"/>
          <a:sy n="41" d="100"/>
        </p:scale>
        <p:origin x="1588"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s Nielsen" userId="dfe19b17-f627-47bf-97e6-ddad30548824" providerId="ADAL" clId="{2F7A5382-FA41-4A0C-AB2A-A438E8ADC3D3}"/>
    <pc:docChg chg="modSld">
      <pc:chgData name="Mads Nielsen" userId="dfe19b17-f627-47bf-97e6-ddad30548824" providerId="ADAL" clId="{2F7A5382-FA41-4A0C-AB2A-A438E8ADC3D3}" dt="2024-12-03T07:12:12.080" v="7" actId="20577"/>
      <pc:docMkLst>
        <pc:docMk/>
      </pc:docMkLst>
      <pc:sldChg chg="modSp mod">
        <pc:chgData name="Mads Nielsen" userId="dfe19b17-f627-47bf-97e6-ddad30548824" providerId="ADAL" clId="{2F7A5382-FA41-4A0C-AB2A-A438E8ADC3D3}" dt="2024-12-03T07:12:12.080" v="7" actId="20577"/>
        <pc:sldMkLst>
          <pc:docMk/>
          <pc:sldMk cId="2795919839" sldId="256"/>
        </pc:sldMkLst>
        <pc:spChg chg="mod">
          <ac:chgData name="Mads Nielsen" userId="dfe19b17-f627-47bf-97e6-ddad30548824" providerId="ADAL" clId="{2F7A5382-FA41-4A0C-AB2A-A438E8ADC3D3}" dt="2024-12-03T07:12:12.080" v="7" actId="20577"/>
          <ac:spMkLst>
            <pc:docMk/>
            <pc:sldMk cId="2795919839" sldId="256"/>
            <ac:spMk id="3" creationId="{0783DA35-48A5-A3F1-DE90-A6B3639BF49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9ADC5C-62BD-4C01-8DCE-9F84F0C1E659}" type="datetimeFigureOut">
              <a:rPr lang="da-DK" smtClean="0"/>
              <a:t>03-12-2024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442FAB-B043-4B6B-9CB7-439F5B29A746}" type="slidenum">
              <a:rPr lang="da-DK" smtClean="0"/>
              <a:t>‹nr.›</a:t>
            </a:fld>
            <a:endParaRPr lang="da-DK"/>
          </a:p>
        </p:txBody>
      </p:sp>
    </p:spTree>
    <p:extLst>
      <p:ext uri="{BB962C8B-B14F-4D97-AF65-F5344CB8AC3E}">
        <p14:creationId xmlns:p14="http://schemas.microsoft.com/office/powerpoint/2010/main" val="69931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Begrebet romantisme er en strømning inden for romantikken. Den dækker over en litterær idé og stil, der udfolder sig over en periode fra omkring 1830-1850. </a:t>
            </a:r>
          </a:p>
          <a:p>
            <a:r>
              <a:rPr lang="da-DK" dirty="0"/>
              <a:t>Romantisme er oprindelig det franske og engelske ord for romantikken som periode, og hermed signaleres en ny inspirationskilde for dansk litteratur. </a:t>
            </a:r>
          </a:p>
        </p:txBody>
      </p:sp>
      <p:sp>
        <p:nvSpPr>
          <p:cNvPr id="4" name="Pladsholder til slidenummer 3"/>
          <p:cNvSpPr>
            <a:spLocks noGrp="1"/>
          </p:cNvSpPr>
          <p:nvPr>
            <p:ph type="sldNum" sz="quarter" idx="5"/>
          </p:nvPr>
        </p:nvSpPr>
        <p:spPr/>
        <p:txBody>
          <a:bodyPr/>
          <a:lstStyle/>
          <a:p>
            <a:fld id="{96442FAB-B043-4B6B-9CB7-439F5B29A746}" type="slidenum">
              <a:rPr lang="da-DK" smtClean="0"/>
              <a:t>1</a:t>
            </a:fld>
            <a:endParaRPr lang="da-DK"/>
          </a:p>
        </p:txBody>
      </p:sp>
    </p:spTree>
    <p:extLst>
      <p:ext uri="{BB962C8B-B14F-4D97-AF65-F5344CB8AC3E}">
        <p14:creationId xmlns:p14="http://schemas.microsoft.com/office/powerpoint/2010/main" val="2445314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fld id="{96442FAB-B043-4B6B-9CB7-439F5B29A746}" type="slidenum">
              <a:rPr lang="da-DK" smtClean="0"/>
              <a:t>2</a:t>
            </a:fld>
            <a:endParaRPr lang="da-DK"/>
          </a:p>
        </p:txBody>
      </p:sp>
    </p:spTree>
    <p:extLst>
      <p:ext uri="{BB962C8B-B14F-4D97-AF65-F5344CB8AC3E}">
        <p14:creationId xmlns:p14="http://schemas.microsoft.com/office/powerpoint/2010/main" val="1707128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6442FAB-B043-4B6B-9CB7-439F5B29A746}" type="slidenum">
              <a:rPr lang="da-DK" smtClean="0"/>
              <a:t>3</a:t>
            </a:fld>
            <a:endParaRPr lang="da-DK"/>
          </a:p>
        </p:txBody>
      </p:sp>
    </p:spTree>
    <p:extLst>
      <p:ext uri="{BB962C8B-B14F-4D97-AF65-F5344CB8AC3E}">
        <p14:creationId xmlns:p14="http://schemas.microsoft.com/office/powerpoint/2010/main" val="3683551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6442FAB-B043-4B6B-9CB7-439F5B29A746}" type="slidenum">
              <a:rPr lang="da-DK" smtClean="0"/>
              <a:t>4</a:t>
            </a:fld>
            <a:endParaRPr lang="da-DK"/>
          </a:p>
        </p:txBody>
      </p:sp>
    </p:spTree>
    <p:extLst>
      <p:ext uri="{BB962C8B-B14F-4D97-AF65-F5344CB8AC3E}">
        <p14:creationId xmlns:p14="http://schemas.microsoft.com/office/powerpoint/2010/main" val="3564435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i="0" dirty="0"/>
          </a:p>
        </p:txBody>
      </p:sp>
      <p:sp>
        <p:nvSpPr>
          <p:cNvPr id="4" name="Pladsholder til slidenummer 3"/>
          <p:cNvSpPr>
            <a:spLocks noGrp="1"/>
          </p:cNvSpPr>
          <p:nvPr>
            <p:ph type="sldNum" sz="quarter" idx="5"/>
          </p:nvPr>
        </p:nvSpPr>
        <p:spPr/>
        <p:txBody>
          <a:bodyPr/>
          <a:lstStyle/>
          <a:p>
            <a:fld id="{96442FAB-B043-4B6B-9CB7-439F5B29A746}" type="slidenum">
              <a:rPr lang="da-DK" smtClean="0"/>
              <a:t>5</a:t>
            </a:fld>
            <a:endParaRPr lang="da-DK"/>
          </a:p>
        </p:txBody>
      </p:sp>
    </p:spTree>
    <p:extLst>
      <p:ext uri="{BB962C8B-B14F-4D97-AF65-F5344CB8AC3E}">
        <p14:creationId xmlns:p14="http://schemas.microsoft.com/office/powerpoint/2010/main" val="2068821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C.W. Eckersberg: ”</a:t>
            </a:r>
            <a:r>
              <a:rPr lang="da-DK" b="0" i="0" dirty="0">
                <a:solidFill>
                  <a:srgbClr val="1F1F1F"/>
                </a:solidFill>
                <a:effectLst/>
                <a:latin typeface="Google Sans"/>
              </a:rPr>
              <a:t> En nøgen kvinde sætter sit hår foran et spejl</a:t>
            </a:r>
            <a:r>
              <a:rPr lang="da-DK" dirty="0"/>
              <a:t>” (1837)</a:t>
            </a:r>
          </a:p>
          <a:p>
            <a:endParaRPr lang="da-DK" dirty="0"/>
          </a:p>
          <a:p>
            <a:endParaRPr lang="da-DK" dirty="0"/>
          </a:p>
        </p:txBody>
      </p:sp>
      <p:sp>
        <p:nvSpPr>
          <p:cNvPr id="4" name="Pladsholder til slidenummer 3"/>
          <p:cNvSpPr>
            <a:spLocks noGrp="1"/>
          </p:cNvSpPr>
          <p:nvPr>
            <p:ph type="sldNum" sz="quarter" idx="5"/>
          </p:nvPr>
        </p:nvSpPr>
        <p:spPr/>
        <p:txBody>
          <a:bodyPr/>
          <a:lstStyle/>
          <a:p>
            <a:fld id="{96442FAB-B043-4B6B-9CB7-439F5B29A746}" type="slidenum">
              <a:rPr lang="da-DK" smtClean="0"/>
              <a:t>6</a:t>
            </a:fld>
            <a:endParaRPr lang="da-DK"/>
          </a:p>
        </p:txBody>
      </p:sp>
    </p:spTree>
    <p:extLst>
      <p:ext uri="{BB962C8B-B14F-4D97-AF65-F5344CB8AC3E}">
        <p14:creationId xmlns:p14="http://schemas.microsoft.com/office/powerpoint/2010/main" val="3413675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Eksempel:</a:t>
            </a:r>
          </a:p>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sz="1200" dirty="0">
                <a:solidFill>
                  <a:srgbClr val="211A52"/>
                </a:solidFill>
              </a:rPr>
              <a:t>“Skyggen”: “selv hans Skygge krøb ind, den blev meget mindre end hjemme.”</a:t>
            </a:r>
          </a:p>
          <a:p>
            <a:endParaRPr lang="da-DK" dirty="0"/>
          </a:p>
        </p:txBody>
      </p:sp>
      <p:sp>
        <p:nvSpPr>
          <p:cNvPr id="4" name="Pladsholder til slidenummer 3"/>
          <p:cNvSpPr>
            <a:spLocks noGrp="1"/>
          </p:cNvSpPr>
          <p:nvPr>
            <p:ph type="sldNum" sz="quarter" idx="5"/>
          </p:nvPr>
        </p:nvSpPr>
        <p:spPr/>
        <p:txBody>
          <a:bodyPr/>
          <a:lstStyle/>
          <a:p>
            <a:fld id="{96442FAB-B043-4B6B-9CB7-439F5B29A746}" type="slidenum">
              <a:rPr lang="da-DK" smtClean="0"/>
              <a:t>7</a:t>
            </a:fld>
            <a:endParaRPr lang="da-DK"/>
          </a:p>
        </p:txBody>
      </p:sp>
    </p:spTree>
    <p:extLst>
      <p:ext uri="{BB962C8B-B14F-4D97-AF65-F5344CB8AC3E}">
        <p14:creationId xmlns:p14="http://schemas.microsoft.com/office/powerpoint/2010/main" val="2434909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Andersens eventyr </a:t>
            </a:r>
            <a:r>
              <a:rPr lang="da-DK" i="1" dirty="0"/>
              <a:t>Skyggen</a:t>
            </a:r>
            <a:r>
              <a:rPr lang="da-DK" i="0" dirty="0"/>
              <a:t> beretter om en lærd mand, der under en rejse til Italien pludselig oplever, at hans egen skygge udspalter sig og bliver en selvstændig person. Den lærde mands skygge repræsenterer menneskets natside – begær, seksualitet, løgn, bedrag og magt – og i modsætning til de opbyggelige eventyr hvor det gode overvinder det onde, ender eventyret med, at skyggen slår den lærde mand ihjel. </a:t>
            </a:r>
          </a:p>
          <a:p>
            <a:endParaRPr lang="da-DK" i="0" dirty="0"/>
          </a:p>
          <a:p>
            <a:r>
              <a:rPr lang="da-DK" i="0" dirty="0"/>
              <a:t>Skyggen sætter en stopper for ”det gode, det sande og det skønne”, som var den lærde mands værdigrundlag – og som samtidig repræsenterer romantikkens idealer. Eventyret belyser menneskets fortrængte sider. </a:t>
            </a:r>
            <a:endParaRPr lang="da-DK" dirty="0"/>
          </a:p>
        </p:txBody>
      </p:sp>
      <p:sp>
        <p:nvSpPr>
          <p:cNvPr id="4" name="Pladsholder til slidenummer 3"/>
          <p:cNvSpPr>
            <a:spLocks noGrp="1"/>
          </p:cNvSpPr>
          <p:nvPr>
            <p:ph type="sldNum" sz="quarter" idx="5"/>
          </p:nvPr>
        </p:nvSpPr>
        <p:spPr/>
        <p:txBody>
          <a:bodyPr/>
          <a:lstStyle/>
          <a:p>
            <a:fld id="{96442FAB-B043-4B6B-9CB7-439F5B29A746}" type="slidenum">
              <a:rPr lang="da-DK" smtClean="0"/>
              <a:t>8</a:t>
            </a:fld>
            <a:endParaRPr lang="da-DK"/>
          </a:p>
        </p:txBody>
      </p:sp>
    </p:spTree>
    <p:extLst>
      <p:ext uri="{BB962C8B-B14F-4D97-AF65-F5344CB8AC3E}">
        <p14:creationId xmlns:p14="http://schemas.microsoft.com/office/powerpoint/2010/main" val="4152998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252919-B6AD-B4A5-FBA0-DCB5A66FFB62}"/>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CB861985-91A5-A12B-38E9-D8EB347A7C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691AF96B-60ED-CEE4-588C-8C74E9C75730}"/>
              </a:ext>
            </a:extLst>
          </p:cNvPr>
          <p:cNvSpPr>
            <a:spLocks noGrp="1"/>
          </p:cNvSpPr>
          <p:nvPr>
            <p:ph type="dt" sz="half" idx="10"/>
          </p:nvPr>
        </p:nvSpPr>
        <p:spPr/>
        <p:txBody>
          <a:bodyPr/>
          <a:lstStyle/>
          <a:p>
            <a:fld id="{F97D4F55-57C1-43BD-B5E5-C70EFD71D133}" type="datetimeFigureOut">
              <a:rPr lang="da-DK" smtClean="0"/>
              <a:t>03-12-2024</a:t>
            </a:fld>
            <a:endParaRPr lang="da-DK"/>
          </a:p>
        </p:txBody>
      </p:sp>
      <p:sp>
        <p:nvSpPr>
          <p:cNvPr id="5" name="Pladsholder til sidefod 4">
            <a:extLst>
              <a:ext uri="{FF2B5EF4-FFF2-40B4-BE49-F238E27FC236}">
                <a16:creationId xmlns:a16="http://schemas.microsoft.com/office/drawing/2014/main" id="{CE72A46A-CC72-3820-71F3-A13544AA001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FB415A7-E8D4-289F-334C-4DA65658228B}"/>
              </a:ext>
            </a:extLst>
          </p:cNvPr>
          <p:cNvSpPr>
            <a:spLocks noGrp="1"/>
          </p:cNvSpPr>
          <p:nvPr>
            <p:ph type="sldNum" sz="quarter" idx="12"/>
          </p:nvPr>
        </p:nvSpPr>
        <p:spPr/>
        <p:txBody>
          <a:bodyPr/>
          <a:lstStyle/>
          <a:p>
            <a:fld id="{9ABE7722-ACC7-42EC-A3BB-D33C534BF06D}" type="slidenum">
              <a:rPr lang="da-DK" smtClean="0"/>
              <a:t>‹nr.›</a:t>
            </a:fld>
            <a:endParaRPr lang="da-DK"/>
          </a:p>
        </p:txBody>
      </p:sp>
    </p:spTree>
    <p:extLst>
      <p:ext uri="{BB962C8B-B14F-4D97-AF65-F5344CB8AC3E}">
        <p14:creationId xmlns:p14="http://schemas.microsoft.com/office/powerpoint/2010/main" val="835390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031A21-64D5-68AC-2137-6A5707309C5C}"/>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A880B816-A45B-0D16-6C82-D4AB3DC72F1C}"/>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03F90CE-B937-C3B3-2205-3E0428F41408}"/>
              </a:ext>
            </a:extLst>
          </p:cNvPr>
          <p:cNvSpPr>
            <a:spLocks noGrp="1"/>
          </p:cNvSpPr>
          <p:nvPr>
            <p:ph type="dt" sz="half" idx="10"/>
          </p:nvPr>
        </p:nvSpPr>
        <p:spPr/>
        <p:txBody>
          <a:bodyPr/>
          <a:lstStyle/>
          <a:p>
            <a:fld id="{F97D4F55-57C1-43BD-B5E5-C70EFD71D133}" type="datetimeFigureOut">
              <a:rPr lang="da-DK" smtClean="0"/>
              <a:t>03-12-2024</a:t>
            </a:fld>
            <a:endParaRPr lang="da-DK"/>
          </a:p>
        </p:txBody>
      </p:sp>
      <p:sp>
        <p:nvSpPr>
          <p:cNvPr id="5" name="Pladsholder til sidefod 4">
            <a:extLst>
              <a:ext uri="{FF2B5EF4-FFF2-40B4-BE49-F238E27FC236}">
                <a16:creationId xmlns:a16="http://schemas.microsoft.com/office/drawing/2014/main" id="{B0A1B295-2A3B-7CE2-D783-D4597C2E2BC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92B53D7-91DF-DD8C-8EAD-28FBD81EC769}"/>
              </a:ext>
            </a:extLst>
          </p:cNvPr>
          <p:cNvSpPr>
            <a:spLocks noGrp="1"/>
          </p:cNvSpPr>
          <p:nvPr>
            <p:ph type="sldNum" sz="quarter" idx="12"/>
          </p:nvPr>
        </p:nvSpPr>
        <p:spPr/>
        <p:txBody>
          <a:bodyPr/>
          <a:lstStyle/>
          <a:p>
            <a:fld id="{9ABE7722-ACC7-42EC-A3BB-D33C534BF06D}" type="slidenum">
              <a:rPr lang="da-DK" smtClean="0"/>
              <a:t>‹nr.›</a:t>
            </a:fld>
            <a:endParaRPr lang="da-DK"/>
          </a:p>
        </p:txBody>
      </p:sp>
    </p:spTree>
    <p:extLst>
      <p:ext uri="{BB962C8B-B14F-4D97-AF65-F5344CB8AC3E}">
        <p14:creationId xmlns:p14="http://schemas.microsoft.com/office/powerpoint/2010/main" val="2109991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316A283E-71E3-DD5A-453F-0669E2EB7C43}"/>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AD759DEF-FC4D-9570-3FFA-31C2466F99DD}"/>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004C93D-4AC3-3FCD-E861-57BD493BC3B7}"/>
              </a:ext>
            </a:extLst>
          </p:cNvPr>
          <p:cNvSpPr>
            <a:spLocks noGrp="1"/>
          </p:cNvSpPr>
          <p:nvPr>
            <p:ph type="dt" sz="half" idx="10"/>
          </p:nvPr>
        </p:nvSpPr>
        <p:spPr/>
        <p:txBody>
          <a:bodyPr/>
          <a:lstStyle/>
          <a:p>
            <a:fld id="{F97D4F55-57C1-43BD-B5E5-C70EFD71D133}" type="datetimeFigureOut">
              <a:rPr lang="da-DK" smtClean="0"/>
              <a:t>03-12-2024</a:t>
            </a:fld>
            <a:endParaRPr lang="da-DK"/>
          </a:p>
        </p:txBody>
      </p:sp>
      <p:sp>
        <p:nvSpPr>
          <p:cNvPr id="5" name="Pladsholder til sidefod 4">
            <a:extLst>
              <a:ext uri="{FF2B5EF4-FFF2-40B4-BE49-F238E27FC236}">
                <a16:creationId xmlns:a16="http://schemas.microsoft.com/office/drawing/2014/main" id="{A04A7501-7315-AFBA-A269-A66C6720F64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1168B7D-7CE8-86ED-763B-7626F554F305}"/>
              </a:ext>
            </a:extLst>
          </p:cNvPr>
          <p:cNvSpPr>
            <a:spLocks noGrp="1"/>
          </p:cNvSpPr>
          <p:nvPr>
            <p:ph type="sldNum" sz="quarter" idx="12"/>
          </p:nvPr>
        </p:nvSpPr>
        <p:spPr/>
        <p:txBody>
          <a:bodyPr/>
          <a:lstStyle/>
          <a:p>
            <a:fld id="{9ABE7722-ACC7-42EC-A3BB-D33C534BF06D}" type="slidenum">
              <a:rPr lang="da-DK" smtClean="0"/>
              <a:t>‹nr.›</a:t>
            </a:fld>
            <a:endParaRPr lang="da-DK"/>
          </a:p>
        </p:txBody>
      </p:sp>
    </p:spTree>
    <p:extLst>
      <p:ext uri="{BB962C8B-B14F-4D97-AF65-F5344CB8AC3E}">
        <p14:creationId xmlns:p14="http://schemas.microsoft.com/office/powerpoint/2010/main" val="3629681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EA628-8922-26A2-0EB7-CDA7641E9CC4}"/>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5443FBC-29FF-FD99-BE67-B8953A0A8206}"/>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25BDF39-FBDD-4254-0254-99F244DF77AF}"/>
              </a:ext>
            </a:extLst>
          </p:cNvPr>
          <p:cNvSpPr>
            <a:spLocks noGrp="1"/>
          </p:cNvSpPr>
          <p:nvPr>
            <p:ph type="dt" sz="half" idx="10"/>
          </p:nvPr>
        </p:nvSpPr>
        <p:spPr/>
        <p:txBody>
          <a:bodyPr/>
          <a:lstStyle/>
          <a:p>
            <a:fld id="{F97D4F55-57C1-43BD-B5E5-C70EFD71D133}" type="datetimeFigureOut">
              <a:rPr lang="da-DK" smtClean="0"/>
              <a:t>03-12-2024</a:t>
            </a:fld>
            <a:endParaRPr lang="da-DK"/>
          </a:p>
        </p:txBody>
      </p:sp>
      <p:sp>
        <p:nvSpPr>
          <p:cNvPr id="5" name="Pladsholder til sidefod 4">
            <a:extLst>
              <a:ext uri="{FF2B5EF4-FFF2-40B4-BE49-F238E27FC236}">
                <a16:creationId xmlns:a16="http://schemas.microsoft.com/office/drawing/2014/main" id="{7437765C-EA97-320E-6968-29C91364956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BF86F15-0FDE-1839-BC1F-CF2E75B801CB}"/>
              </a:ext>
            </a:extLst>
          </p:cNvPr>
          <p:cNvSpPr>
            <a:spLocks noGrp="1"/>
          </p:cNvSpPr>
          <p:nvPr>
            <p:ph type="sldNum" sz="quarter" idx="12"/>
          </p:nvPr>
        </p:nvSpPr>
        <p:spPr/>
        <p:txBody>
          <a:bodyPr/>
          <a:lstStyle/>
          <a:p>
            <a:fld id="{9ABE7722-ACC7-42EC-A3BB-D33C534BF06D}" type="slidenum">
              <a:rPr lang="da-DK" smtClean="0"/>
              <a:t>‹nr.›</a:t>
            </a:fld>
            <a:endParaRPr lang="da-DK"/>
          </a:p>
        </p:txBody>
      </p:sp>
    </p:spTree>
    <p:extLst>
      <p:ext uri="{BB962C8B-B14F-4D97-AF65-F5344CB8AC3E}">
        <p14:creationId xmlns:p14="http://schemas.microsoft.com/office/powerpoint/2010/main" val="2765622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AA1580-CB70-62EA-47E5-8C8F243804C3}"/>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169D0684-EF99-BBCE-10FC-3E1AE3EC10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7403063E-7000-4ED1-C4E5-3233BB95A539}"/>
              </a:ext>
            </a:extLst>
          </p:cNvPr>
          <p:cNvSpPr>
            <a:spLocks noGrp="1"/>
          </p:cNvSpPr>
          <p:nvPr>
            <p:ph type="dt" sz="half" idx="10"/>
          </p:nvPr>
        </p:nvSpPr>
        <p:spPr/>
        <p:txBody>
          <a:bodyPr/>
          <a:lstStyle/>
          <a:p>
            <a:fld id="{F97D4F55-57C1-43BD-B5E5-C70EFD71D133}" type="datetimeFigureOut">
              <a:rPr lang="da-DK" smtClean="0"/>
              <a:t>03-12-2024</a:t>
            </a:fld>
            <a:endParaRPr lang="da-DK"/>
          </a:p>
        </p:txBody>
      </p:sp>
      <p:sp>
        <p:nvSpPr>
          <p:cNvPr id="5" name="Pladsholder til sidefod 4">
            <a:extLst>
              <a:ext uri="{FF2B5EF4-FFF2-40B4-BE49-F238E27FC236}">
                <a16:creationId xmlns:a16="http://schemas.microsoft.com/office/drawing/2014/main" id="{A1B0CF53-770B-C623-0B87-42D3166B541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4E5479D-C38C-0844-59E3-431F0E4D1036}"/>
              </a:ext>
            </a:extLst>
          </p:cNvPr>
          <p:cNvSpPr>
            <a:spLocks noGrp="1"/>
          </p:cNvSpPr>
          <p:nvPr>
            <p:ph type="sldNum" sz="quarter" idx="12"/>
          </p:nvPr>
        </p:nvSpPr>
        <p:spPr/>
        <p:txBody>
          <a:bodyPr/>
          <a:lstStyle/>
          <a:p>
            <a:fld id="{9ABE7722-ACC7-42EC-A3BB-D33C534BF06D}" type="slidenum">
              <a:rPr lang="da-DK" smtClean="0"/>
              <a:t>‹nr.›</a:t>
            </a:fld>
            <a:endParaRPr lang="da-DK"/>
          </a:p>
        </p:txBody>
      </p:sp>
    </p:spTree>
    <p:extLst>
      <p:ext uri="{BB962C8B-B14F-4D97-AF65-F5344CB8AC3E}">
        <p14:creationId xmlns:p14="http://schemas.microsoft.com/office/powerpoint/2010/main" val="194857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4554BE-EA50-6EA9-9ED6-B3E96AC91F44}"/>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2FA8240-DAAB-91F8-1F48-882C8E4949EC}"/>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3E7AD11C-A140-9A70-9CD2-B0CA1FA06186}"/>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0CDC2441-3237-89C2-AF3E-D69B1D16136D}"/>
              </a:ext>
            </a:extLst>
          </p:cNvPr>
          <p:cNvSpPr>
            <a:spLocks noGrp="1"/>
          </p:cNvSpPr>
          <p:nvPr>
            <p:ph type="dt" sz="half" idx="10"/>
          </p:nvPr>
        </p:nvSpPr>
        <p:spPr/>
        <p:txBody>
          <a:bodyPr/>
          <a:lstStyle/>
          <a:p>
            <a:fld id="{F97D4F55-57C1-43BD-B5E5-C70EFD71D133}" type="datetimeFigureOut">
              <a:rPr lang="da-DK" smtClean="0"/>
              <a:t>03-12-2024</a:t>
            </a:fld>
            <a:endParaRPr lang="da-DK"/>
          </a:p>
        </p:txBody>
      </p:sp>
      <p:sp>
        <p:nvSpPr>
          <p:cNvPr id="6" name="Pladsholder til sidefod 5">
            <a:extLst>
              <a:ext uri="{FF2B5EF4-FFF2-40B4-BE49-F238E27FC236}">
                <a16:creationId xmlns:a16="http://schemas.microsoft.com/office/drawing/2014/main" id="{F79D0D3B-52DB-1D6F-2A1B-23CA7BA86C3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B4F67FE-6134-AC06-7D80-777034700947}"/>
              </a:ext>
            </a:extLst>
          </p:cNvPr>
          <p:cNvSpPr>
            <a:spLocks noGrp="1"/>
          </p:cNvSpPr>
          <p:nvPr>
            <p:ph type="sldNum" sz="quarter" idx="12"/>
          </p:nvPr>
        </p:nvSpPr>
        <p:spPr/>
        <p:txBody>
          <a:bodyPr/>
          <a:lstStyle/>
          <a:p>
            <a:fld id="{9ABE7722-ACC7-42EC-A3BB-D33C534BF06D}" type="slidenum">
              <a:rPr lang="da-DK" smtClean="0"/>
              <a:t>‹nr.›</a:t>
            </a:fld>
            <a:endParaRPr lang="da-DK"/>
          </a:p>
        </p:txBody>
      </p:sp>
    </p:spTree>
    <p:extLst>
      <p:ext uri="{BB962C8B-B14F-4D97-AF65-F5344CB8AC3E}">
        <p14:creationId xmlns:p14="http://schemas.microsoft.com/office/powerpoint/2010/main" val="277483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DAC6F4-98D0-7F37-A95E-B43A8F2D33C5}"/>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F44CF39-B647-49E9-C13D-03E388C1FA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BCB75048-5B5E-ABDE-9741-0DBB9BB5ECCB}"/>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44919E57-2454-C4CB-95EA-3FFDF3235F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07A63E76-604B-3BDC-FC82-1CB1DA398D05}"/>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ED93247B-FA78-917C-6FA6-ED13B61107BB}"/>
              </a:ext>
            </a:extLst>
          </p:cNvPr>
          <p:cNvSpPr>
            <a:spLocks noGrp="1"/>
          </p:cNvSpPr>
          <p:nvPr>
            <p:ph type="dt" sz="half" idx="10"/>
          </p:nvPr>
        </p:nvSpPr>
        <p:spPr/>
        <p:txBody>
          <a:bodyPr/>
          <a:lstStyle/>
          <a:p>
            <a:fld id="{F97D4F55-57C1-43BD-B5E5-C70EFD71D133}" type="datetimeFigureOut">
              <a:rPr lang="da-DK" smtClean="0"/>
              <a:t>03-12-2024</a:t>
            </a:fld>
            <a:endParaRPr lang="da-DK"/>
          </a:p>
        </p:txBody>
      </p:sp>
      <p:sp>
        <p:nvSpPr>
          <p:cNvPr id="8" name="Pladsholder til sidefod 7">
            <a:extLst>
              <a:ext uri="{FF2B5EF4-FFF2-40B4-BE49-F238E27FC236}">
                <a16:creationId xmlns:a16="http://schemas.microsoft.com/office/drawing/2014/main" id="{3A22B272-E3AF-8FA8-DC2F-8F7654A4AB2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5BDECE93-89D0-7434-9F08-2DC210A5FFD2}"/>
              </a:ext>
            </a:extLst>
          </p:cNvPr>
          <p:cNvSpPr>
            <a:spLocks noGrp="1"/>
          </p:cNvSpPr>
          <p:nvPr>
            <p:ph type="sldNum" sz="quarter" idx="12"/>
          </p:nvPr>
        </p:nvSpPr>
        <p:spPr/>
        <p:txBody>
          <a:bodyPr/>
          <a:lstStyle/>
          <a:p>
            <a:fld id="{9ABE7722-ACC7-42EC-A3BB-D33C534BF06D}" type="slidenum">
              <a:rPr lang="da-DK" smtClean="0"/>
              <a:t>‹nr.›</a:t>
            </a:fld>
            <a:endParaRPr lang="da-DK"/>
          </a:p>
        </p:txBody>
      </p:sp>
    </p:spTree>
    <p:extLst>
      <p:ext uri="{BB962C8B-B14F-4D97-AF65-F5344CB8AC3E}">
        <p14:creationId xmlns:p14="http://schemas.microsoft.com/office/powerpoint/2010/main" val="533794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4E5019-09DD-5822-D65A-DF24E42FD48C}"/>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5C757ADC-696F-3AEC-2CD7-16A7A55EB801}"/>
              </a:ext>
            </a:extLst>
          </p:cNvPr>
          <p:cNvSpPr>
            <a:spLocks noGrp="1"/>
          </p:cNvSpPr>
          <p:nvPr>
            <p:ph type="dt" sz="half" idx="10"/>
          </p:nvPr>
        </p:nvSpPr>
        <p:spPr/>
        <p:txBody>
          <a:bodyPr/>
          <a:lstStyle/>
          <a:p>
            <a:fld id="{F97D4F55-57C1-43BD-B5E5-C70EFD71D133}" type="datetimeFigureOut">
              <a:rPr lang="da-DK" smtClean="0"/>
              <a:t>03-12-2024</a:t>
            </a:fld>
            <a:endParaRPr lang="da-DK"/>
          </a:p>
        </p:txBody>
      </p:sp>
      <p:sp>
        <p:nvSpPr>
          <p:cNvPr id="4" name="Pladsholder til sidefod 3">
            <a:extLst>
              <a:ext uri="{FF2B5EF4-FFF2-40B4-BE49-F238E27FC236}">
                <a16:creationId xmlns:a16="http://schemas.microsoft.com/office/drawing/2014/main" id="{8ACF8A8D-62DA-CC10-36CE-94D0E295955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32D3CCD2-8826-87AB-76F1-0BFAA88382F6}"/>
              </a:ext>
            </a:extLst>
          </p:cNvPr>
          <p:cNvSpPr>
            <a:spLocks noGrp="1"/>
          </p:cNvSpPr>
          <p:nvPr>
            <p:ph type="sldNum" sz="quarter" idx="12"/>
          </p:nvPr>
        </p:nvSpPr>
        <p:spPr/>
        <p:txBody>
          <a:bodyPr/>
          <a:lstStyle/>
          <a:p>
            <a:fld id="{9ABE7722-ACC7-42EC-A3BB-D33C534BF06D}" type="slidenum">
              <a:rPr lang="da-DK" smtClean="0"/>
              <a:t>‹nr.›</a:t>
            </a:fld>
            <a:endParaRPr lang="da-DK"/>
          </a:p>
        </p:txBody>
      </p:sp>
    </p:spTree>
    <p:extLst>
      <p:ext uri="{BB962C8B-B14F-4D97-AF65-F5344CB8AC3E}">
        <p14:creationId xmlns:p14="http://schemas.microsoft.com/office/powerpoint/2010/main" val="116958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81FCC8C3-59A3-0476-1F96-F398D12E9E6F}"/>
              </a:ext>
            </a:extLst>
          </p:cNvPr>
          <p:cNvSpPr>
            <a:spLocks noGrp="1"/>
          </p:cNvSpPr>
          <p:nvPr>
            <p:ph type="dt" sz="half" idx="10"/>
          </p:nvPr>
        </p:nvSpPr>
        <p:spPr/>
        <p:txBody>
          <a:bodyPr/>
          <a:lstStyle/>
          <a:p>
            <a:fld id="{F97D4F55-57C1-43BD-B5E5-C70EFD71D133}" type="datetimeFigureOut">
              <a:rPr lang="da-DK" smtClean="0"/>
              <a:t>03-12-2024</a:t>
            </a:fld>
            <a:endParaRPr lang="da-DK"/>
          </a:p>
        </p:txBody>
      </p:sp>
      <p:sp>
        <p:nvSpPr>
          <p:cNvPr id="3" name="Pladsholder til sidefod 2">
            <a:extLst>
              <a:ext uri="{FF2B5EF4-FFF2-40B4-BE49-F238E27FC236}">
                <a16:creationId xmlns:a16="http://schemas.microsoft.com/office/drawing/2014/main" id="{E44A8E0D-6A7F-C790-68D0-3025674731F3}"/>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D043FAD5-C44F-72C9-2651-407180EA9158}"/>
              </a:ext>
            </a:extLst>
          </p:cNvPr>
          <p:cNvSpPr>
            <a:spLocks noGrp="1"/>
          </p:cNvSpPr>
          <p:nvPr>
            <p:ph type="sldNum" sz="quarter" idx="12"/>
          </p:nvPr>
        </p:nvSpPr>
        <p:spPr/>
        <p:txBody>
          <a:bodyPr/>
          <a:lstStyle/>
          <a:p>
            <a:fld id="{9ABE7722-ACC7-42EC-A3BB-D33C534BF06D}" type="slidenum">
              <a:rPr lang="da-DK" smtClean="0"/>
              <a:t>‹nr.›</a:t>
            </a:fld>
            <a:endParaRPr lang="da-DK"/>
          </a:p>
        </p:txBody>
      </p:sp>
    </p:spTree>
    <p:extLst>
      <p:ext uri="{BB962C8B-B14F-4D97-AF65-F5344CB8AC3E}">
        <p14:creationId xmlns:p14="http://schemas.microsoft.com/office/powerpoint/2010/main" val="224976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C72605-E673-79E5-1E7A-DA1CDDB8098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6639A29E-D783-C595-B9F8-D49D44D082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C227C15C-2625-95D7-ECC4-72ADF0F78A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A037F4ED-F9D2-27DF-12AD-0760F1C58750}"/>
              </a:ext>
            </a:extLst>
          </p:cNvPr>
          <p:cNvSpPr>
            <a:spLocks noGrp="1"/>
          </p:cNvSpPr>
          <p:nvPr>
            <p:ph type="dt" sz="half" idx="10"/>
          </p:nvPr>
        </p:nvSpPr>
        <p:spPr/>
        <p:txBody>
          <a:bodyPr/>
          <a:lstStyle/>
          <a:p>
            <a:fld id="{F97D4F55-57C1-43BD-B5E5-C70EFD71D133}" type="datetimeFigureOut">
              <a:rPr lang="da-DK" smtClean="0"/>
              <a:t>03-12-2024</a:t>
            </a:fld>
            <a:endParaRPr lang="da-DK"/>
          </a:p>
        </p:txBody>
      </p:sp>
      <p:sp>
        <p:nvSpPr>
          <p:cNvPr id="6" name="Pladsholder til sidefod 5">
            <a:extLst>
              <a:ext uri="{FF2B5EF4-FFF2-40B4-BE49-F238E27FC236}">
                <a16:creationId xmlns:a16="http://schemas.microsoft.com/office/drawing/2014/main" id="{8906F933-139B-A325-51B2-D2241D7BE48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88A1DAD-156C-15EE-4D0C-093DCE1B1948}"/>
              </a:ext>
            </a:extLst>
          </p:cNvPr>
          <p:cNvSpPr>
            <a:spLocks noGrp="1"/>
          </p:cNvSpPr>
          <p:nvPr>
            <p:ph type="sldNum" sz="quarter" idx="12"/>
          </p:nvPr>
        </p:nvSpPr>
        <p:spPr/>
        <p:txBody>
          <a:bodyPr/>
          <a:lstStyle/>
          <a:p>
            <a:fld id="{9ABE7722-ACC7-42EC-A3BB-D33C534BF06D}" type="slidenum">
              <a:rPr lang="da-DK" smtClean="0"/>
              <a:t>‹nr.›</a:t>
            </a:fld>
            <a:endParaRPr lang="da-DK"/>
          </a:p>
        </p:txBody>
      </p:sp>
    </p:spTree>
    <p:extLst>
      <p:ext uri="{BB962C8B-B14F-4D97-AF65-F5344CB8AC3E}">
        <p14:creationId xmlns:p14="http://schemas.microsoft.com/office/powerpoint/2010/main" val="2419063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217644-1226-CD6B-144A-8598D427E6EF}"/>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95952845-689C-A869-FAD0-E776F06F47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19810DE2-F85E-0F8F-17B4-3F75FBF95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6EDA41A-79BD-8B81-A499-49BDA8C8174E}"/>
              </a:ext>
            </a:extLst>
          </p:cNvPr>
          <p:cNvSpPr>
            <a:spLocks noGrp="1"/>
          </p:cNvSpPr>
          <p:nvPr>
            <p:ph type="dt" sz="half" idx="10"/>
          </p:nvPr>
        </p:nvSpPr>
        <p:spPr/>
        <p:txBody>
          <a:bodyPr/>
          <a:lstStyle/>
          <a:p>
            <a:fld id="{F97D4F55-57C1-43BD-B5E5-C70EFD71D133}" type="datetimeFigureOut">
              <a:rPr lang="da-DK" smtClean="0"/>
              <a:t>03-12-2024</a:t>
            </a:fld>
            <a:endParaRPr lang="da-DK"/>
          </a:p>
        </p:txBody>
      </p:sp>
      <p:sp>
        <p:nvSpPr>
          <p:cNvPr id="6" name="Pladsholder til sidefod 5">
            <a:extLst>
              <a:ext uri="{FF2B5EF4-FFF2-40B4-BE49-F238E27FC236}">
                <a16:creationId xmlns:a16="http://schemas.microsoft.com/office/drawing/2014/main" id="{C7444728-B797-029D-70E4-D7B3C35E036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584AC8E-1712-C9BA-EE0D-50C95420CB1A}"/>
              </a:ext>
            </a:extLst>
          </p:cNvPr>
          <p:cNvSpPr>
            <a:spLocks noGrp="1"/>
          </p:cNvSpPr>
          <p:nvPr>
            <p:ph type="sldNum" sz="quarter" idx="12"/>
          </p:nvPr>
        </p:nvSpPr>
        <p:spPr/>
        <p:txBody>
          <a:bodyPr/>
          <a:lstStyle/>
          <a:p>
            <a:fld id="{9ABE7722-ACC7-42EC-A3BB-D33C534BF06D}" type="slidenum">
              <a:rPr lang="da-DK" smtClean="0"/>
              <a:t>‹nr.›</a:t>
            </a:fld>
            <a:endParaRPr lang="da-DK"/>
          </a:p>
        </p:txBody>
      </p:sp>
    </p:spTree>
    <p:extLst>
      <p:ext uri="{BB962C8B-B14F-4D97-AF65-F5344CB8AC3E}">
        <p14:creationId xmlns:p14="http://schemas.microsoft.com/office/powerpoint/2010/main" val="71892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F32D84E1-9571-6E19-A8A7-404D01E37A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41103CA-F3B3-1EC8-BD00-FBD4EEA69A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795F4C6-52FC-7D4E-EA72-E0C6EE15B8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7D4F55-57C1-43BD-B5E5-C70EFD71D133}" type="datetimeFigureOut">
              <a:rPr lang="da-DK" smtClean="0"/>
              <a:t>03-12-2024</a:t>
            </a:fld>
            <a:endParaRPr lang="da-DK"/>
          </a:p>
        </p:txBody>
      </p:sp>
      <p:sp>
        <p:nvSpPr>
          <p:cNvPr id="5" name="Pladsholder til sidefod 4">
            <a:extLst>
              <a:ext uri="{FF2B5EF4-FFF2-40B4-BE49-F238E27FC236}">
                <a16:creationId xmlns:a16="http://schemas.microsoft.com/office/drawing/2014/main" id="{F56EC6F2-6552-1737-86A6-194B0533BD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C77F606D-DB0D-2176-8442-DB9FBE5F61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E7722-ACC7-42EC-A3BB-D33C534BF06D}" type="slidenum">
              <a:rPr lang="da-DK" smtClean="0"/>
              <a:t>‹nr.›</a:t>
            </a:fld>
            <a:endParaRPr lang="da-DK"/>
          </a:p>
        </p:txBody>
      </p:sp>
    </p:spTree>
    <p:extLst>
      <p:ext uri="{BB962C8B-B14F-4D97-AF65-F5344CB8AC3E}">
        <p14:creationId xmlns:p14="http://schemas.microsoft.com/office/powerpoint/2010/main" val="4034353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3">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el 1">
            <a:extLst>
              <a:ext uri="{FF2B5EF4-FFF2-40B4-BE49-F238E27FC236}">
                <a16:creationId xmlns:a16="http://schemas.microsoft.com/office/drawing/2014/main" id="{95A1C8A1-5C5D-BEA4-F226-C73EE7E68D0F}"/>
              </a:ext>
            </a:extLst>
          </p:cNvPr>
          <p:cNvSpPr>
            <a:spLocks noGrp="1"/>
          </p:cNvSpPr>
          <p:nvPr>
            <p:ph type="ctrTitle"/>
          </p:nvPr>
        </p:nvSpPr>
        <p:spPr>
          <a:xfrm>
            <a:off x="838199" y="1120676"/>
            <a:ext cx="7021513" cy="2308324"/>
          </a:xfrm>
        </p:spPr>
        <p:txBody>
          <a:bodyPr>
            <a:normAutofit/>
          </a:bodyPr>
          <a:lstStyle/>
          <a:p>
            <a:pPr algn="l"/>
            <a:r>
              <a:rPr lang="da-DK" sz="7200">
                <a:solidFill>
                  <a:schemeClr val="bg1"/>
                </a:solidFill>
              </a:rPr>
              <a:t>Romantisme</a:t>
            </a:r>
          </a:p>
        </p:txBody>
      </p:sp>
      <p:sp>
        <p:nvSpPr>
          <p:cNvPr id="3" name="Undertitel 2">
            <a:extLst>
              <a:ext uri="{FF2B5EF4-FFF2-40B4-BE49-F238E27FC236}">
                <a16:creationId xmlns:a16="http://schemas.microsoft.com/office/drawing/2014/main" id="{0783DA35-48A5-A3F1-DE90-A6B3639BF490}"/>
              </a:ext>
            </a:extLst>
          </p:cNvPr>
          <p:cNvSpPr>
            <a:spLocks noGrp="1"/>
          </p:cNvSpPr>
          <p:nvPr>
            <p:ph type="subTitle" idx="1"/>
          </p:nvPr>
        </p:nvSpPr>
        <p:spPr>
          <a:xfrm>
            <a:off x="833959" y="3856494"/>
            <a:ext cx="7025753" cy="1012778"/>
          </a:xfrm>
        </p:spPr>
        <p:txBody>
          <a:bodyPr>
            <a:normAutofit/>
          </a:bodyPr>
          <a:lstStyle/>
          <a:p>
            <a:pPr algn="l"/>
            <a:r>
              <a:rPr lang="da-DK" dirty="0">
                <a:solidFill>
                  <a:schemeClr val="bg1"/>
                </a:solidFill>
              </a:rPr>
              <a:t>1830-1850 (1870)</a:t>
            </a:r>
          </a:p>
        </p:txBody>
      </p:sp>
    </p:spTree>
    <p:extLst>
      <p:ext uri="{BB962C8B-B14F-4D97-AF65-F5344CB8AC3E}">
        <p14:creationId xmlns:p14="http://schemas.microsoft.com/office/powerpoint/2010/main" val="2795919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78B74F-40CC-CD3F-81F8-E373A8D5F196}"/>
              </a:ext>
            </a:extLst>
          </p:cNvPr>
          <p:cNvSpPr>
            <a:spLocks noGrp="1"/>
          </p:cNvSpPr>
          <p:nvPr>
            <p:ph type="title"/>
          </p:nvPr>
        </p:nvSpPr>
        <p:spPr/>
        <p:txBody>
          <a:bodyPr/>
          <a:lstStyle/>
          <a:p>
            <a:r>
              <a:rPr lang="da-DK" dirty="0"/>
              <a:t>Biedermeier (1820´erne)</a:t>
            </a:r>
          </a:p>
        </p:txBody>
      </p:sp>
      <p:pic>
        <p:nvPicPr>
          <p:cNvPr id="5" name="Pladsholder til indhold 4" descr="Et billede, der indeholder indendørs, mur, tøj, møbel&#10;&#10;Automatisk genereret beskrivelse">
            <a:extLst>
              <a:ext uri="{FF2B5EF4-FFF2-40B4-BE49-F238E27FC236}">
                <a16:creationId xmlns:a16="http://schemas.microsoft.com/office/drawing/2014/main" id="{D7B99CE8-055B-B5F4-9337-36A156BDF48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67100" y="155707"/>
            <a:ext cx="5257800" cy="5978119"/>
          </a:xfrm>
        </p:spPr>
      </p:pic>
      <p:sp>
        <p:nvSpPr>
          <p:cNvPr id="6" name="Tekstfelt 5">
            <a:extLst>
              <a:ext uri="{FF2B5EF4-FFF2-40B4-BE49-F238E27FC236}">
                <a16:creationId xmlns:a16="http://schemas.microsoft.com/office/drawing/2014/main" id="{FB2F6CB3-C46B-B37B-8816-BFA5C52EC869}"/>
              </a:ext>
            </a:extLst>
          </p:cNvPr>
          <p:cNvSpPr txBox="1"/>
          <p:nvPr/>
        </p:nvSpPr>
        <p:spPr>
          <a:xfrm>
            <a:off x="287406" y="1690688"/>
            <a:ext cx="6359387" cy="2585323"/>
          </a:xfrm>
          <a:prstGeom prst="rect">
            <a:avLst/>
          </a:prstGeom>
          <a:noFill/>
        </p:spPr>
        <p:txBody>
          <a:bodyPr wrap="square" rtlCol="0">
            <a:spAutoFit/>
          </a:bodyPr>
          <a:lstStyle/>
          <a:p>
            <a:r>
              <a:rPr lang="da-DK" dirty="0"/>
              <a:t>- Biedermeier blev udtryk for borgerens gode smag. I kunsten dyrkedes biedermeier med fokus på værdierne: idyl, hygge, familie, fortrængning af konflikter og den rette moral.</a:t>
            </a:r>
          </a:p>
          <a:p>
            <a:endParaRPr lang="da-DK" dirty="0"/>
          </a:p>
          <a:p>
            <a:r>
              <a:rPr lang="da-DK" dirty="0"/>
              <a:t>- Står i kontrast til universalromantikken og nyplatonisme, idet den dyrker det hjemlige og jordnære. </a:t>
            </a:r>
          </a:p>
          <a:p>
            <a:endParaRPr lang="da-DK" dirty="0"/>
          </a:p>
          <a:p>
            <a:r>
              <a:rPr lang="da-DK" sz="1800" b="0" i="0" kern="1200" baseline="0" dirty="0">
                <a:solidFill>
                  <a:schemeClr val="tx1"/>
                </a:solidFill>
                <a:effectLst/>
                <a:latin typeface="+mn-lt"/>
                <a:ea typeface="+mn-ea"/>
                <a:cs typeface="+mn-cs"/>
              </a:rPr>
              <a:t>Idealisering af det nære, intime og det hjemlige </a:t>
            </a:r>
            <a:r>
              <a:rPr lang="da-DK" sz="1800" b="0" i="0" kern="1200" baseline="0" dirty="0">
                <a:solidFill>
                  <a:schemeClr val="tx1"/>
                </a:solidFill>
                <a:effectLst/>
                <a:latin typeface="+mn-lt"/>
                <a:ea typeface="+mn-ea"/>
                <a:cs typeface="+mn-cs"/>
                <a:sym typeface="Wingdings" panose="05000000000000000000" pitchFamily="2" charset="2"/>
              </a:rPr>
              <a:t></a:t>
            </a:r>
            <a:r>
              <a:rPr lang="da-DK" sz="1800" b="0" i="0" kern="1200" baseline="0" dirty="0">
                <a:solidFill>
                  <a:schemeClr val="tx1"/>
                </a:solidFill>
                <a:effectLst/>
                <a:latin typeface="+mn-lt"/>
                <a:ea typeface="+mn-ea"/>
                <a:cs typeface="+mn-cs"/>
              </a:rPr>
              <a:t> Biedermeier.</a:t>
            </a:r>
          </a:p>
          <a:p>
            <a:endParaRPr lang="da-DK" dirty="0"/>
          </a:p>
        </p:txBody>
      </p:sp>
      <p:sp>
        <p:nvSpPr>
          <p:cNvPr id="7" name="Tekstfelt 6">
            <a:extLst>
              <a:ext uri="{FF2B5EF4-FFF2-40B4-BE49-F238E27FC236}">
                <a16:creationId xmlns:a16="http://schemas.microsoft.com/office/drawing/2014/main" id="{98B7BEA5-D08C-74F7-309C-05BD263817A3}"/>
              </a:ext>
            </a:extLst>
          </p:cNvPr>
          <p:cNvSpPr txBox="1"/>
          <p:nvPr/>
        </p:nvSpPr>
        <p:spPr>
          <a:xfrm>
            <a:off x="7803875" y="6133826"/>
            <a:ext cx="3738768" cy="646331"/>
          </a:xfrm>
          <a:prstGeom prst="rect">
            <a:avLst/>
          </a:prstGeom>
          <a:noFill/>
        </p:spPr>
        <p:txBody>
          <a:bodyPr wrap="square" rtlCol="0">
            <a:spAutoFit/>
          </a:bodyPr>
          <a:lstStyle/>
          <a:p>
            <a:r>
              <a:rPr lang="de-DE"/>
              <a:t>Familien Waagepetersen, 1830</a:t>
            </a:r>
          </a:p>
          <a:p>
            <a:r>
              <a:rPr lang="de-DE"/>
              <a:t>Wilhelm Bendz</a:t>
            </a:r>
            <a:endParaRPr lang="da-DK" dirty="0"/>
          </a:p>
        </p:txBody>
      </p:sp>
    </p:spTree>
    <p:extLst>
      <p:ext uri="{BB962C8B-B14F-4D97-AF65-F5344CB8AC3E}">
        <p14:creationId xmlns:p14="http://schemas.microsoft.com/office/powerpoint/2010/main" val="7226842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050F01-0787-C4EC-894F-A0EB22B91BA4}"/>
              </a:ext>
            </a:extLst>
          </p:cNvPr>
          <p:cNvSpPr>
            <a:spLocks noGrp="1"/>
          </p:cNvSpPr>
          <p:nvPr>
            <p:ph type="title"/>
          </p:nvPr>
        </p:nvSpPr>
        <p:spPr>
          <a:xfrm>
            <a:off x="5868557" y="1138036"/>
            <a:ext cx="5444382" cy="1402470"/>
          </a:xfrm>
        </p:spPr>
        <p:txBody>
          <a:bodyPr anchor="t">
            <a:normAutofit/>
          </a:bodyPr>
          <a:lstStyle/>
          <a:p>
            <a:r>
              <a:rPr lang="da-DK" sz="3200"/>
              <a:t>Romantismens reaktion mod biedermeier</a:t>
            </a:r>
          </a:p>
        </p:txBody>
      </p:sp>
      <p:pic>
        <p:nvPicPr>
          <p:cNvPr id="5" name="Picture 4" descr="Et closeup billede af en åben bog">
            <a:extLst>
              <a:ext uri="{FF2B5EF4-FFF2-40B4-BE49-F238E27FC236}">
                <a16:creationId xmlns:a16="http://schemas.microsoft.com/office/drawing/2014/main" id="{6094F027-D371-EA8F-D7FB-8A80DF2B2973}"/>
              </a:ext>
            </a:extLst>
          </p:cNvPr>
          <p:cNvPicPr>
            <a:picLocks noChangeAspect="1"/>
          </p:cNvPicPr>
          <p:nvPr/>
        </p:nvPicPr>
        <p:blipFill rotWithShape="1">
          <a:blip r:embed="rId3"/>
          <a:srcRect l="25503" r="24735" b="-1"/>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ED40B0DB-C33E-9EDE-1157-F8D4A25C00CB}"/>
              </a:ext>
            </a:extLst>
          </p:cNvPr>
          <p:cNvSpPr>
            <a:spLocks noGrp="1"/>
          </p:cNvSpPr>
          <p:nvPr>
            <p:ph idx="1"/>
          </p:nvPr>
        </p:nvSpPr>
        <p:spPr>
          <a:xfrm>
            <a:off x="5868557" y="2551176"/>
            <a:ext cx="5444382" cy="3591207"/>
          </a:xfrm>
        </p:spPr>
        <p:txBody>
          <a:bodyPr>
            <a:normAutofit/>
          </a:bodyPr>
          <a:lstStyle/>
          <a:p>
            <a:r>
              <a:rPr lang="da-DK" sz="1400" dirty="0"/>
              <a:t>En anden udgave af romantikken går dog i den modsatte grøft. Romantismen dyrker de mørke og skyggefulde sider af menneskets psyke. Dermed udfordrer romantismen biedermeiermoralen.</a:t>
            </a:r>
          </a:p>
          <a:p>
            <a:endParaRPr lang="da-DK" sz="1400" dirty="0"/>
          </a:p>
          <a:p>
            <a:r>
              <a:rPr lang="da-DK" sz="1400" dirty="0"/>
              <a:t>I litteraturen er St. Steensen Blichers ”Sildig opvågnen” (1828) eksemplarisk i denne forbindelse.</a:t>
            </a:r>
          </a:p>
          <a:p>
            <a:pPr lvl="1"/>
            <a:r>
              <a:rPr lang="da-DK" sz="1400" dirty="0"/>
              <a:t>Et spidsborgerligt biedermeiermiljø i provinsen, hvor hovedpersonerne er til maskebal. Forskellige forviklinger i deres respektive ægteskaber viser imidlertid en anden side af det ordentlige som konsekvens af maskeballet. Nok holder alle facaden, men under den hersker løgn og dobbeltmoral, der bliver fatal. </a:t>
            </a:r>
          </a:p>
          <a:p>
            <a:r>
              <a:rPr lang="da-DK" altLang="da-DK" sz="1400" dirty="0"/>
              <a:t>Biedermeier og romantismen: Spaltning mellem ånd (sjæl) → Bevidsthed, og natur (krop) → Det ubevidste</a:t>
            </a:r>
          </a:p>
          <a:p>
            <a:endParaRPr lang="da-DK" sz="1400" dirty="0"/>
          </a:p>
          <a:p>
            <a:pPr marL="0" indent="0">
              <a:buNone/>
            </a:pPr>
            <a:endParaRPr lang="da-DK" sz="1400" dirty="0"/>
          </a:p>
        </p:txBody>
      </p:sp>
    </p:spTree>
    <p:extLst>
      <p:ext uri="{BB962C8B-B14F-4D97-AF65-F5344CB8AC3E}">
        <p14:creationId xmlns:p14="http://schemas.microsoft.com/office/powerpoint/2010/main" val="2805375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1" name="Group 10">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19" name="Freeform: Shape 18">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 name="Group 11">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5" name="Freeform: Shape 14">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el 1">
            <a:extLst>
              <a:ext uri="{FF2B5EF4-FFF2-40B4-BE49-F238E27FC236}">
                <a16:creationId xmlns:a16="http://schemas.microsoft.com/office/drawing/2014/main" id="{479BF5EA-7E21-1533-5589-E7EAE2DB1759}"/>
              </a:ext>
            </a:extLst>
          </p:cNvPr>
          <p:cNvSpPr>
            <a:spLocks noGrp="1"/>
          </p:cNvSpPr>
          <p:nvPr>
            <p:ph type="title"/>
          </p:nvPr>
        </p:nvSpPr>
        <p:spPr>
          <a:xfrm>
            <a:off x="827088" y="1641752"/>
            <a:ext cx="2655887" cy="3213277"/>
          </a:xfrm>
        </p:spPr>
        <p:txBody>
          <a:bodyPr anchor="t">
            <a:normAutofit/>
          </a:bodyPr>
          <a:lstStyle/>
          <a:p>
            <a:r>
              <a:rPr lang="da-DK" sz="3700"/>
              <a:t>Romantisme</a:t>
            </a:r>
          </a:p>
        </p:txBody>
      </p:sp>
      <p:sp>
        <p:nvSpPr>
          <p:cNvPr id="3" name="Pladsholder til indhold 2">
            <a:extLst>
              <a:ext uri="{FF2B5EF4-FFF2-40B4-BE49-F238E27FC236}">
                <a16:creationId xmlns:a16="http://schemas.microsoft.com/office/drawing/2014/main" id="{639A32D0-7C41-A3CD-9CDE-059E909A6DA9}"/>
              </a:ext>
            </a:extLst>
          </p:cNvPr>
          <p:cNvSpPr>
            <a:spLocks noGrp="1"/>
          </p:cNvSpPr>
          <p:nvPr>
            <p:ph idx="1"/>
          </p:nvPr>
        </p:nvSpPr>
        <p:spPr>
          <a:xfrm>
            <a:off x="5232401" y="1721579"/>
            <a:ext cx="6140449" cy="3952648"/>
          </a:xfrm>
        </p:spPr>
        <p:txBody>
          <a:bodyPr>
            <a:normAutofit/>
          </a:bodyPr>
          <a:lstStyle/>
          <a:p>
            <a:r>
              <a:rPr lang="da-DK" sz="2400" dirty="0">
                <a:solidFill>
                  <a:schemeClr val="tx1">
                    <a:alpha val="80000"/>
                  </a:schemeClr>
                </a:solidFill>
              </a:rPr>
              <a:t>Ligesom hos de tidligere romantikere er ”det skønne” i centrum, men litteraturen er blevet mere virkelighedsnær.</a:t>
            </a:r>
          </a:p>
          <a:p>
            <a:endParaRPr lang="da-DK" sz="2400" dirty="0">
              <a:solidFill>
                <a:schemeClr val="tx1">
                  <a:alpha val="80000"/>
                </a:schemeClr>
              </a:solidFill>
            </a:endParaRPr>
          </a:p>
          <a:p>
            <a:r>
              <a:rPr lang="da-DK" sz="2400" dirty="0">
                <a:solidFill>
                  <a:schemeClr val="tx1">
                    <a:alpha val="80000"/>
                  </a:schemeClr>
                </a:solidFill>
              </a:rPr>
              <a:t>Det skønne vs. Det interessante</a:t>
            </a:r>
          </a:p>
          <a:p>
            <a:endParaRPr lang="da-DK" sz="2400" dirty="0">
              <a:solidFill>
                <a:schemeClr val="tx1">
                  <a:alpha val="80000"/>
                </a:schemeClr>
              </a:solidFill>
            </a:endParaRPr>
          </a:p>
        </p:txBody>
      </p:sp>
    </p:spTree>
    <p:extLst>
      <p:ext uri="{BB962C8B-B14F-4D97-AF65-F5344CB8AC3E}">
        <p14:creationId xmlns:p14="http://schemas.microsoft.com/office/powerpoint/2010/main" val="229794052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9475F1-BA2D-AFA4-80AB-44AEDCA46BE9}"/>
              </a:ext>
            </a:extLst>
          </p:cNvPr>
          <p:cNvSpPr>
            <a:spLocks noGrp="1"/>
          </p:cNvSpPr>
          <p:nvPr>
            <p:ph type="title"/>
          </p:nvPr>
        </p:nvSpPr>
        <p:spPr/>
        <p:txBody>
          <a:bodyPr/>
          <a:lstStyle/>
          <a:p>
            <a:r>
              <a:rPr lang="da-DK" dirty="0"/>
              <a:t>Det interessante</a:t>
            </a:r>
          </a:p>
        </p:txBody>
      </p:sp>
      <p:sp>
        <p:nvSpPr>
          <p:cNvPr id="3" name="Pladsholder til indhold 2">
            <a:extLst>
              <a:ext uri="{FF2B5EF4-FFF2-40B4-BE49-F238E27FC236}">
                <a16:creationId xmlns:a16="http://schemas.microsoft.com/office/drawing/2014/main" id="{51C241DC-0163-8976-24B3-F38CE64F44F9}"/>
              </a:ext>
            </a:extLst>
          </p:cNvPr>
          <p:cNvSpPr>
            <a:spLocks noGrp="1"/>
          </p:cNvSpPr>
          <p:nvPr>
            <p:ph idx="1"/>
          </p:nvPr>
        </p:nvSpPr>
        <p:spPr>
          <a:xfrm>
            <a:off x="838200" y="1550504"/>
            <a:ext cx="10515600" cy="5128592"/>
          </a:xfrm>
        </p:spPr>
        <p:txBody>
          <a:bodyPr>
            <a:normAutofit fontScale="92500"/>
          </a:bodyPr>
          <a:lstStyle/>
          <a:p>
            <a:r>
              <a:rPr lang="da-DK" dirty="0"/>
              <a:t>I den tidlige romantik havde kunsten en afgørende rolle i måder at søge mening på i splittelsen mellem det kropslige og det sjælelige forhold.</a:t>
            </a:r>
          </a:p>
          <a:p>
            <a:pPr lvl="1"/>
            <a:r>
              <a:rPr lang="da-DK" dirty="0"/>
              <a:t>Nyplatonisme søgte at overvinde splittelsen.</a:t>
            </a:r>
          </a:p>
          <a:p>
            <a:pPr lvl="1"/>
            <a:r>
              <a:rPr lang="da-DK" dirty="0"/>
              <a:t>Organismetanken søgte at finde en indre enhed i alt.</a:t>
            </a:r>
          </a:p>
          <a:p>
            <a:pPr lvl="1"/>
            <a:r>
              <a:rPr lang="da-DK" dirty="0"/>
              <a:t>Romantisme dyrker splittelsen som en spænding, der udtrykkes som en slags æstetisk livsform. Spændingen kaldes </a:t>
            </a:r>
            <a:r>
              <a:rPr lang="da-DK" i="1" dirty="0"/>
              <a:t>det interessante</a:t>
            </a:r>
            <a:r>
              <a:rPr lang="da-DK" dirty="0"/>
              <a:t>. </a:t>
            </a:r>
          </a:p>
          <a:p>
            <a:r>
              <a:rPr lang="da-DK" dirty="0"/>
              <a:t>Det interessante er et middel for at opnå det skønne. </a:t>
            </a:r>
          </a:p>
          <a:p>
            <a:pPr lvl="1"/>
            <a:r>
              <a:rPr lang="da-DK" i="0" dirty="0"/>
              <a:t>Det kan defineres som det øjeblik, hvori noget kendt og ukendt brydes, hvor sjælens inderste, skyggesiden, angsten og den eksistentielle dybde folder sig udad.</a:t>
            </a:r>
          </a:p>
          <a:p>
            <a:r>
              <a:rPr lang="da-DK" i="0" dirty="0"/>
              <a:t>Når man dyrker det interessante, vender man sig væk fra idealerne om tryghed, idyl og harmoni i det spidsborgerlige liv og opsøger dysterheden, dæmonien, døden og i det hele taget hverdagens ukendte sider. </a:t>
            </a:r>
          </a:p>
          <a:p>
            <a:r>
              <a:rPr lang="da-DK" i="0" dirty="0"/>
              <a:t>Vi ser det eksempelvis i H.C. Andersens novelle: </a:t>
            </a:r>
            <a:r>
              <a:rPr lang="da-DK" i="1" dirty="0"/>
              <a:t>”Skyggen” </a:t>
            </a:r>
            <a:r>
              <a:rPr lang="da-DK" i="0" dirty="0"/>
              <a:t>(1847).</a:t>
            </a:r>
          </a:p>
          <a:p>
            <a:endParaRPr lang="da-DK" i="0" dirty="0"/>
          </a:p>
          <a:p>
            <a:endParaRPr lang="da-DK" dirty="0"/>
          </a:p>
        </p:txBody>
      </p:sp>
    </p:spTree>
    <p:extLst>
      <p:ext uri="{BB962C8B-B14F-4D97-AF65-F5344CB8AC3E}">
        <p14:creationId xmlns:p14="http://schemas.microsoft.com/office/powerpoint/2010/main" val="1223871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047004-D2AB-D334-183E-A2B1F34AD476}"/>
              </a:ext>
            </a:extLst>
          </p:cNvPr>
          <p:cNvSpPr>
            <a:spLocks noGrp="1"/>
          </p:cNvSpPr>
          <p:nvPr>
            <p:ph type="title"/>
          </p:nvPr>
        </p:nvSpPr>
        <p:spPr>
          <a:xfrm>
            <a:off x="5868557" y="1138036"/>
            <a:ext cx="5444382" cy="1402470"/>
          </a:xfrm>
        </p:spPr>
        <p:txBody>
          <a:bodyPr anchor="t">
            <a:normAutofit/>
          </a:bodyPr>
          <a:lstStyle/>
          <a:p>
            <a:r>
              <a:rPr lang="da-DK" sz="3200" dirty="0"/>
              <a:t>Det interessante</a:t>
            </a:r>
          </a:p>
        </p:txBody>
      </p:sp>
      <p:pic>
        <p:nvPicPr>
          <p:cNvPr id="2050" name="Picture 2" descr="undefined">
            <a:extLst>
              <a:ext uri="{FF2B5EF4-FFF2-40B4-BE49-F238E27FC236}">
                <a16:creationId xmlns:a16="http://schemas.microsoft.com/office/drawing/2014/main" id="{CFAA8202-8BB5-7038-4F1D-51C3A67835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68"/>
          <a:stretch/>
        </p:blipFill>
        <p:spPr bwMode="auto">
          <a:xfrm>
            <a:off x="-1" y="10"/>
            <a:ext cx="5151179"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2059" name="Straight Connector 2054">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Pladsholder til indhold 2">
            <a:extLst>
              <a:ext uri="{FF2B5EF4-FFF2-40B4-BE49-F238E27FC236}">
                <a16:creationId xmlns:a16="http://schemas.microsoft.com/office/drawing/2014/main" id="{1E289ADE-B3B6-8B61-EE38-7F5AF5516B14}"/>
              </a:ext>
            </a:extLst>
          </p:cNvPr>
          <p:cNvSpPr>
            <a:spLocks noGrp="1"/>
          </p:cNvSpPr>
          <p:nvPr>
            <p:ph idx="1"/>
          </p:nvPr>
        </p:nvSpPr>
        <p:spPr>
          <a:xfrm>
            <a:off x="5868557" y="1915886"/>
            <a:ext cx="5444382" cy="4604657"/>
          </a:xfrm>
        </p:spPr>
        <p:txBody>
          <a:bodyPr>
            <a:normAutofit fontScale="92500" lnSpcReduction="20000"/>
          </a:bodyPr>
          <a:lstStyle/>
          <a:p>
            <a:r>
              <a:rPr lang="da-DK" sz="2000" i="1" dirty="0"/>
              <a:t>Øjeblikket</a:t>
            </a:r>
            <a:r>
              <a:rPr lang="da-DK" sz="2000" i="0" dirty="0"/>
              <a:t> er den interessante ramme for mødet med det skønne, der kortvarigt kan hele følelsen af splittelse. I mødet med det skønne kan subjektet veksle mellem følelsen af absolut tomhed og øjeblikkets fylde. </a:t>
            </a:r>
          </a:p>
          <a:p>
            <a:endParaRPr lang="da-DK" sz="2000" dirty="0"/>
          </a:p>
          <a:p>
            <a:r>
              <a:rPr lang="da-DK" sz="2000" i="0" dirty="0"/>
              <a:t>Fokus hos romantismens forfattere er begrebet ”det interessante”. ”Det interessante” kan være dæmoni, seksualitet og død. Hvor forfatterne i romantikken stræber efter at opleve mening og sammenhæng i tilværelsen, har forfatterne i romantismen ingen tro på en sådan sammenhæng. Til gængæld dyrker romantismens forfattere splittelsen, smerten og melankolien, og de finder her en ny måde at iagttage og beskrive verden på, så de psykologiske detaljer træder tydeligt frem.</a:t>
            </a:r>
            <a:endParaRPr lang="da-DK" sz="2000" i="1" dirty="0"/>
          </a:p>
          <a:p>
            <a:endParaRPr lang="da-DK" sz="2000" i="0" dirty="0"/>
          </a:p>
          <a:p>
            <a:r>
              <a:rPr lang="da-DK" sz="2000" dirty="0"/>
              <a:t>C.W. Eckersberg: ”</a:t>
            </a:r>
            <a:r>
              <a:rPr lang="da-DK" sz="1400" b="0" i="0" dirty="0">
                <a:solidFill>
                  <a:srgbClr val="1F1F1F"/>
                </a:solidFill>
                <a:effectLst/>
                <a:latin typeface="Google Sans"/>
              </a:rPr>
              <a:t> En nøgen kvinde sætter sit hår foran et spejl</a:t>
            </a:r>
            <a:r>
              <a:rPr lang="da-DK" sz="2000" dirty="0"/>
              <a:t>” (1837)</a:t>
            </a:r>
          </a:p>
          <a:p>
            <a:endParaRPr lang="da-DK" sz="1050" i="0" dirty="0"/>
          </a:p>
          <a:p>
            <a:endParaRPr lang="da-DK" sz="2000" dirty="0"/>
          </a:p>
        </p:txBody>
      </p:sp>
    </p:spTree>
    <p:extLst>
      <p:ext uri="{BB962C8B-B14F-4D97-AF65-F5344CB8AC3E}">
        <p14:creationId xmlns:p14="http://schemas.microsoft.com/office/powerpoint/2010/main" val="1507045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016194B-1903-6662-1AD8-475D134CC6E3}"/>
              </a:ext>
            </a:extLst>
          </p:cNvPr>
          <p:cNvSpPr>
            <a:spLocks noGrp="1"/>
          </p:cNvSpPr>
          <p:nvPr>
            <p:ph type="title"/>
          </p:nvPr>
        </p:nvSpPr>
        <p:spPr>
          <a:xfrm>
            <a:off x="761800" y="762001"/>
            <a:ext cx="5334197" cy="1708242"/>
          </a:xfrm>
        </p:spPr>
        <p:txBody>
          <a:bodyPr anchor="ctr">
            <a:normAutofit/>
          </a:bodyPr>
          <a:lstStyle/>
          <a:p>
            <a:r>
              <a:rPr lang="da-DK" sz="4000"/>
              <a:t>Dobbeltgængermotivet i Skyggen</a:t>
            </a:r>
          </a:p>
        </p:txBody>
      </p:sp>
      <p:sp>
        <p:nvSpPr>
          <p:cNvPr id="3" name="Pladsholder til indhold 2">
            <a:extLst>
              <a:ext uri="{FF2B5EF4-FFF2-40B4-BE49-F238E27FC236}">
                <a16:creationId xmlns:a16="http://schemas.microsoft.com/office/drawing/2014/main" id="{C3B302DB-A698-898F-B631-7874C2D53D21}"/>
              </a:ext>
            </a:extLst>
          </p:cNvPr>
          <p:cNvSpPr>
            <a:spLocks noGrp="1"/>
          </p:cNvSpPr>
          <p:nvPr>
            <p:ph idx="1"/>
          </p:nvPr>
        </p:nvSpPr>
        <p:spPr>
          <a:xfrm>
            <a:off x="761800" y="2470244"/>
            <a:ext cx="5334197" cy="3769835"/>
          </a:xfrm>
        </p:spPr>
        <p:txBody>
          <a:bodyPr anchor="ctr">
            <a:normAutofit/>
          </a:bodyPr>
          <a:lstStyle/>
          <a:p>
            <a:r>
              <a:rPr lang="da-DK" sz="1600" dirty="0"/>
              <a:t>I litteraturen møder vi personer, der er splittede mellem en lys og mørk side af personligheden. Disse to sider udspaltes i to personer, men er i virkeligheden to sider af samme person.</a:t>
            </a:r>
          </a:p>
          <a:p>
            <a:r>
              <a:rPr lang="da-DK" sz="1600" dirty="0"/>
              <a:t>Forfatterne kan gennem brug af dobbeltgængermotivet vise konflikter i menneskets indre. </a:t>
            </a:r>
          </a:p>
          <a:p>
            <a:r>
              <a:rPr lang="da-DK" sz="1600" dirty="0"/>
              <a:t>H.C. Andersen udforsker dobbeltgængermotivet i </a:t>
            </a:r>
            <a:r>
              <a:rPr lang="da-DK" sz="1600" i="1" dirty="0"/>
              <a:t>Skyggen </a:t>
            </a:r>
            <a:r>
              <a:rPr lang="da-DK" sz="1600" dirty="0"/>
              <a:t>(1847), idet personlighedsspaltning fremtræder som et tema. </a:t>
            </a:r>
          </a:p>
          <a:p>
            <a:endParaRPr lang="da-DK" sz="1600" dirty="0"/>
          </a:p>
          <a:p>
            <a:r>
              <a:rPr lang="da-DK" sz="1600" dirty="0"/>
              <a:t>Modsat oplysningstidens rationalisme, hvor mennesket blev opfattet som rent fornuftsvæsen, er der i romantikken og romantisme fokus på, at mennesket indeholder mange følelser, der er irrationelle og ikke sådan lige til at forstå.</a:t>
            </a:r>
          </a:p>
          <a:p>
            <a:endParaRPr lang="da-DK" sz="1600" dirty="0"/>
          </a:p>
        </p:txBody>
      </p:sp>
      <p:pic>
        <p:nvPicPr>
          <p:cNvPr id="5" name="Picture 4" descr="Åben bog">
            <a:extLst>
              <a:ext uri="{FF2B5EF4-FFF2-40B4-BE49-F238E27FC236}">
                <a16:creationId xmlns:a16="http://schemas.microsoft.com/office/drawing/2014/main" id="{5D1E1335-D7A2-81BD-84EE-3C3F229BB807}"/>
              </a:ext>
            </a:extLst>
          </p:cNvPr>
          <p:cNvPicPr>
            <a:picLocks noChangeAspect="1"/>
          </p:cNvPicPr>
          <p:nvPr/>
        </p:nvPicPr>
        <p:blipFill rotWithShape="1">
          <a:blip r:embed="rId3"/>
          <a:srcRect l="23428" r="24735"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413619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3"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1338493-3F9F-D55A-334C-CB688FBF1481}"/>
              </a:ext>
            </a:extLst>
          </p:cNvPr>
          <p:cNvSpPr>
            <a:spLocks noGrp="1"/>
          </p:cNvSpPr>
          <p:nvPr>
            <p:ph type="title"/>
          </p:nvPr>
        </p:nvSpPr>
        <p:spPr>
          <a:xfrm>
            <a:off x="640080" y="325369"/>
            <a:ext cx="4368602" cy="1956841"/>
          </a:xfrm>
        </p:spPr>
        <p:txBody>
          <a:bodyPr anchor="b">
            <a:normAutofit/>
          </a:bodyPr>
          <a:lstStyle/>
          <a:p>
            <a:r>
              <a:rPr lang="da-DK" sz="5400"/>
              <a:t>”Skyggen” (1847)</a:t>
            </a:r>
          </a:p>
        </p:txBody>
      </p:sp>
      <p:sp>
        <p:nvSpPr>
          <p:cNvPr id="104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E5DA1271-B5C6-FBC4-E523-633C0FA78D6A}"/>
              </a:ext>
            </a:extLst>
          </p:cNvPr>
          <p:cNvSpPr>
            <a:spLocks noGrp="1"/>
          </p:cNvSpPr>
          <p:nvPr>
            <p:ph idx="1"/>
          </p:nvPr>
        </p:nvSpPr>
        <p:spPr>
          <a:xfrm>
            <a:off x="640080" y="2872899"/>
            <a:ext cx="4243589" cy="3320668"/>
          </a:xfrm>
        </p:spPr>
        <p:txBody>
          <a:bodyPr>
            <a:normAutofit/>
          </a:bodyPr>
          <a:lstStyle/>
          <a:p>
            <a:r>
              <a:rPr lang="da-DK" sz="1500" dirty="0"/>
              <a:t>Arbejdsspørgsmål til ”Skyggen” findes på Lectio under </a:t>
            </a:r>
            <a:r>
              <a:rPr lang="da-DK" sz="1500"/>
              <a:t>dagens blok </a:t>
            </a:r>
            <a:r>
              <a:rPr lang="da-DK" sz="1500">
                <a:sym typeface="Wingdings" panose="05000000000000000000" pitchFamily="2" charset="2"/>
              </a:rPr>
              <a:t></a:t>
            </a:r>
            <a:endParaRPr lang="da-DK" sz="1500" dirty="0"/>
          </a:p>
        </p:txBody>
      </p:sp>
      <p:pic>
        <p:nvPicPr>
          <p:cNvPr id="1026" name="Picture 2" descr="Skyggen">
            <a:extLst>
              <a:ext uri="{FF2B5EF4-FFF2-40B4-BE49-F238E27FC236}">
                <a16:creationId xmlns:a16="http://schemas.microsoft.com/office/drawing/2014/main" id="{B41EEF99-C7F6-00DD-772B-392090AF3D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522" r="14034"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70589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855</Words>
  <Application>Microsoft Office PowerPoint</Application>
  <PresentationFormat>Widescreen</PresentationFormat>
  <Paragraphs>61</Paragraphs>
  <Slides>8</Slides>
  <Notes>8</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8</vt:i4>
      </vt:variant>
    </vt:vector>
  </HeadingPairs>
  <TitlesOfParts>
    <vt:vector size="14" baseType="lpstr">
      <vt:lpstr>Arial</vt:lpstr>
      <vt:lpstr>Calibri</vt:lpstr>
      <vt:lpstr>Calibri Light</vt:lpstr>
      <vt:lpstr>Google Sans</vt:lpstr>
      <vt:lpstr>Wingdings</vt:lpstr>
      <vt:lpstr>Office-tema</vt:lpstr>
      <vt:lpstr>Romantisme</vt:lpstr>
      <vt:lpstr>Biedermeier (1820´erne)</vt:lpstr>
      <vt:lpstr>Romantismens reaktion mod biedermeier</vt:lpstr>
      <vt:lpstr>Romantisme</vt:lpstr>
      <vt:lpstr>Det interessante</vt:lpstr>
      <vt:lpstr>Det interessante</vt:lpstr>
      <vt:lpstr>Dobbeltgængermotivet i Skyggen</vt:lpstr>
      <vt:lpstr>”Skyggen” (1847)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Romantisme</dc:title>
  <dc:creator>Mads Nielsen</dc:creator>
  <cp:lastModifiedBy>Mads Nielsen</cp:lastModifiedBy>
  <cp:revision>5</cp:revision>
  <dcterms:created xsi:type="dcterms:W3CDTF">2024-01-22T16:08:10Z</dcterms:created>
  <dcterms:modified xsi:type="dcterms:W3CDTF">2024-12-03T07:12:21Z</dcterms:modified>
</cp:coreProperties>
</file>