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9"/>
    <p:restoredTop sz="94608"/>
  </p:normalViewPr>
  <p:slideViewPr>
    <p:cSldViewPr snapToGrid="0" snapToObjects="1">
      <p:cViewPr varScale="1">
        <p:scale>
          <a:sx n="76" d="100"/>
          <a:sy n="76" d="100"/>
        </p:scale>
        <p:origin x="20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C798E9-1647-A748-902C-43748DB5F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8DD4D02-A7A0-E74C-8BDA-9FBFFB5510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B86F040-57DB-CC48-9B1E-D921DDC8E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9586-A73E-7E4E-AC0A-1B925149ECF6}" type="datetimeFigureOut">
              <a:rPr lang="da-DK" smtClean="0"/>
              <a:t>19/08/2021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1065BF-4BD3-A145-A86A-856BAEA34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6EAE38E-BFE4-AA43-BDB7-3AF4C6A7A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9FE9-D62E-7148-9E3E-907B949F06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484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BD2E86-A897-4C4F-BE90-8A171CCD0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E5C26DE-6957-E449-8B6C-29FE6F65BE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B29C04-7308-DE49-8DD0-00750E55B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9586-A73E-7E4E-AC0A-1B925149ECF6}" type="datetimeFigureOut">
              <a:rPr lang="da-DK" smtClean="0"/>
              <a:t>19/08/2021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9EEA69-81E0-274F-8B95-1B4329E8B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FE566D5-31F4-2349-8804-4C38FC9EF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9FE9-D62E-7148-9E3E-907B949F06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061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88D18FB-4633-D645-809E-BA354475CD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57E6FD9-8AB7-C047-BEB8-58C0A142AB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5DA0235-2447-C144-A7EA-D9EAEEF6D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9586-A73E-7E4E-AC0A-1B925149ECF6}" type="datetimeFigureOut">
              <a:rPr lang="da-DK" smtClean="0"/>
              <a:t>19/08/2021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E78407-D2E4-284B-89A1-2F76243B2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48B0EFF-C18B-DC42-B973-1FA7F63EA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9FE9-D62E-7148-9E3E-907B949F06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4414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4A146F-46C3-3D45-BF29-8D5DD0E26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E5724CD-41BA-B241-9061-F313FF1FA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0106676-FF94-0145-8880-ED605E81A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9586-A73E-7E4E-AC0A-1B925149ECF6}" type="datetimeFigureOut">
              <a:rPr lang="da-DK" smtClean="0"/>
              <a:t>19/08/2021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9885F3C-A7BA-9249-8637-3B8F1B926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0267CAE-3A01-E547-9D26-66E2CA247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9FE9-D62E-7148-9E3E-907B949F06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912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CD1D9-9295-1849-AF36-4DA30B21F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CFF9B70-C6E1-DF4B-9878-55980413F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9A3C55-CA9C-3245-851B-11F6070F8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9586-A73E-7E4E-AC0A-1B925149ECF6}" type="datetimeFigureOut">
              <a:rPr lang="da-DK" smtClean="0"/>
              <a:t>19/08/2021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D5CE1DC-F110-2A45-B91F-5AE921031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E5ECEF7-578D-1D4C-9599-5B8937345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9FE9-D62E-7148-9E3E-907B949F06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1014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7A1E2-E3C3-3D4A-AEE4-D21940F1E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2BC4F4-23AD-2342-A5F5-7E244E0C26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74A21A2-36D3-1045-A4F2-8A34DD631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B8A65C9-F4C1-FC41-A0BB-D6F8FC3DD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9586-A73E-7E4E-AC0A-1B925149ECF6}" type="datetimeFigureOut">
              <a:rPr lang="da-DK" smtClean="0"/>
              <a:t>19/08/2021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3B7B7EF-51B0-BD43-8F35-0C52DB6BB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FB26F93-F285-7A4B-A427-A8C08801B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9FE9-D62E-7148-9E3E-907B949F06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849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4A208-5356-8349-930A-B07DF33EC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FC54481-0EFF-6641-A6F3-D0A7EA1B9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7C7FF55-93DD-454A-969B-38C39C8397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234B1E4-EDE0-9447-AAF6-ED9DA7C9B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B61BD87-F246-874A-B558-FFF28C96B4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459CA56-1FFF-BB4A-A2A4-016E1AC9B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9586-A73E-7E4E-AC0A-1B925149ECF6}" type="datetimeFigureOut">
              <a:rPr lang="da-DK" smtClean="0"/>
              <a:t>19/08/2021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EE49950-69FC-3446-84C9-A7F8ABF91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209CD96-C7C8-6346-AA29-E5828EA44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9FE9-D62E-7148-9E3E-907B949F06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62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37439E-46D1-0742-B32F-A4E513670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228A913-A689-FD4C-840E-8E9F8E5D7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9586-A73E-7E4E-AC0A-1B925149ECF6}" type="datetimeFigureOut">
              <a:rPr lang="da-DK" smtClean="0"/>
              <a:t>19/08/2021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599809C-8742-A241-9F31-753083581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8B15AEE-A5C3-8C4B-BEBC-4E58CC9D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9FE9-D62E-7148-9E3E-907B949F06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544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F61F942-BA65-B14E-A936-E7530579A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9586-A73E-7E4E-AC0A-1B925149ECF6}" type="datetimeFigureOut">
              <a:rPr lang="da-DK" smtClean="0"/>
              <a:t>19/08/2021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401DDD0-8716-BE46-AE6E-A1F1740C6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CD8BB91-7EF8-0448-A8C5-D886549A2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9FE9-D62E-7148-9E3E-907B949F06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7480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843CEA-A59F-F44F-B8DE-F2089B4E8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30C880-C455-FE4D-B758-EBD5135B6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EE8B3E8-AA1F-2749-BFE7-AB663DFF69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BAD647E-409D-1943-9AA1-395A796BF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9586-A73E-7E4E-AC0A-1B925149ECF6}" type="datetimeFigureOut">
              <a:rPr lang="da-DK" smtClean="0"/>
              <a:t>19/08/2021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5D7A73A-B33B-CB42-891C-FD2342380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767E5F0-2FC5-7B47-821E-F64B88213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9FE9-D62E-7148-9E3E-907B949F06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888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A66E04-CD6F-8A4D-B65A-3CE11039A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39F480D-AF19-1841-8E31-B1D106E19F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F14DA9D-3F01-5C4E-BF76-56AA5D46B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0F0067C-C6E5-0347-9DD2-23B0095D8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9586-A73E-7E4E-AC0A-1B925149ECF6}" type="datetimeFigureOut">
              <a:rPr lang="da-DK" smtClean="0"/>
              <a:t>19/08/2021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EF0050E-CE96-4B48-BB3F-1DD6D1B50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9F1FEA0-A3D5-6947-9B70-8011D51D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9FE9-D62E-7148-9E3E-907B949F06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018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ADB63D5-4779-324D-B66F-95AB8040A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2DDE5B2-7AFE-C44F-BE63-86594BF33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33EB868-B25A-CC4F-8144-B6CF5BA725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F9586-A73E-7E4E-AC0A-1B925149ECF6}" type="datetimeFigureOut">
              <a:rPr lang="da-DK" smtClean="0"/>
              <a:t>19/08/2021</a:t>
            </a:fld>
            <a:endParaRPr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757B8B1-EF0A-5E45-BF7A-4A7AC85CCB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6942335-B4EE-0C41-BED4-FD217ED808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89FE9-D62E-7148-9E3E-907B949F0609}" type="slidenum">
              <a:rPr lang="da-DK" smtClean="0"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8666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 descr="Et billede, der indeholder person, udendørs, personer, gruppe&#10;&#10;Automatisk genereret beskrivelse">
            <a:extLst>
              <a:ext uri="{FF2B5EF4-FFF2-40B4-BE49-F238E27FC236}">
                <a16:creationId xmlns:a16="http://schemas.microsoft.com/office/drawing/2014/main" id="{D150F90E-9E7E-A043-93CC-0BD2D935C8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986" t="9091" r="5570" b="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0496ACED-9F6B-4CC5-A927-FB932E0FA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" y="3764612"/>
            <a:ext cx="5442280" cy="225621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93A5C8-8806-4848-AABA-E893316875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79" y="4025589"/>
            <a:ext cx="4610932" cy="1415839"/>
          </a:xfrm>
        </p:spPr>
        <p:txBody>
          <a:bodyPr>
            <a:normAutofit/>
          </a:bodyPr>
          <a:lstStyle/>
          <a:p>
            <a:pPr algn="l"/>
            <a:r>
              <a:rPr lang="da-DK" sz="3500" dirty="0"/>
              <a:t>Teorier om køn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7926A12-3FC5-C54F-B04C-A9E88D7988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78" y="5441429"/>
            <a:ext cx="4610933" cy="379507"/>
          </a:xfrm>
        </p:spPr>
        <p:txBody>
          <a:bodyPr>
            <a:normAutofit/>
          </a:bodyPr>
          <a:lstStyle/>
          <a:p>
            <a:pPr algn="l"/>
            <a:r>
              <a:rPr lang="da-DK" sz="2000" dirty="0"/>
              <a:t>Hvordan skal vi forstået </a:t>
            </a:r>
            <a:r>
              <a:rPr lang="da-DK" sz="2000" i="1" dirty="0"/>
              <a:t>kønnet</a:t>
            </a:r>
            <a:r>
              <a:rPr lang="da-DK" sz="2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45915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lede 4" descr="Et billede, der indeholder mand, person, slips, foto&#10;&#10;Automatisk genereret beskrivelse">
            <a:extLst>
              <a:ext uri="{FF2B5EF4-FFF2-40B4-BE49-F238E27FC236}">
                <a16:creationId xmlns:a16="http://schemas.microsoft.com/office/drawing/2014/main" id="{512A10B3-8560-D943-ACE3-367CE0E4AD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025" r="20652" b="1329"/>
          <a:stretch/>
        </p:blipFill>
        <p:spPr>
          <a:xfrm>
            <a:off x="3522468" y="10"/>
            <a:ext cx="866953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ADCD52-983A-3A4A-BF24-A56D7DB00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3" y="1161288"/>
            <a:ext cx="4331535" cy="1124712"/>
          </a:xfrm>
        </p:spPr>
        <p:txBody>
          <a:bodyPr anchor="b">
            <a:normAutofit/>
          </a:bodyPr>
          <a:lstStyle/>
          <a:p>
            <a:r>
              <a:rPr lang="da-DK" sz="3000" dirty="0"/>
              <a:t>Henning Bechs valgfrie køn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C2A38D-1EDD-804A-84EC-30D49344F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4639056" cy="3570732"/>
          </a:xfrm>
        </p:spPr>
        <p:txBody>
          <a:bodyPr anchor="t">
            <a:normAutofit/>
          </a:bodyPr>
          <a:lstStyle/>
          <a:p>
            <a:r>
              <a:rPr lang="da-DK" sz="1600" dirty="0"/>
              <a:t>Professor i sociologi på Københavns universitet</a:t>
            </a:r>
          </a:p>
          <a:p>
            <a:r>
              <a:rPr lang="da-DK" sz="1600" dirty="0"/>
              <a:t>Opgør med de teorier, der mener at vi ‘kønnes’</a:t>
            </a:r>
          </a:p>
          <a:p>
            <a:r>
              <a:rPr lang="da-DK" sz="1600" dirty="0"/>
              <a:t>I senmoderniteten er kvinder frie til at indtage samme positioner som mænd og omvendt – derfor:</a:t>
            </a:r>
          </a:p>
          <a:p>
            <a:pPr lvl="1"/>
            <a:r>
              <a:rPr lang="da-DK" sz="1600" dirty="0"/>
              <a:t>er der ikke længere et magtforhold mellem kønnene</a:t>
            </a:r>
          </a:p>
          <a:p>
            <a:pPr lvl="1"/>
            <a:r>
              <a:rPr lang="da-DK" sz="1600" dirty="0"/>
              <a:t>tvangssocialiseres man ikke til at antage et bestemt køn</a:t>
            </a:r>
          </a:p>
          <a:p>
            <a:r>
              <a:rPr lang="da-DK" sz="1600" dirty="0"/>
              <a:t>Derfor understreges det biologiske køn i højere grad frivilligt i dag - i et </a:t>
            </a:r>
            <a:r>
              <a:rPr lang="da-DK" sz="1600" i="1" dirty="0"/>
              <a:t>‘ligeværdigt, æstetisk og seksuelt kønsspil’</a:t>
            </a:r>
          </a:p>
          <a:p>
            <a:endParaRPr lang="da-DK" sz="1300" i="1" dirty="0"/>
          </a:p>
        </p:txBody>
      </p:sp>
    </p:spTree>
    <p:extLst>
      <p:ext uri="{BB962C8B-B14F-4D97-AF65-F5344CB8AC3E}">
        <p14:creationId xmlns:p14="http://schemas.microsoft.com/office/powerpoint/2010/main" val="1098436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 descr="Et billede, der indeholder bygning, person, banner, tekst&#10;&#10;Automatisk genereret beskrivelse">
            <a:extLst>
              <a:ext uri="{FF2B5EF4-FFF2-40B4-BE49-F238E27FC236}">
                <a16:creationId xmlns:a16="http://schemas.microsoft.com/office/drawing/2014/main" id="{CBF009C7-8007-C949-8401-4F256FE57E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895" b="3836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10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D50A0C8-1A84-BC4E-AA22-338B0D69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da-DK" sz="3300"/>
              <a:t>Kritik af Henning Bechs opfattelse af køn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7091B6-BFCE-E04D-83C9-D363DC0CC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3417573"/>
            <a:ext cx="4884684" cy="3097526"/>
          </a:xfrm>
        </p:spPr>
        <p:txBody>
          <a:bodyPr anchor="ctr">
            <a:normAutofit/>
          </a:bodyPr>
          <a:lstStyle/>
          <a:p>
            <a:r>
              <a:rPr lang="da-DK" sz="1800" dirty="0"/>
              <a:t>Kan ikke forklare samfundsmæssige uligheder mellem kønnene</a:t>
            </a:r>
          </a:p>
          <a:p>
            <a:pPr lvl="1"/>
            <a:r>
              <a:rPr lang="da-DK" sz="1800" dirty="0"/>
              <a:t>Hvis ikke ulighederne skyldes samfundsstrukturer, men ‘frie valg’, så ryger vi hurtigt tilbage i den biologiske determinisme (fx ‘at kvinder er biologisk disponeret til ikke at søge erhvervslivets topposter’)</a:t>
            </a:r>
          </a:p>
          <a:p>
            <a:r>
              <a:rPr lang="da-DK" sz="1800" dirty="0"/>
              <a:t>Kan ikke forklare, hvorfor minoritetsgrupper (homoer, transkønnede etc.) oplever diskrimination </a:t>
            </a:r>
          </a:p>
        </p:txBody>
      </p:sp>
    </p:spTree>
    <p:extLst>
      <p:ext uri="{BB962C8B-B14F-4D97-AF65-F5344CB8AC3E}">
        <p14:creationId xmlns:p14="http://schemas.microsoft.com/office/powerpoint/2010/main" val="260885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9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lede 4" descr="Et billede, der indeholder person, indendørs, foto, kvinde&#10;&#10;Automatisk genereret beskrivelse">
            <a:extLst>
              <a:ext uri="{FF2B5EF4-FFF2-40B4-BE49-F238E27FC236}">
                <a16:creationId xmlns:a16="http://schemas.microsoft.com/office/drawing/2014/main" id="{0AFE4F56-43FF-2B4F-A03A-BB1397ACCD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4151"/>
          <a:stretch/>
        </p:blipFill>
        <p:spPr>
          <a:xfrm>
            <a:off x="3522468" y="10"/>
            <a:ext cx="866953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7EB6FFF-BE66-AE4A-9F7C-EB6E41CA4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934206" cy="1124712"/>
          </a:xfrm>
        </p:spPr>
        <p:txBody>
          <a:bodyPr anchor="b">
            <a:normAutofit/>
          </a:bodyPr>
          <a:lstStyle/>
          <a:p>
            <a:r>
              <a:rPr lang="da-DK" sz="3200" dirty="0"/>
              <a:t>Simone de Beauvoir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2D505A-044B-9741-B7C4-68228045D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da-DK" sz="1700" dirty="0"/>
              <a:t>Fransk feministisk filosof</a:t>
            </a:r>
          </a:p>
          <a:p>
            <a:r>
              <a:rPr lang="da-DK" sz="1700" dirty="0"/>
              <a:t>Skrev værket, </a:t>
            </a:r>
            <a:r>
              <a:rPr lang="da-DK" sz="1700" i="1" dirty="0"/>
              <a:t>Det andet køn</a:t>
            </a:r>
            <a:r>
              <a:rPr lang="da-DK" sz="1700" dirty="0"/>
              <a:t>, i 1949 </a:t>
            </a:r>
          </a:p>
          <a:p>
            <a:r>
              <a:rPr lang="da-DK" sz="1700" dirty="0"/>
              <a:t>Frontfigur i 2. bølge-feminismen</a:t>
            </a:r>
          </a:p>
          <a:p>
            <a:r>
              <a:rPr lang="da-DK" sz="1700" dirty="0"/>
              <a:t>Hendes tanker omkring køn og kønsroller fik stor indflydelse på, hvordan man efterfølgende har tænkt ‘køn’</a:t>
            </a:r>
          </a:p>
          <a:p>
            <a:pPr marL="0" indent="0">
              <a:buNone/>
            </a:pPr>
            <a:endParaRPr lang="da-DK" sz="1700" dirty="0"/>
          </a:p>
        </p:txBody>
      </p:sp>
    </p:spTree>
    <p:extLst>
      <p:ext uri="{BB962C8B-B14F-4D97-AF65-F5344CB8AC3E}">
        <p14:creationId xmlns:p14="http://schemas.microsoft.com/office/powerpoint/2010/main" val="16740509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2E6CEE-09C3-2A49-B7DB-744D990A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162560"/>
          </a:xfrm>
        </p:spPr>
        <p:txBody>
          <a:bodyPr anchor="b">
            <a:normAutofit/>
          </a:bodyPr>
          <a:lstStyle/>
          <a:p>
            <a:r>
              <a:rPr lang="da-DK" sz="4100" dirty="0"/>
              <a:t>Beauvoir om køn og kønsroller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6416A4-2D96-2E4B-B5F0-DA94B59D3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587929"/>
            <a:ext cx="6586489" cy="3635890"/>
          </a:xfrm>
        </p:spPr>
        <p:txBody>
          <a:bodyPr>
            <a:normAutofit/>
          </a:bodyPr>
          <a:lstStyle/>
          <a:p>
            <a:r>
              <a:rPr lang="da-DK" sz="2000" dirty="0"/>
              <a:t>Beauvoir gør op med forestillingen om kønnet som </a:t>
            </a:r>
            <a:r>
              <a:rPr lang="da-DK" sz="2000" i="1" dirty="0"/>
              <a:t>biologisk determineret </a:t>
            </a:r>
            <a:r>
              <a:rPr lang="da-DK" sz="2000" dirty="0"/>
              <a:t>(altså; at kønnet er bestemt af biologi)</a:t>
            </a:r>
          </a:p>
          <a:p>
            <a:r>
              <a:rPr lang="da-DK" sz="2000" dirty="0"/>
              <a:t>Hun skelner mellem to måder at forstå </a:t>
            </a:r>
            <a:r>
              <a:rPr lang="da-DK" sz="2000" i="1" dirty="0"/>
              <a:t>kønnet </a:t>
            </a:r>
            <a:r>
              <a:rPr lang="da-DK" sz="2000" dirty="0"/>
              <a:t> på:</a:t>
            </a:r>
          </a:p>
          <a:p>
            <a:pPr lvl="1"/>
            <a:r>
              <a:rPr lang="da-DK" sz="2000" dirty="0"/>
              <a:t>Sex = det biologiske køn</a:t>
            </a:r>
          </a:p>
          <a:p>
            <a:pPr lvl="1"/>
            <a:r>
              <a:rPr lang="da-DK" sz="2000" dirty="0"/>
              <a:t>Gender = det sociale køn</a:t>
            </a:r>
          </a:p>
          <a:p>
            <a:r>
              <a:rPr lang="da-DK" sz="2000" dirty="0"/>
              <a:t>På den måde adskiller hun det biologiske fra det sociale og viser, hvordan kønsroller konstrueres i det sociale rum, og at det dermed ikke kan tilskrives biologi.</a:t>
            </a:r>
          </a:p>
          <a:p>
            <a:endParaRPr lang="da-DK" sz="2000" dirty="0"/>
          </a:p>
          <a:p>
            <a:pPr lvl="1"/>
            <a:endParaRPr lang="da-DK" sz="2000" dirty="0"/>
          </a:p>
        </p:txBody>
      </p:sp>
      <p:pic>
        <p:nvPicPr>
          <p:cNvPr id="5" name="Billede 4" descr="Et billede, der indeholder skilt, sidder, gammel, foto&#10;&#10;Automatisk genereret beskrivelse">
            <a:extLst>
              <a:ext uri="{FF2B5EF4-FFF2-40B4-BE49-F238E27FC236}">
                <a16:creationId xmlns:a16="http://schemas.microsoft.com/office/drawing/2014/main" id="{5857FBD6-698D-2D41-A4B7-04F41FB335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9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041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087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2A642C3B-B725-AB46-ADD5-589098DAB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Teorier om patriarkatet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0E0EE0-37A3-3340-859F-8E0F1574F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6082406" cy="396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a-DK" sz="1800" dirty="0"/>
              <a:t>Hovedspørgsmål: Hvorfor er der forskel på mænd og kvinders magt og indflydelse i samfundet?</a:t>
            </a:r>
          </a:p>
          <a:p>
            <a:r>
              <a:rPr lang="da-DK" sz="1800" dirty="0"/>
              <a:t>Sammenhængen mellem kapitalisme og patriarkatet:</a:t>
            </a:r>
          </a:p>
          <a:p>
            <a:pPr lvl="1"/>
            <a:r>
              <a:rPr lang="da-DK" sz="1800" dirty="0"/>
              <a:t>Det heteroseksuelle ægteskab er en forudsætning for kapitalistisk produktion</a:t>
            </a:r>
          </a:p>
          <a:p>
            <a:pPr lvl="1"/>
            <a:r>
              <a:rPr lang="da-DK" sz="1800" dirty="0"/>
              <a:t>Der fødes arbejdere, der kan indgå i produktionen</a:t>
            </a:r>
          </a:p>
          <a:p>
            <a:pPr lvl="1"/>
            <a:r>
              <a:rPr lang="da-DK" sz="1800" dirty="0"/>
              <a:t>Det reproduktive arbejde (rengøring, madlavning, børneopdragelse) foretages </a:t>
            </a:r>
            <a:r>
              <a:rPr lang="da-DK" sz="1800" u="sng" dirty="0"/>
              <a:t>gratis </a:t>
            </a:r>
            <a:r>
              <a:rPr lang="da-DK" sz="1800" dirty="0"/>
              <a:t>af kvinden</a:t>
            </a:r>
          </a:p>
          <a:p>
            <a:r>
              <a:rPr lang="da-DK" sz="1800" dirty="0"/>
              <a:t>Denne kønsopdelte var ikke kun ‘praktisk’, den medførte også en skævvridning ml. mænd og kvinders positioner i samfundet</a:t>
            </a:r>
          </a:p>
          <a:p>
            <a:pPr lvl="1"/>
            <a:r>
              <a:rPr lang="da-DK" sz="1800" dirty="0"/>
              <a:t>Mændene tjente pengene – og kvinderne var økonomisk afhængige af dem</a:t>
            </a:r>
          </a:p>
          <a:p>
            <a:pPr lvl="1"/>
            <a:r>
              <a:rPr lang="da-DK" sz="1800" dirty="0"/>
              <a:t>Kvindefag aflønnes lavere end mandfag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136A6F31-33D2-4740-954B-1C66759239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48" r="4" b="2421"/>
          <a:stretch/>
        </p:blipFill>
        <p:spPr>
          <a:xfrm>
            <a:off x="7847406" y="3860341"/>
            <a:ext cx="3540103" cy="2626748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96D7AF56-23C7-F542-8CA7-397E1F700BB5}"/>
              </a:ext>
            </a:extLst>
          </p:cNvPr>
          <p:cNvSpPr txBox="1"/>
          <p:nvPr/>
        </p:nvSpPr>
        <p:spPr>
          <a:xfrm>
            <a:off x="8416708" y="2643380"/>
            <a:ext cx="3643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Pater = </a:t>
            </a:r>
            <a:r>
              <a:rPr lang="da-DK" i="1" dirty="0"/>
              <a:t>fader, </a:t>
            </a:r>
            <a:r>
              <a:rPr lang="da-DK" dirty="0"/>
              <a:t>-archia = </a:t>
            </a:r>
            <a:r>
              <a:rPr lang="da-DK" i="1" dirty="0"/>
              <a:t>styre </a:t>
            </a:r>
            <a:endParaRPr lang="da-DK" i="1" dirty="0">
              <a:sym typeface="Wingdings" pitchFamily="2" charset="2"/>
            </a:endParaRPr>
          </a:p>
          <a:p>
            <a:r>
              <a:rPr lang="da-DK" i="1" dirty="0">
                <a:sym typeface="Wingdings" pitchFamily="2" charset="2"/>
              </a:rPr>
              <a:t>Et system, hvor kvinder er underordnet mænd</a:t>
            </a:r>
            <a:endParaRPr lang="da-DK" i="1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4541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9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1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1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16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4F3D05E4-0A72-4B4F-96FA-4579600FC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Kritik af patriarkatsteorier</a:t>
            </a:r>
          </a:p>
        </p:txBody>
      </p:sp>
      <p:pic>
        <p:nvPicPr>
          <p:cNvPr id="5" name="Billede 4" descr="Et billede, der indeholder værelse&#10;&#10;Automatisk genereret beskrivelse">
            <a:extLst>
              <a:ext uri="{FF2B5EF4-FFF2-40B4-BE49-F238E27FC236}">
                <a16:creationId xmlns:a16="http://schemas.microsoft.com/office/drawing/2014/main" id="{10CF6622-113E-934A-BBB1-1D9F710AA7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53" r="4466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6D2C95-6405-E248-945C-4839D6404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494450"/>
            <a:ext cx="5471529" cy="3563159"/>
          </a:xfrm>
        </p:spPr>
        <p:txBody>
          <a:bodyPr>
            <a:normAutofit/>
          </a:bodyPr>
          <a:lstStyle/>
          <a:p>
            <a:r>
              <a:rPr lang="da-DK" sz="2600" dirty="0"/>
              <a:t>Kan have svært ved at forklare, hvorfor der stadig er kønsroller, når kvinder ikke længere af økonomisk afhængige af mænd</a:t>
            </a:r>
          </a:p>
          <a:p>
            <a:r>
              <a:rPr lang="da-DK" sz="2600" dirty="0"/>
              <a:t>Behandler mænd og kvinder som to modsatrettede grupper – overser de andre kategorier (homoseksuelle, transseksuelle, flydende køn)</a:t>
            </a:r>
          </a:p>
        </p:txBody>
      </p:sp>
    </p:spTree>
    <p:extLst>
      <p:ext uri="{BB962C8B-B14F-4D97-AF65-F5344CB8AC3E}">
        <p14:creationId xmlns:p14="http://schemas.microsoft.com/office/powerpoint/2010/main" val="1545573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lede 4" descr="Et billede, der indeholder person, indendørs, mand, foto&#10;&#10;Automatisk genereret beskrivelse">
            <a:extLst>
              <a:ext uri="{FF2B5EF4-FFF2-40B4-BE49-F238E27FC236}">
                <a16:creationId xmlns:a16="http://schemas.microsoft.com/office/drawing/2014/main" id="{EEE7E67E-5F3F-9142-B3A6-E4A5E4501E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427" r="14670" b="664"/>
          <a:stretch/>
        </p:blipFill>
        <p:spPr>
          <a:xfrm>
            <a:off x="4572000" y="10"/>
            <a:ext cx="8667750" cy="6857990"/>
          </a:xfrm>
          <a:prstGeom prst="rect">
            <a:avLst/>
          </a:prstGeom>
        </p:spPr>
      </p:pic>
      <p:sp>
        <p:nvSpPr>
          <p:cNvPr id="19" name="Rectangle 11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37541A8-2AAC-5B4B-A687-5C15C6865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da-DK" sz="2800"/>
              <a:t>Judith Butler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15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673757-BEBD-4D4B-8955-9B441D8E3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da-DK" sz="1700" dirty="0"/>
              <a:t>Amerikansk poststrukturalistisk tænker, queer-teoretiker og sociolog</a:t>
            </a:r>
          </a:p>
          <a:p>
            <a:r>
              <a:rPr lang="da-DK" sz="1700" dirty="0"/>
              <a:t>Skrev værket, </a:t>
            </a:r>
            <a:r>
              <a:rPr lang="da-DK" sz="1700" i="1" dirty="0"/>
              <a:t>Gender Trouble, </a:t>
            </a:r>
            <a:r>
              <a:rPr lang="da-DK" sz="1700" dirty="0"/>
              <a:t>i 1990</a:t>
            </a:r>
            <a:r>
              <a:rPr lang="da-DK" sz="1700" i="1" dirty="0"/>
              <a:t> </a:t>
            </a:r>
          </a:p>
          <a:p>
            <a:r>
              <a:rPr lang="da-DK" sz="1700" dirty="0"/>
              <a:t>En af de helt store figurer i 3. bølge-feminismen</a:t>
            </a:r>
          </a:p>
        </p:txBody>
      </p:sp>
    </p:spTree>
    <p:extLst>
      <p:ext uri="{BB962C8B-B14F-4D97-AF65-F5344CB8AC3E}">
        <p14:creationId xmlns:p14="http://schemas.microsoft.com/office/powerpoint/2010/main" val="7990490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C2EA05-1993-DA47-9F97-49A56D6B9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da-DK" dirty="0"/>
              <a:t>Butler om køn og diskurser</a:t>
            </a:r>
            <a:endParaRPr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336C43C-2103-CE49-901E-ADEC0B12D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 fontScale="92500"/>
          </a:bodyPr>
          <a:lstStyle/>
          <a:p>
            <a:r>
              <a:rPr lang="da-DK" sz="2200" dirty="0"/>
              <a:t>Afviser Beauvoirs opfattelse af, at det kun er det sociale køn, der konstrueres – ifølge Butler er det både det sociale og det biologiske</a:t>
            </a:r>
          </a:p>
          <a:p>
            <a:r>
              <a:rPr lang="da-DK" sz="2200" dirty="0"/>
              <a:t>Kroppen kan ikke holdes fri fra den socialisering, der foregår fra før vi bliver født</a:t>
            </a:r>
          </a:p>
          <a:p>
            <a:r>
              <a:rPr lang="da-DK" sz="2200" dirty="0"/>
              <a:t>Vi opdrages (gennem diskurser) til at tale, udtrykke, se ud og bevæge os i overensstemmelse med vores køn – der foregår således en konstant diskursiv </a:t>
            </a:r>
            <a:r>
              <a:rPr lang="da-DK" sz="2200" i="1" dirty="0" err="1"/>
              <a:t>kønnings</a:t>
            </a:r>
            <a:r>
              <a:rPr lang="da-DK" sz="2200" i="1" dirty="0"/>
              <a:t>-proces</a:t>
            </a:r>
            <a:r>
              <a:rPr lang="da-DK" sz="2200" dirty="0"/>
              <a:t>. </a:t>
            </a:r>
          </a:p>
          <a:p>
            <a:r>
              <a:rPr lang="da-DK" sz="2200" dirty="0"/>
              <a:t>Køn er performativt, dvs. at man agerer sit køn</a:t>
            </a:r>
          </a:p>
          <a:p>
            <a:r>
              <a:rPr lang="da-DK" sz="2200" dirty="0"/>
              <a:t>Vi kan blive klogere på dette ved at se på alle de køn, der falder uden for normen. </a:t>
            </a:r>
          </a:p>
          <a:p>
            <a:endParaRPr lang="da-DK" sz="2000" dirty="0"/>
          </a:p>
        </p:txBody>
      </p:sp>
      <p:pic>
        <p:nvPicPr>
          <p:cNvPr id="5" name="Billede 4" descr="Et billede, der indeholder foto, tekst, gammel, poserer&#10;&#10;Automatisk genereret beskrivelse">
            <a:extLst>
              <a:ext uri="{FF2B5EF4-FFF2-40B4-BE49-F238E27FC236}">
                <a16:creationId xmlns:a16="http://schemas.microsoft.com/office/drawing/2014/main" id="{BDFCA61B-DD3F-4F42-87E6-44264D45D0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3934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BA8F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8700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9">
            <a:extLst>
              <a:ext uri="{FF2B5EF4-FFF2-40B4-BE49-F238E27FC236}">
                <a16:creationId xmlns:a16="http://schemas.microsoft.com/office/drawing/2014/main" id="{F94AA2BD-2E3F-4B1D-8127-5744B8115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52C7017-7374-0244-B4B6-82D855B15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87552"/>
            <a:ext cx="4485861" cy="1088136"/>
          </a:xfrm>
        </p:spPr>
        <p:txBody>
          <a:bodyPr anchor="b">
            <a:normAutofit/>
          </a:bodyPr>
          <a:lstStyle/>
          <a:p>
            <a:r>
              <a:rPr lang="da-DK" sz="3400"/>
              <a:t>Kritik af Butlers teori om det performative køn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D02261-2DC8-4AA8-9E16-7751AE892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3D752CF2-2291-40B5-B462-C17B174C1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6000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F25340D-12DC-0641-99AC-49BB013AC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79" y="2688336"/>
            <a:ext cx="4498848" cy="3584448"/>
          </a:xfrm>
        </p:spPr>
        <p:txBody>
          <a:bodyPr anchor="t">
            <a:normAutofit/>
          </a:bodyPr>
          <a:lstStyle/>
          <a:p>
            <a:r>
              <a:rPr lang="da-DK" sz="1800"/>
              <a:t>At teorien underbetoner det rent kropslige (at der faktisk er kropslig forskel på mænd og kvinder) </a:t>
            </a:r>
          </a:p>
          <a:p>
            <a:r>
              <a:rPr lang="da-DK" sz="1800"/>
              <a:t>At teorien tilskriver </a:t>
            </a:r>
            <a:r>
              <a:rPr lang="da-DK" sz="1800" i="1"/>
              <a:t>sproget </a:t>
            </a:r>
            <a:r>
              <a:rPr lang="da-DK" sz="1800"/>
              <a:t>(diskurser) for stor magt</a:t>
            </a:r>
          </a:p>
          <a:p>
            <a:r>
              <a:rPr lang="da-DK" sz="1800"/>
              <a:t>At teorien bedst beskriver den individuelle identitetsdannelse og ikke kan forklare de samfundsstrukturer, der bevirker manglende ligestilling</a:t>
            </a:r>
          </a:p>
        </p:txBody>
      </p:sp>
      <p:pic>
        <p:nvPicPr>
          <p:cNvPr id="5" name="Billede 4" descr="Et billede, der indeholder bygning, gruppe, stående, personer&#10;&#10;Automatisk genereret beskrivelse">
            <a:extLst>
              <a:ext uri="{FF2B5EF4-FFF2-40B4-BE49-F238E27FC236}">
                <a16:creationId xmlns:a16="http://schemas.microsoft.com/office/drawing/2014/main" id="{35C8A7E1-64C1-C94F-B85F-C62A2BCEBF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41" r="25744" b="1"/>
          <a:stretch/>
        </p:blipFill>
        <p:spPr>
          <a:xfrm>
            <a:off x="5308052" y="10"/>
            <a:ext cx="6883948" cy="6857990"/>
          </a:xfrm>
          <a:custGeom>
            <a:avLst/>
            <a:gdLst/>
            <a:ahLst/>
            <a:cxnLst/>
            <a:rect l="l" t="t" r="r" b="b"/>
            <a:pathLst>
              <a:path w="6883948" h="6858000">
                <a:moveTo>
                  <a:pt x="365648" y="0"/>
                </a:moveTo>
                <a:lnTo>
                  <a:pt x="6883948" y="0"/>
                </a:lnTo>
                <a:lnTo>
                  <a:pt x="6883948" y="6858000"/>
                </a:lnTo>
                <a:lnTo>
                  <a:pt x="365648" y="6858000"/>
                </a:lnTo>
                <a:lnTo>
                  <a:pt x="360213" y="6835050"/>
                </a:lnTo>
                <a:cubicBezTo>
                  <a:pt x="128263" y="5788167"/>
                  <a:pt x="0" y="4637179"/>
                  <a:pt x="0" y="3429001"/>
                </a:cubicBezTo>
                <a:cubicBezTo>
                  <a:pt x="0" y="2220824"/>
                  <a:pt x="128263" y="1069835"/>
                  <a:pt x="360213" y="22952"/>
                </a:cubicBezTo>
                <a:close/>
              </a:path>
            </a:pathLst>
          </a:custGeom>
          <a:effectLst>
            <a:outerShdw blurRad="50800" dist="38100" dir="10800000" algn="r" rotWithShape="0">
              <a:schemeClr val="bg1">
                <a:lumMod val="85000"/>
                <a:alpha val="3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45862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C29493-5E20-1A43-A7E2-CCCD513C0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da-DK"/>
              <a:t>Teorier om intersektionalitet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340E61-94A6-274A-9F29-4B2F429ED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da-DK" sz="2000"/>
              <a:t>I 1970’erne skrev en gruppe sorte, lesbiske kvinder et manifest! </a:t>
            </a:r>
            <a:r>
              <a:rPr lang="da-DK" sz="2000" i="1"/>
              <a:t>The Combahee River Collective Statement.</a:t>
            </a:r>
          </a:p>
          <a:p>
            <a:r>
              <a:rPr lang="da-DK" sz="2000"/>
              <a:t>De påpegede, at der foregår undertrykkelse i mange forskellige sfærer, og at man bliver undertrykt på forskellige måder alt afhængigt af hvilke identiteter man havde (den historiske oprindelse af </a:t>
            </a:r>
            <a:r>
              <a:rPr lang="da-DK" sz="2000" i="1"/>
              <a:t>identitetspolitikken</a:t>
            </a:r>
            <a:r>
              <a:rPr lang="da-DK" sz="2000"/>
              <a:t>)</a:t>
            </a:r>
          </a:p>
          <a:p>
            <a:r>
              <a:rPr lang="da-DK" sz="2000"/>
              <a:t>Man indgår således i </a:t>
            </a:r>
            <a:r>
              <a:rPr lang="da-DK" sz="2000" i="1"/>
              <a:t>sammenlåste (interlocking) undertrykkelsessystemer </a:t>
            </a:r>
            <a:r>
              <a:rPr lang="da-DK" sz="2000"/>
              <a:t>(udtrykt i ‘The Matrix of Domination’)</a:t>
            </a:r>
          </a:p>
          <a:p>
            <a:r>
              <a:rPr lang="da-DK" sz="2000"/>
              <a:t>Intersektionalismen videreudvikledes af bl.a. Kimberlee Crenshaw og Patricia Hill Collins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C0228F3E-A236-EC49-B588-EE702C42E8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873" r="2843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37" name="Straight Connector 22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EFBB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910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696</Words>
  <Application>Microsoft Macintosh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Teorier om køn</vt:lpstr>
      <vt:lpstr>Simone de Beauvoir</vt:lpstr>
      <vt:lpstr>Beauvoir om køn og kønsroller</vt:lpstr>
      <vt:lpstr>Teorier om patriarkatet</vt:lpstr>
      <vt:lpstr>Kritik af patriarkatsteorier</vt:lpstr>
      <vt:lpstr>Judith Butler</vt:lpstr>
      <vt:lpstr>Butler om køn og diskurser</vt:lpstr>
      <vt:lpstr>Kritik af Butlers teori om det performative køn</vt:lpstr>
      <vt:lpstr>Teorier om intersektionalitet</vt:lpstr>
      <vt:lpstr>Henning Bechs valgfrie køn</vt:lpstr>
      <vt:lpstr>Kritik af Henning Bechs opfattelse af køn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Teorier om køn</dc:title>
  <dc:creator>Marie Berg Carlsen</dc:creator>
  <cp:lastModifiedBy>Maj-Britt Agerskov</cp:lastModifiedBy>
  <cp:revision>4</cp:revision>
  <dcterms:created xsi:type="dcterms:W3CDTF">2020-09-22T16:51:26Z</dcterms:created>
  <dcterms:modified xsi:type="dcterms:W3CDTF">2021-08-20T11:02:01Z</dcterms:modified>
</cp:coreProperties>
</file>