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6" r:id="rId4"/>
    <p:sldId id="257" r:id="rId5"/>
    <p:sldId id="258" r:id="rId6"/>
    <p:sldId id="259" r:id="rId7"/>
    <p:sldId id="261" r:id="rId8"/>
    <p:sldId id="260" r:id="rId9"/>
    <p:sldId id="262" r:id="rId10"/>
    <p:sldId id="264" r:id="rId11"/>
    <p:sldId id="263" r:id="rId12"/>
    <p:sldId id="268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33496A-B4F5-41D1-A914-2B9E5A918630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9DD0C69F-1DC1-4F7E-863F-42A43805F40A}">
      <dgm:prSet/>
      <dgm:spPr/>
      <dgm:t>
        <a:bodyPr/>
        <a:lstStyle/>
        <a:p>
          <a:pPr>
            <a:defRPr b="1"/>
          </a:pPr>
          <a:r>
            <a:rPr lang="da-DK"/>
            <a:t>Face</a:t>
          </a:r>
          <a:endParaRPr lang="en-US"/>
        </a:p>
      </dgm:t>
    </dgm:pt>
    <dgm:pt modelId="{533C03B9-DFF5-44A5-8917-81636DC2A6FD}" type="parTrans" cxnId="{E07B218D-681C-4D48-9355-2BCE1820EF36}">
      <dgm:prSet/>
      <dgm:spPr/>
      <dgm:t>
        <a:bodyPr/>
        <a:lstStyle/>
        <a:p>
          <a:endParaRPr lang="en-US"/>
        </a:p>
      </dgm:t>
    </dgm:pt>
    <dgm:pt modelId="{4F36CF4C-7C95-4A6E-9F87-B6002AEF23A7}" type="sibTrans" cxnId="{E07B218D-681C-4D48-9355-2BCE1820EF36}">
      <dgm:prSet/>
      <dgm:spPr/>
      <dgm:t>
        <a:bodyPr/>
        <a:lstStyle/>
        <a:p>
          <a:endParaRPr lang="en-US"/>
        </a:p>
      </dgm:t>
    </dgm:pt>
    <dgm:pt modelId="{AEEA5FCD-12D1-4B48-A5FD-E04D729C8981}">
      <dgm:prSet/>
      <dgm:spPr/>
      <dgm:t>
        <a:bodyPr/>
        <a:lstStyle/>
        <a:p>
          <a:r>
            <a:rPr lang="da-DK"/>
            <a:t>Den sociale maske vi tager på i mødet med andre mennesker</a:t>
          </a:r>
          <a:endParaRPr lang="en-US"/>
        </a:p>
      </dgm:t>
    </dgm:pt>
    <dgm:pt modelId="{58F459EC-6AA6-4B41-B117-9B7CA85C7621}" type="parTrans" cxnId="{5773F8E9-33BB-4BAC-BD4D-8AE68909F8EA}">
      <dgm:prSet/>
      <dgm:spPr/>
      <dgm:t>
        <a:bodyPr/>
        <a:lstStyle/>
        <a:p>
          <a:endParaRPr lang="en-US"/>
        </a:p>
      </dgm:t>
    </dgm:pt>
    <dgm:pt modelId="{230598DB-CFAB-4F5A-896B-499B0910F061}" type="sibTrans" cxnId="{5773F8E9-33BB-4BAC-BD4D-8AE68909F8EA}">
      <dgm:prSet/>
      <dgm:spPr/>
      <dgm:t>
        <a:bodyPr/>
        <a:lstStyle/>
        <a:p>
          <a:endParaRPr lang="en-US"/>
        </a:p>
      </dgm:t>
    </dgm:pt>
    <dgm:pt modelId="{EB4D5096-0A89-47E1-980E-F84E6536B848}">
      <dgm:prSet/>
      <dgm:spPr/>
      <dgm:t>
        <a:bodyPr/>
        <a:lstStyle/>
        <a:p>
          <a:r>
            <a:rPr lang="da-DK"/>
            <a:t>Vil altid forsøge at præsentere et sympatisk ‘face’ </a:t>
          </a:r>
          <a:endParaRPr lang="en-US"/>
        </a:p>
      </dgm:t>
    </dgm:pt>
    <dgm:pt modelId="{2A480829-AF22-46D5-AC49-25D921B6B748}" type="parTrans" cxnId="{AF3ABD59-DB12-4052-9E63-9BF0AFCD9736}">
      <dgm:prSet/>
      <dgm:spPr/>
      <dgm:t>
        <a:bodyPr/>
        <a:lstStyle/>
        <a:p>
          <a:endParaRPr lang="en-US"/>
        </a:p>
      </dgm:t>
    </dgm:pt>
    <dgm:pt modelId="{28523D8E-92C0-485D-BAFC-9FCE8DE76C24}" type="sibTrans" cxnId="{AF3ABD59-DB12-4052-9E63-9BF0AFCD9736}">
      <dgm:prSet/>
      <dgm:spPr/>
      <dgm:t>
        <a:bodyPr/>
        <a:lstStyle/>
        <a:p>
          <a:endParaRPr lang="en-US"/>
        </a:p>
      </dgm:t>
    </dgm:pt>
    <dgm:pt modelId="{CBBE1D7B-3351-49A1-ABD1-85F6657980A9}">
      <dgm:prSet/>
      <dgm:spPr/>
      <dgm:t>
        <a:bodyPr/>
        <a:lstStyle/>
        <a:p>
          <a:pPr>
            <a:defRPr b="1"/>
          </a:pPr>
          <a:r>
            <a:rPr lang="da-DK"/>
            <a:t>Setting</a:t>
          </a:r>
          <a:endParaRPr lang="en-US"/>
        </a:p>
      </dgm:t>
    </dgm:pt>
    <dgm:pt modelId="{7508C77D-C482-4A74-8C44-AEE2F8023269}" type="parTrans" cxnId="{81FA9E71-3BAF-407B-9604-01FC25C3D964}">
      <dgm:prSet/>
      <dgm:spPr/>
      <dgm:t>
        <a:bodyPr/>
        <a:lstStyle/>
        <a:p>
          <a:endParaRPr lang="en-US"/>
        </a:p>
      </dgm:t>
    </dgm:pt>
    <dgm:pt modelId="{B110DCAB-8EAE-4256-8474-C1D7D52DD0D3}" type="sibTrans" cxnId="{81FA9E71-3BAF-407B-9604-01FC25C3D964}">
      <dgm:prSet/>
      <dgm:spPr/>
      <dgm:t>
        <a:bodyPr/>
        <a:lstStyle/>
        <a:p>
          <a:endParaRPr lang="en-US"/>
        </a:p>
      </dgm:t>
    </dgm:pt>
    <dgm:pt modelId="{EC023264-F954-4032-A118-ACBF7E7B998E}">
      <dgm:prSet/>
      <dgm:spPr/>
      <dgm:t>
        <a:bodyPr/>
        <a:lstStyle/>
        <a:p>
          <a:r>
            <a:rPr lang="da-DK"/>
            <a:t>Baggrunden eller kulissen de sociale interaktioner foregår i </a:t>
          </a:r>
          <a:r>
            <a:rPr lang="da-DK">
              <a:sym typeface="Wingdings" panose="05000000000000000000" pitchFamily="2" charset="2"/>
            </a:rPr>
            <a:t></a:t>
          </a:r>
          <a:r>
            <a:rPr lang="da-DK"/>
            <a:t> Vi skal navigere i mange forskellige settings i løbet af en dag</a:t>
          </a:r>
          <a:endParaRPr lang="en-US"/>
        </a:p>
      </dgm:t>
    </dgm:pt>
    <dgm:pt modelId="{E96B5BA5-B744-4022-A072-440CB823DAA3}" type="parTrans" cxnId="{FB82576B-3675-4831-9003-9AA6B65A4423}">
      <dgm:prSet/>
      <dgm:spPr/>
      <dgm:t>
        <a:bodyPr/>
        <a:lstStyle/>
        <a:p>
          <a:endParaRPr lang="en-US"/>
        </a:p>
      </dgm:t>
    </dgm:pt>
    <dgm:pt modelId="{CBB8C7BD-1206-4496-ABAB-AF955FAE185C}" type="sibTrans" cxnId="{FB82576B-3675-4831-9003-9AA6B65A4423}">
      <dgm:prSet/>
      <dgm:spPr/>
      <dgm:t>
        <a:bodyPr/>
        <a:lstStyle/>
        <a:p>
          <a:endParaRPr lang="en-US"/>
        </a:p>
      </dgm:t>
    </dgm:pt>
    <dgm:pt modelId="{AA46BBEA-CE00-4FBD-A4D2-350F922ABEA5}" type="pres">
      <dgm:prSet presAssocID="{4733496A-B4F5-41D1-A914-2B9E5A918630}" presName="root" presStyleCnt="0">
        <dgm:presLayoutVars>
          <dgm:dir/>
          <dgm:resizeHandles val="exact"/>
        </dgm:presLayoutVars>
      </dgm:prSet>
      <dgm:spPr/>
    </dgm:pt>
    <dgm:pt modelId="{7684B552-6522-4B4C-AE81-940C6D2E45A8}" type="pres">
      <dgm:prSet presAssocID="{9DD0C69F-1DC1-4F7E-863F-42A43805F40A}" presName="compNode" presStyleCnt="0"/>
      <dgm:spPr/>
    </dgm:pt>
    <dgm:pt modelId="{CC194D22-993E-436B-BE73-6BE1F3062171}" type="pres">
      <dgm:prSet presAssocID="{9DD0C69F-1DC1-4F7E-863F-42A43805F40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0433C56B-F576-428B-B888-01391FAF8061}" type="pres">
      <dgm:prSet presAssocID="{9DD0C69F-1DC1-4F7E-863F-42A43805F40A}" presName="iconSpace" presStyleCnt="0"/>
      <dgm:spPr/>
    </dgm:pt>
    <dgm:pt modelId="{4AC90ADF-E75C-422C-959A-6F4F6A40230E}" type="pres">
      <dgm:prSet presAssocID="{9DD0C69F-1DC1-4F7E-863F-42A43805F40A}" presName="parTx" presStyleLbl="revTx" presStyleIdx="0" presStyleCnt="4">
        <dgm:presLayoutVars>
          <dgm:chMax val="0"/>
          <dgm:chPref val="0"/>
        </dgm:presLayoutVars>
      </dgm:prSet>
      <dgm:spPr/>
    </dgm:pt>
    <dgm:pt modelId="{4457E705-559B-4647-95C2-935DA98ABD3F}" type="pres">
      <dgm:prSet presAssocID="{9DD0C69F-1DC1-4F7E-863F-42A43805F40A}" presName="txSpace" presStyleCnt="0"/>
      <dgm:spPr/>
    </dgm:pt>
    <dgm:pt modelId="{6D138D71-C5A1-4792-A7E3-E723934FF2FF}" type="pres">
      <dgm:prSet presAssocID="{9DD0C69F-1DC1-4F7E-863F-42A43805F40A}" presName="desTx" presStyleLbl="revTx" presStyleIdx="1" presStyleCnt="4">
        <dgm:presLayoutVars/>
      </dgm:prSet>
      <dgm:spPr/>
    </dgm:pt>
    <dgm:pt modelId="{AEC3845B-394D-47BE-B408-97D391D211A3}" type="pres">
      <dgm:prSet presAssocID="{4F36CF4C-7C95-4A6E-9F87-B6002AEF23A7}" presName="sibTrans" presStyleCnt="0"/>
      <dgm:spPr/>
    </dgm:pt>
    <dgm:pt modelId="{50D351F8-A2A5-45A1-B9D1-07E96483ECCF}" type="pres">
      <dgm:prSet presAssocID="{CBBE1D7B-3351-49A1-ABD1-85F6657980A9}" presName="compNode" presStyleCnt="0"/>
      <dgm:spPr/>
    </dgm:pt>
    <dgm:pt modelId="{C4D04013-7304-4414-8D69-FAFA0B125B82}" type="pres">
      <dgm:prSet presAssocID="{CBBE1D7B-3351-49A1-ABD1-85F6657980A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ør"/>
        </a:ext>
      </dgm:extLst>
    </dgm:pt>
    <dgm:pt modelId="{B3028A61-6C7C-4D75-AF29-61097D4DD8D2}" type="pres">
      <dgm:prSet presAssocID="{CBBE1D7B-3351-49A1-ABD1-85F6657980A9}" presName="iconSpace" presStyleCnt="0"/>
      <dgm:spPr/>
    </dgm:pt>
    <dgm:pt modelId="{C5BB8A11-A39A-4F63-AC0F-F70FAFC28F97}" type="pres">
      <dgm:prSet presAssocID="{CBBE1D7B-3351-49A1-ABD1-85F6657980A9}" presName="parTx" presStyleLbl="revTx" presStyleIdx="2" presStyleCnt="4">
        <dgm:presLayoutVars>
          <dgm:chMax val="0"/>
          <dgm:chPref val="0"/>
        </dgm:presLayoutVars>
      </dgm:prSet>
      <dgm:spPr/>
    </dgm:pt>
    <dgm:pt modelId="{59461C97-BF6C-4F13-A0BB-553677CC06B6}" type="pres">
      <dgm:prSet presAssocID="{CBBE1D7B-3351-49A1-ABD1-85F6657980A9}" presName="txSpace" presStyleCnt="0"/>
      <dgm:spPr/>
    </dgm:pt>
    <dgm:pt modelId="{458E9AA7-61F1-47E6-9BC5-F2D36A6E2F0A}" type="pres">
      <dgm:prSet presAssocID="{CBBE1D7B-3351-49A1-ABD1-85F6657980A9}" presName="desTx" presStyleLbl="revTx" presStyleIdx="3" presStyleCnt="4">
        <dgm:presLayoutVars/>
      </dgm:prSet>
      <dgm:spPr/>
    </dgm:pt>
  </dgm:ptLst>
  <dgm:cxnLst>
    <dgm:cxn modelId="{9DE91324-B724-4551-A10D-8E410C4A5206}" type="presOf" srcId="{4733496A-B4F5-41D1-A914-2B9E5A918630}" destId="{AA46BBEA-CE00-4FBD-A4D2-350F922ABEA5}" srcOrd="0" destOrd="0" presId="urn:microsoft.com/office/officeart/2018/5/layout/CenteredIconLabelDescriptionList"/>
    <dgm:cxn modelId="{AF3ABD59-DB12-4052-9E63-9BF0AFCD9736}" srcId="{9DD0C69F-1DC1-4F7E-863F-42A43805F40A}" destId="{EB4D5096-0A89-47E1-980E-F84E6536B848}" srcOrd="1" destOrd="0" parTransId="{2A480829-AF22-46D5-AC49-25D921B6B748}" sibTransId="{28523D8E-92C0-485D-BAFC-9FCE8DE76C24}"/>
    <dgm:cxn modelId="{A0C7A362-359F-4DBD-A403-2EDF50C1D4CB}" type="presOf" srcId="{CBBE1D7B-3351-49A1-ABD1-85F6657980A9}" destId="{C5BB8A11-A39A-4F63-AC0F-F70FAFC28F97}" srcOrd="0" destOrd="0" presId="urn:microsoft.com/office/officeart/2018/5/layout/CenteredIconLabelDescriptionList"/>
    <dgm:cxn modelId="{FB82576B-3675-4831-9003-9AA6B65A4423}" srcId="{CBBE1D7B-3351-49A1-ABD1-85F6657980A9}" destId="{EC023264-F954-4032-A118-ACBF7E7B998E}" srcOrd="0" destOrd="0" parTransId="{E96B5BA5-B744-4022-A072-440CB823DAA3}" sibTransId="{CBB8C7BD-1206-4496-ABAB-AF955FAE185C}"/>
    <dgm:cxn modelId="{68BF8E6E-0CE0-4369-B258-014F995BD6C0}" type="presOf" srcId="{EB4D5096-0A89-47E1-980E-F84E6536B848}" destId="{6D138D71-C5A1-4792-A7E3-E723934FF2FF}" srcOrd="0" destOrd="1" presId="urn:microsoft.com/office/officeart/2018/5/layout/CenteredIconLabelDescriptionList"/>
    <dgm:cxn modelId="{81FA9E71-3BAF-407B-9604-01FC25C3D964}" srcId="{4733496A-B4F5-41D1-A914-2B9E5A918630}" destId="{CBBE1D7B-3351-49A1-ABD1-85F6657980A9}" srcOrd="1" destOrd="0" parTransId="{7508C77D-C482-4A74-8C44-AEE2F8023269}" sibTransId="{B110DCAB-8EAE-4256-8474-C1D7D52DD0D3}"/>
    <dgm:cxn modelId="{E07B218D-681C-4D48-9355-2BCE1820EF36}" srcId="{4733496A-B4F5-41D1-A914-2B9E5A918630}" destId="{9DD0C69F-1DC1-4F7E-863F-42A43805F40A}" srcOrd="0" destOrd="0" parTransId="{533C03B9-DFF5-44A5-8917-81636DC2A6FD}" sibTransId="{4F36CF4C-7C95-4A6E-9F87-B6002AEF23A7}"/>
    <dgm:cxn modelId="{4F446B94-FF9C-45F6-9D88-1EE7735D90A8}" type="presOf" srcId="{9DD0C69F-1DC1-4F7E-863F-42A43805F40A}" destId="{4AC90ADF-E75C-422C-959A-6F4F6A40230E}" srcOrd="0" destOrd="0" presId="urn:microsoft.com/office/officeart/2018/5/layout/CenteredIconLabelDescriptionList"/>
    <dgm:cxn modelId="{F118BAC9-4CE1-4E77-AA20-F8B9A9063459}" type="presOf" srcId="{EC023264-F954-4032-A118-ACBF7E7B998E}" destId="{458E9AA7-61F1-47E6-9BC5-F2D36A6E2F0A}" srcOrd="0" destOrd="0" presId="urn:microsoft.com/office/officeart/2018/5/layout/CenteredIconLabelDescriptionList"/>
    <dgm:cxn modelId="{0D0F63D3-953B-4A71-A660-FB7970D44D1D}" type="presOf" srcId="{AEEA5FCD-12D1-4B48-A5FD-E04D729C8981}" destId="{6D138D71-C5A1-4792-A7E3-E723934FF2FF}" srcOrd="0" destOrd="0" presId="urn:microsoft.com/office/officeart/2018/5/layout/CenteredIconLabelDescriptionList"/>
    <dgm:cxn modelId="{5773F8E9-33BB-4BAC-BD4D-8AE68909F8EA}" srcId="{9DD0C69F-1DC1-4F7E-863F-42A43805F40A}" destId="{AEEA5FCD-12D1-4B48-A5FD-E04D729C8981}" srcOrd="0" destOrd="0" parTransId="{58F459EC-6AA6-4B41-B117-9B7CA85C7621}" sibTransId="{230598DB-CFAB-4F5A-896B-499B0910F061}"/>
    <dgm:cxn modelId="{78E0D13A-ADCB-4683-92A6-F7ABF76B17CA}" type="presParOf" srcId="{AA46BBEA-CE00-4FBD-A4D2-350F922ABEA5}" destId="{7684B552-6522-4B4C-AE81-940C6D2E45A8}" srcOrd="0" destOrd="0" presId="urn:microsoft.com/office/officeart/2018/5/layout/CenteredIconLabelDescriptionList"/>
    <dgm:cxn modelId="{F103B01D-C946-44A8-A63D-D49A65C3F221}" type="presParOf" srcId="{7684B552-6522-4B4C-AE81-940C6D2E45A8}" destId="{CC194D22-993E-436B-BE73-6BE1F3062171}" srcOrd="0" destOrd="0" presId="urn:microsoft.com/office/officeart/2018/5/layout/CenteredIconLabelDescriptionList"/>
    <dgm:cxn modelId="{0E3F0344-1F78-4675-9D72-516BCF3C4D37}" type="presParOf" srcId="{7684B552-6522-4B4C-AE81-940C6D2E45A8}" destId="{0433C56B-F576-428B-B888-01391FAF8061}" srcOrd="1" destOrd="0" presId="urn:microsoft.com/office/officeart/2018/5/layout/CenteredIconLabelDescriptionList"/>
    <dgm:cxn modelId="{DD6CD1FE-4EAA-4F60-9E8A-4EA4B4483EBB}" type="presParOf" srcId="{7684B552-6522-4B4C-AE81-940C6D2E45A8}" destId="{4AC90ADF-E75C-422C-959A-6F4F6A40230E}" srcOrd="2" destOrd="0" presId="urn:microsoft.com/office/officeart/2018/5/layout/CenteredIconLabelDescriptionList"/>
    <dgm:cxn modelId="{35ECF9C4-E1CD-4731-B728-DBDF8A8826C4}" type="presParOf" srcId="{7684B552-6522-4B4C-AE81-940C6D2E45A8}" destId="{4457E705-559B-4647-95C2-935DA98ABD3F}" srcOrd="3" destOrd="0" presId="urn:microsoft.com/office/officeart/2018/5/layout/CenteredIconLabelDescriptionList"/>
    <dgm:cxn modelId="{9BDEEE1A-B000-4024-8A3A-D61CB2CB540A}" type="presParOf" srcId="{7684B552-6522-4B4C-AE81-940C6D2E45A8}" destId="{6D138D71-C5A1-4792-A7E3-E723934FF2FF}" srcOrd="4" destOrd="0" presId="urn:microsoft.com/office/officeart/2018/5/layout/CenteredIconLabelDescriptionList"/>
    <dgm:cxn modelId="{E92B5629-5909-4625-8008-B04629F536BF}" type="presParOf" srcId="{AA46BBEA-CE00-4FBD-A4D2-350F922ABEA5}" destId="{AEC3845B-394D-47BE-B408-97D391D211A3}" srcOrd="1" destOrd="0" presId="urn:microsoft.com/office/officeart/2018/5/layout/CenteredIconLabelDescriptionList"/>
    <dgm:cxn modelId="{95DE4814-F446-4819-AD79-DA1488639ADA}" type="presParOf" srcId="{AA46BBEA-CE00-4FBD-A4D2-350F922ABEA5}" destId="{50D351F8-A2A5-45A1-B9D1-07E96483ECCF}" srcOrd="2" destOrd="0" presId="urn:microsoft.com/office/officeart/2018/5/layout/CenteredIconLabelDescriptionList"/>
    <dgm:cxn modelId="{0B2EFA9E-7F86-4D91-9776-CE176FC7542F}" type="presParOf" srcId="{50D351F8-A2A5-45A1-B9D1-07E96483ECCF}" destId="{C4D04013-7304-4414-8D69-FAFA0B125B82}" srcOrd="0" destOrd="0" presId="urn:microsoft.com/office/officeart/2018/5/layout/CenteredIconLabelDescriptionList"/>
    <dgm:cxn modelId="{66DA200A-B0CE-4B42-BB93-F93DA917D3BC}" type="presParOf" srcId="{50D351F8-A2A5-45A1-B9D1-07E96483ECCF}" destId="{B3028A61-6C7C-4D75-AF29-61097D4DD8D2}" srcOrd="1" destOrd="0" presId="urn:microsoft.com/office/officeart/2018/5/layout/CenteredIconLabelDescriptionList"/>
    <dgm:cxn modelId="{F7912724-932A-43ED-A9BB-848CE511EC7C}" type="presParOf" srcId="{50D351F8-A2A5-45A1-B9D1-07E96483ECCF}" destId="{C5BB8A11-A39A-4F63-AC0F-F70FAFC28F97}" srcOrd="2" destOrd="0" presId="urn:microsoft.com/office/officeart/2018/5/layout/CenteredIconLabelDescriptionList"/>
    <dgm:cxn modelId="{FD927C2C-0175-4733-951F-385E6EEDF4BA}" type="presParOf" srcId="{50D351F8-A2A5-45A1-B9D1-07E96483ECCF}" destId="{59461C97-BF6C-4F13-A0BB-553677CC06B6}" srcOrd="3" destOrd="0" presId="urn:microsoft.com/office/officeart/2018/5/layout/CenteredIconLabelDescriptionList"/>
    <dgm:cxn modelId="{B98FEAE3-E661-4B57-9851-59D98F413EE6}" type="presParOf" srcId="{50D351F8-A2A5-45A1-B9D1-07E96483ECCF}" destId="{458E9AA7-61F1-47E6-9BC5-F2D36A6E2F0A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94D22-993E-436B-BE73-6BE1F3062171}">
      <dsp:nvSpPr>
        <dsp:cNvPr id="0" name=""/>
        <dsp:cNvSpPr/>
      </dsp:nvSpPr>
      <dsp:spPr>
        <a:xfrm>
          <a:off x="1795524" y="235775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90ADF-E75C-422C-959A-6F4F6A40230E}">
      <dsp:nvSpPr>
        <dsp:cNvPr id="0" name=""/>
        <dsp:cNvSpPr/>
      </dsp:nvSpPr>
      <dsp:spPr>
        <a:xfrm>
          <a:off x="391524" y="188204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a-DK" sz="3600" kern="1200"/>
            <a:t>Face</a:t>
          </a:r>
          <a:endParaRPr lang="en-US" sz="3600" kern="1200"/>
        </a:p>
      </dsp:txBody>
      <dsp:txXfrm>
        <a:off x="391524" y="1882044"/>
        <a:ext cx="4320000" cy="648000"/>
      </dsp:txXfrm>
    </dsp:sp>
    <dsp:sp modelId="{6D138D71-C5A1-4792-A7E3-E723934FF2FF}">
      <dsp:nvSpPr>
        <dsp:cNvPr id="0" name=""/>
        <dsp:cNvSpPr/>
      </dsp:nvSpPr>
      <dsp:spPr>
        <a:xfrm>
          <a:off x="391524" y="2592495"/>
          <a:ext cx="4320000" cy="76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Den sociale maske vi tager på i mødet med andre mennesker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Vil altid forsøge at præsentere et sympatisk ‘face’ </a:t>
          </a:r>
          <a:endParaRPr lang="en-US" sz="1700" kern="1200"/>
        </a:p>
      </dsp:txBody>
      <dsp:txXfrm>
        <a:off x="391524" y="2592495"/>
        <a:ext cx="4320000" cy="765829"/>
      </dsp:txXfrm>
    </dsp:sp>
    <dsp:sp modelId="{C4D04013-7304-4414-8D69-FAFA0B125B82}">
      <dsp:nvSpPr>
        <dsp:cNvPr id="0" name=""/>
        <dsp:cNvSpPr/>
      </dsp:nvSpPr>
      <dsp:spPr>
        <a:xfrm>
          <a:off x="6871525" y="235775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B8A11-A39A-4F63-AC0F-F70FAFC28F97}">
      <dsp:nvSpPr>
        <dsp:cNvPr id="0" name=""/>
        <dsp:cNvSpPr/>
      </dsp:nvSpPr>
      <dsp:spPr>
        <a:xfrm>
          <a:off x="5467525" y="188204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a-DK" sz="3600" kern="1200"/>
            <a:t>Setting</a:t>
          </a:r>
          <a:endParaRPr lang="en-US" sz="3600" kern="1200"/>
        </a:p>
      </dsp:txBody>
      <dsp:txXfrm>
        <a:off x="5467525" y="1882044"/>
        <a:ext cx="4320000" cy="648000"/>
      </dsp:txXfrm>
    </dsp:sp>
    <dsp:sp modelId="{458E9AA7-61F1-47E6-9BC5-F2D36A6E2F0A}">
      <dsp:nvSpPr>
        <dsp:cNvPr id="0" name=""/>
        <dsp:cNvSpPr/>
      </dsp:nvSpPr>
      <dsp:spPr>
        <a:xfrm>
          <a:off x="5467525" y="2592495"/>
          <a:ext cx="4320000" cy="7658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Baggrunden eller kulissen de sociale interaktioner foregår i </a:t>
          </a:r>
          <a:r>
            <a:rPr lang="da-DK" sz="1700" kern="1200">
              <a:sym typeface="Wingdings" panose="05000000000000000000" pitchFamily="2" charset="2"/>
            </a:rPr>
            <a:t></a:t>
          </a:r>
          <a:r>
            <a:rPr lang="da-DK" sz="1700" kern="1200"/>
            <a:t> Vi skal navigere i mange forskellige settings i løbet af en dag</a:t>
          </a:r>
          <a:endParaRPr lang="en-US" sz="1700" kern="1200"/>
        </a:p>
      </dsp:txBody>
      <dsp:txXfrm>
        <a:off x="5467525" y="2592495"/>
        <a:ext cx="4320000" cy="765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0F1E83-7D66-488B-892E-5F12856D1E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Teorier om senmodernitet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2858126-02FD-4D52-93BA-F3FE1AE2A4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106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DE393-0EB8-443B-9615-4F7F27C48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7"/>
            <a:ext cx="3384329" cy="1640894"/>
          </a:xfrm>
        </p:spPr>
        <p:txBody>
          <a:bodyPr anchor="t">
            <a:normAutofit/>
          </a:bodyPr>
          <a:lstStyle/>
          <a:p>
            <a:r>
              <a:rPr lang="da-DK" sz="4000"/>
              <a:t>Axel Honneth</a:t>
            </a:r>
          </a:p>
        </p:txBody>
      </p:sp>
      <p:sp>
        <p:nvSpPr>
          <p:cNvPr id="5126" name="Content Placeholder 5125">
            <a:extLst>
              <a:ext uri="{FF2B5EF4-FFF2-40B4-BE49-F238E27FC236}">
                <a16:creationId xmlns:a16="http://schemas.microsoft.com/office/drawing/2014/main" id="{CA2F6B72-2DEE-466B-9598-02B797FFC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9" y="2286001"/>
            <a:ext cx="3384330" cy="3940844"/>
          </a:xfrm>
        </p:spPr>
        <p:txBody>
          <a:bodyPr>
            <a:normAutofit/>
          </a:bodyPr>
          <a:lstStyle/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udviklende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succesfuld</a:t>
            </a:r>
            <a:r>
              <a:rPr lang="en-US" dirty="0"/>
              <a:t> </a:t>
            </a:r>
            <a:r>
              <a:rPr lang="en-US" dirty="0" err="1"/>
              <a:t>identitetsdannelse</a:t>
            </a:r>
            <a:r>
              <a:rPr lang="en-US" dirty="0"/>
              <a:t> </a:t>
            </a:r>
            <a:r>
              <a:rPr lang="en-US" dirty="0" err="1"/>
              <a:t>kræver</a:t>
            </a:r>
            <a:r>
              <a:rPr lang="en-US" dirty="0"/>
              <a:t> </a:t>
            </a:r>
            <a:r>
              <a:rPr lang="en-US" dirty="0" err="1"/>
              <a:t>anerkendelse</a:t>
            </a:r>
            <a:endParaRPr lang="en-US" dirty="0"/>
          </a:p>
          <a:p>
            <a:r>
              <a:rPr lang="en-US" dirty="0" err="1"/>
              <a:t>Individet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ikke</a:t>
            </a:r>
            <a:r>
              <a:rPr lang="en-US" dirty="0"/>
              <a:t> </a:t>
            </a:r>
            <a:r>
              <a:rPr lang="en-US" dirty="0" err="1"/>
              <a:t>selv</a:t>
            </a:r>
            <a:r>
              <a:rPr lang="en-US" dirty="0"/>
              <a:t> </a:t>
            </a:r>
            <a:r>
              <a:rPr lang="en-US" dirty="0" err="1"/>
              <a:t>sikre</a:t>
            </a:r>
            <a:r>
              <a:rPr lang="en-US" dirty="0"/>
              <a:t> sig </a:t>
            </a:r>
            <a:r>
              <a:rPr lang="en-US" dirty="0" err="1"/>
              <a:t>selv</a:t>
            </a:r>
            <a:r>
              <a:rPr lang="en-US" dirty="0"/>
              <a:t> </a:t>
            </a:r>
            <a:r>
              <a:rPr lang="en-US" dirty="0" err="1"/>
              <a:t>anerkendelse</a:t>
            </a:r>
            <a:r>
              <a:rPr lang="en-US" dirty="0"/>
              <a:t>. 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A7757AEC-FBE6-4C16-947C-7F276654AE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8" r="2" b="1574"/>
          <a:stretch/>
        </p:blipFill>
        <p:spPr bwMode="auto">
          <a:xfrm>
            <a:off x="5279472" y="645107"/>
            <a:ext cx="5995465" cy="5594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665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C425AE-F461-47EC-BD3F-5B62700D3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da-DK" dirty="0"/>
              <a:t>Erving </a:t>
            </a:r>
            <a:r>
              <a:rPr lang="da-DK" dirty="0" err="1"/>
              <a:t>goffman</a:t>
            </a:r>
            <a:r>
              <a:rPr lang="da-DK" dirty="0"/>
              <a:t> – Relevante begreber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B0A1FB0F-49A6-4E0C-BC36-6EA90608C6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7022214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6726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Baumann: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Centralt begreb </a:t>
            </a:r>
            <a:r>
              <a:rPr lang="da-DK" i="1" dirty="0"/>
              <a:t>Flydende modernitet</a:t>
            </a:r>
            <a:endParaRPr lang="da-DK" dirty="0"/>
          </a:p>
          <a:p>
            <a:r>
              <a:rPr lang="da-DK" dirty="0"/>
              <a:t>Overgangen fra det moderne samfund til det senmoderne samfund betyder en bevægelse fra faste til flydende former i forhold til arbejdets organisering og sociale fællesskaber.</a:t>
            </a:r>
          </a:p>
          <a:p>
            <a:r>
              <a:rPr lang="da-DK" dirty="0"/>
              <a:t>Fællesskaber er flygtige, pragmatiske og baseret på frygt modsat tidligere mere forpligtende fællesskaber(familie og den sociale klasse)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67399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B6A1B-6EE1-48CF-B59D-3544845C6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– Enighed og overlap mellem teorierne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54D689A-5052-4399-9675-EA92D84D6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enkelte skal skabe/forme sit eget liv i senmoderniteten</a:t>
            </a:r>
          </a:p>
          <a:p>
            <a:pPr lvl="1"/>
            <a:r>
              <a:rPr lang="da-DK" dirty="0"/>
              <a:t>Giddens: Aftraditionalisering</a:t>
            </a:r>
          </a:p>
          <a:p>
            <a:pPr lvl="1"/>
            <a:r>
              <a:rPr lang="da-DK" dirty="0"/>
              <a:t>Ziehe: Kulturel frisættelse, Formbarhed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I identitetsdannelsen er der behov for succes og anerkendelse</a:t>
            </a:r>
          </a:p>
          <a:p>
            <a:pPr lvl="1"/>
            <a:r>
              <a:rPr lang="da-DK" dirty="0"/>
              <a:t>Giddens: Refleksion</a:t>
            </a:r>
          </a:p>
          <a:p>
            <a:pPr lvl="1"/>
            <a:r>
              <a:rPr lang="da-DK" dirty="0"/>
              <a:t>Ziehe: </a:t>
            </a:r>
            <a:r>
              <a:rPr lang="da-DK" dirty="0" err="1"/>
              <a:t>Subjektivisering</a:t>
            </a:r>
            <a:r>
              <a:rPr lang="da-DK" dirty="0"/>
              <a:t>, </a:t>
            </a:r>
            <a:r>
              <a:rPr lang="da-DK" dirty="0" err="1"/>
              <a:t>Ontologisering</a:t>
            </a:r>
            <a:endParaRPr lang="da-DK" dirty="0"/>
          </a:p>
          <a:p>
            <a:pPr lvl="1"/>
            <a:r>
              <a:rPr lang="da-DK" dirty="0"/>
              <a:t>Goffman: Fremvisning af sympatisk ‘Face’ og optimal ‘</a:t>
            </a:r>
            <a:r>
              <a:rPr lang="da-DK" dirty="0" err="1"/>
              <a:t>Setting</a:t>
            </a:r>
            <a:r>
              <a:rPr lang="da-DK" dirty="0"/>
              <a:t>’</a:t>
            </a:r>
          </a:p>
          <a:p>
            <a:pPr lvl="1"/>
            <a:r>
              <a:rPr lang="da-DK" dirty="0" err="1"/>
              <a:t>Honneth</a:t>
            </a:r>
            <a:r>
              <a:rPr lang="da-DK" dirty="0"/>
              <a:t>: Anerkendelse (Social og privat) </a:t>
            </a:r>
          </a:p>
        </p:txBody>
      </p:sp>
    </p:spTree>
    <p:extLst>
      <p:ext uri="{BB962C8B-B14F-4D97-AF65-F5344CB8AC3E}">
        <p14:creationId xmlns:p14="http://schemas.microsoft.com/office/powerpoint/2010/main" val="248196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60B157-51BD-A052-35D4-F77B7C6B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			Pararbejde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661C32-EE5C-6E01-7C17-4B2D54C7D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Hvilken rolle spiller det senmoderne samfund for opfattelser af køn? </a:t>
            </a:r>
          </a:p>
          <a:p>
            <a:r>
              <a:rPr lang="da-DK" dirty="0"/>
              <a:t>I skal i par tage mindst 2 billeder på skolen, som på forskellig vis afspejler Giddens’ beskrivelse af det senmoderne samfund. I må gerne selv optræde på billederne.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1720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senmoderne refleksive samfund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a-DK" dirty="0"/>
              <a:t>Velstandssamfund og forbrugersamfund</a:t>
            </a:r>
          </a:p>
          <a:p>
            <a:pPr marL="0" indent="0">
              <a:buNone/>
            </a:pPr>
            <a:r>
              <a:rPr lang="da-DK" dirty="0"/>
              <a:t>Individualisering</a:t>
            </a:r>
          </a:p>
          <a:p>
            <a:pPr marL="0" indent="0">
              <a:buNone/>
            </a:pPr>
            <a:r>
              <a:rPr lang="da-DK" dirty="0" err="1"/>
              <a:t>Aftraditionalisering</a:t>
            </a:r>
            <a:r>
              <a:rPr lang="da-DK" dirty="0"/>
              <a:t> og kulturel frisættelse</a:t>
            </a:r>
          </a:p>
          <a:p>
            <a:pPr marL="0" indent="0">
              <a:buNone/>
            </a:pPr>
            <a:r>
              <a:rPr lang="da-DK" dirty="0"/>
              <a:t>Alt er til diskussion</a:t>
            </a:r>
          </a:p>
          <a:p>
            <a:pPr marL="0" indent="0">
              <a:buNone/>
            </a:pPr>
            <a:r>
              <a:rPr lang="da-DK" dirty="0"/>
              <a:t>Normer og værdier flyder</a:t>
            </a:r>
          </a:p>
          <a:p>
            <a:pPr marL="0" indent="0">
              <a:buNone/>
            </a:pPr>
            <a:r>
              <a:rPr lang="da-DK" dirty="0"/>
              <a:t>Individets identitetsdannelse livslangt projekt</a:t>
            </a:r>
          </a:p>
          <a:p>
            <a:pPr marL="0" indent="0">
              <a:buNone/>
            </a:pPr>
            <a:r>
              <a:rPr lang="da-DK" dirty="0"/>
              <a:t>Individets livsbane er ikke fastlagt</a:t>
            </a:r>
          </a:p>
          <a:p>
            <a:pPr marL="0" indent="0">
              <a:buNone/>
            </a:pPr>
            <a:r>
              <a:rPr lang="da-DK" dirty="0"/>
              <a:t>↔Øget refleksivitet(Giddens)</a:t>
            </a:r>
          </a:p>
          <a:p>
            <a:pPr marL="0" indent="0">
              <a:buNone/>
            </a:pPr>
            <a:r>
              <a:rPr lang="da-DK" dirty="0"/>
              <a:t>Individets ontologiske sikkerhed er under pres fordi normer og værdier flyder og familiemønstre er under forandring. → individets livsbane er ikke fastlagt og identitetsdannelse bliver individets livslange projekt.  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0196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20F8DE-1153-4B51-B02B-624EEF8C5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Teorier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F53E31-EC5E-4E36-90D4-C89B97DE9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Anthony Giddens – Karakteristika ved det senmoderne samfund</a:t>
            </a:r>
          </a:p>
          <a:p>
            <a:endParaRPr lang="da-DK" dirty="0"/>
          </a:p>
          <a:p>
            <a:r>
              <a:rPr lang="da-DK" dirty="0"/>
              <a:t>Thomas Ziehe – Karakteristika ved det senmoderne samfund</a:t>
            </a:r>
          </a:p>
          <a:p>
            <a:endParaRPr lang="da-DK" dirty="0"/>
          </a:p>
          <a:p>
            <a:r>
              <a:rPr lang="da-DK" dirty="0"/>
              <a:t>Erving </a:t>
            </a:r>
            <a:r>
              <a:rPr lang="da-DK" dirty="0" err="1"/>
              <a:t>Goffmann</a:t>
            </a:r>
            <a:r>
              <a:rPr lang="da-DK" dirty="0"/>
              <a:t> – Identitetsdannelse og </a:t>
            </a:r>
            <a:r>
              <a:rPr lang="da-DK" dirty="0" err="1"/>
              <a:t>rollerovertagelse</a:t>
            </a:r>
            <a:endParaRPr lang="da-DK" dirty="0"/>
          </a:p>
          <a:p>
            <a:endParaRPr lang="da-DK" dirty="0"/>
          </a:p>
          <a:p>
            <a:r>
              <a:rPr lang="da-DK" dirty="0"/>
              <a:t>Axel </a:t>
            </a:r>
            <a:r>
              <a:rPr lang="da-DK" dirty="0" err="1"/>
              <a:t>Honneth</a:t>
            </a:r>
            <a:r>
              <a:rPr lang="da-DK" dirty="0"/>
              <a:t> – Anerkendelsens betydning for identitetsdannelsen</a:t>
            </a:r>
          </a:p>
          <a:p>
            <a:r>
              <a:rPr lang="da-DK" dirty="0"/>
              <a:t>Baumann - Flydende modernitet</a:t>
            </a:r>
          </a:p>
        </p:txBody>
      </p:sp>
    </p:spTree>
    <p:extLst>
      <p:ext uri="{BB962C8B-B14F-4D97-AF65-F5344CB8AC3E}">
        <p14:creationId xmlns:p14="http://schemas.microsoft.com/office/powerpoint/2010/main" val="162236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A0626-67A1-4FFA-A826-52CA6D608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Anthony Giddens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078296-565F-4E72-9DD9-69B2A206A2C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903" y="1519311"/>
            <a:ext cx="7433618" cy="428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246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A0A83A-2004-4866-8017-6F11B6FA6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Thomas Ziehe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6FCF818-F3FD-4D8B-A30C-00C80F0FD73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188" y="1665349"/>
            <a:ext cx="8699624" cy="3527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882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04B17-BAA3-4513-8E8F-97009081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Ligheder mellem Giddens og Ziehe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0C0FD29-2922-44F4-83FF-7F7E2760EE3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2712304"/>
            <a:ext cx="4800600" cy="2766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E82A7B9-EC3F-43B4-B464-CF598191CC1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450" y="3122537"/>
            <a:ext cx="4800600" cy="194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89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F4B298-F94C-40A4-B854-7737D6228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Thomas Ziehe – Reaktionsmønstre i det senmoderne samfund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5F9789-8058-4B9E-8CE6-22CE0B49A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err="1"/>
              <a:t>Subjektivisering</a:t>
            </a:r>
            <a:endParaRPr lang="da-DK" dirty="0"/>
          </a:p>
          <a:p>
            <a:pPr lvl="1"/>
            <a:r>
              <a:rPr lang="da-DK" dirty="0">
                <a:sym typeface="Wingdings" panose="05000000000000000000" pitchFamily="2" charset="2"/>
              </a:rPr>
              <a:t>Individet har behov for at involvere andre i ens følelses liv</a:t>
            </a:r>
          </a:p>
          <a:p>
            <a:pPr lvl="1"/>
            <a:r>
              <a:rPr lang="da-DK" dirty="0">
                <a:sym typeface="Wingdings" panose="05000000000000000000" pitchFamily="2" charset="2"/>
              </a:rPr>
              <a:t>Tab af bekræftelse  Behov for anerkendelse fra andre  Kamp om opmærksomheden</a:t>
            </a:r>
          </a:p>
          <a:p>
            <a:pPr marL="457200" lvl="1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r>
              <a:rPr lang="da-DK" dirty="0" err="1">
                <a:sym typeface="Wingdings" panose="05000000000000000000" pitchFamily="2" charset="2"/>
              </a:rPr>
              <a:t>Ontologisering</a:t>
            </a:r>
            <a:endParaRPr lang="da-DK" dirty="0">
              <a:sym typeface="Wingdings" panose="05000000000000000000" pitchFamily="2" charset="2"/>
            </a:endParaRPr>
          </a:p>
          <a:p>
            <a:pPr lvl="1"/>
            <a:r>
              <a:rPr lang="da-DK" dirty="0">
                <a:sym typeface="Wingdings" panose="05000000000000000000" pitchFamily="2" charset="2"/>
              </a:rPr>
              <a:t>Individet har behov for at finde mening med livet  Søger mod sociale fællesskaber</a:t>
            </a:r>
          </a:p>
          <a:p>
            <a:pPr marL="457200" lvl="1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Potensering</a:t>
            </a:r>
          </a:p>
          <a:p>
            <a:pPr lvl="1"/>
            <a:r>
              <a:rPr lang="da-DK" dirty="0">
                <a:sym typeface="Wingdings" panose="05000000000000000000" pitchFamily="2" charset="2"/>
              </a:rPr>
              <a:t>Individet har behov for at mærke at det lever  Det næste sus driver individet fremad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62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874B2-95E0-4EDB-9EB0-7A9C1FBA3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Erving Goffman – Menneskelig interaktion er som et teater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8EB34C1-B066-4841-8E04-7FC00C9C83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616" y="2495012"/>
            <a:ext cx="7604664" cy="2958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5332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418</Words>
  <Application>Microsoft Macintosh PowerPoint</Application>
  <PresentationFormat>Widescreen</PresentationFormat>
  <Paragraphs>60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Arial</vt:lpstr>
      <vt:lpstr>Gill Sans MT</vt:lpstr>
      <vt:lpstr>Impact</vt:lpstr>
      <vt:lpstr>Wingdings</vt:lpstr>
      <vt:lpstr>Badge</vt:lpstr>
      <vt:lpstr>Teorier om senmodernitet</vt:lpstr>
      <vt:lpstr>   Pararbejde</vt:lpstr>
      <vt:lpstr>Det senmoderne refleksive samfund</vt:lpstr>
      <vt:lpstr>Teorier</vt:lpstr>
      <vt:lpstr>Anthony Giddens</vt:lpstr>
      <vt:lpstr>Thomas Ziehe</vt:lpstr>
      <vt:lpstr>Ligheder mellem Giddens og Ziehe</vt:lpstr>
      <vt:lpstr>Thomas Ziehe – Reaktionsmønstre i det senmoderne samfund</vt:lpstr>
      <vt:lpstr>Erving Goffman – Menneskelig interaktion er som et teater</vt:lpstr>
      <vt:lpstr>Axel Honneth</vt:lpstr>
      <vt:lpstr>Erving goffman – Relevante begreber</vt:lpstr>
      <vt:lpstr>Baumann:  </vt:lpstr>
      <vt:lpstr>Opsamling – Enighed og overlap mellem teorierne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Teorier om senmodernitet</dc:title>
  <dc:creator>Louise Nielsen</dc:creator>
  <cp:lastModifiedBy>Maj-Britt Agerskov</cp:lastModifiedBy>
  <cp:revision>7</cp:revision>
  <dcterms:created xsi:type="dcterms:W3CDTF">2021-01-20T11:08:00Z</dcterms:created>
  <dcterms:modified xsi:type="dcterms:W3CDTF">2024-08-23T10:07:37Z</dcterms:modified>
</cp:coreProperties>
</file>