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7" r:id="rId3"/>
    <p:sldId id="258" r:id="rId4"/>
    <p:sldId id="259" r:id="rId5"/>
    <p:sldId id="260" r:id="rId6"/>
    <p:sldId id="262" r:id="rId7"/>
    <p:sldId id="264" r:id="rId8"/>
    <p:sldId id="261" r:id="rId9"/>
    <p:sldId id="263" r:id="rId1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28" autoAdjust="0"/>
  </p:normalViewPr>
  <p:slideViewPr>
    <p:cSldViewPr snapToGrid="0">
      <p:cViewPr varScale="1">
        <p:scale>
          <a:sx n="57" d="100"/>
          <a:sy n="57" d="100"/>
        </p:scale>
        <p:origin x="101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672CD-6098-4591-95A4-308686D30105}" type="datetimeFigureOut">
              <a:rPr lang="da-DK" smtClean="0"/>
              <a:t>29-02-2024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21DA7-674E-4A40-9BA1-82308A4C5F02}" type="slidenum">
              <a:rPr lang="da-DK" smtClean="0"/>
              <a:t>‹nr.›</a:t>
            </a:fld>
            <a:endParaRPr lang="da-DK"/>
          </a:p>
        </p:txBody>
      </p:sp>
    </p:spTree>
    <p:extLst>
      <p:ext uri="{BB962C8B-B14F-4D97-AF65-F5344CB8AC3E}">
        <p14:creationId xmlns:p14="http://schemas.microsoft.com/office/powerpoint/2010/main" val="64096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verdensmaalene.dk/maal/1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Mål 13: Klimaindsats | Verdensmålene.dk (verdensmaalene.dk)</a:t>
            </a:r>
            <a:endParaRPr lang="da-DK" dirty="0"/>
          </a:p>
        </p:txBody>
      </p:sp>
      <p:sp>
        <p:nvSpPr>
          <p:cNvPr id="4" name="Pladsholder til slidenummer 3"/>
          <p:cNvSpPr>
            <a:spLocks noGrp="1"/>
          </p:cNvSpPr>
          <p:nvPr>
            <p:ph type="sldNum" sz="quarter" idx="5"/>
          </p:nvPr>
        </p:nvSpPr>
        <p:spPr/>
        <p:txBody>
          <a:bodyPr/>
          <a:lstStyle/>
          <a:p>
            <a:fld id="{1AB21DA7-674E-4A40-9BA1-82308A4C5F02}" type="slidenum">
              <a:rPr lang="da-DK" smtClean="0"/>
              <a:t>1</a:t>
            </a:fld>
            <a:endParaRPr lang="da-DK"/>
          </a:p>
        </p:txBody>
      </p:sp>
    </p:spTree>
    <p:extLst>
      <p:ext uri="{BB962C8B-B14F-4D97-AF65-F5344CB8AC3E}">
        <p14:creationId xmlns:p14="http://schemas.microsoft.com/office/powerpoint/2010/main" val="909038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317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9A0A-70FC-426A-8B3B-60FAF9806EB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EF47EC6-9753-4ABC-BB66-64CCC8BA0808}"/>
              </a:ext>
            </a:extLst>
          </p:cNvPr>
          <p:cNvSpPr>
            <a:spLocks noGrp="1"/>
          </p:cNvSpPr>
          <p:nvPr>
            <p:ph type="body" orient="vert" idx="1"/>
          </p:nvPr>
        </p:nvSpPr>
        <p:spPr>
          <a:xfrm>
            <a:off x="571499" y="2036363"/>
            <a:ext cx="11059811" cy="3870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884D9F-DC99-4B4C-98CF-178BBBB76646}"/>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5" name="Footer Placeholder 4">
            <a:extLst>
              <a:ext uri="{FF2B5EF4-FFF2-40B4-BE49-F238E27FC236}">
                <a16:creationId xmlns:a16="http://schemas.microsoft.com/office/drawing/2014/main" id="{1A7A6840-AC0B-4260-8368-08E0A22D2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5DAB8-EC07-4CCF-96EA-5D8ACDAE6E48}"/>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7" name="Straight Connector 6">
            <a:extLst>
              <a:ext uri="{FF2B5EF4-FFF2-40B4-BE49-F238E27FC236}">
                <a16:creationId xmlns:a16="http://schemas.microsoft.com/office/drawing/2014/main" id="{0438F1AC-9961-4786-A189-20863DD97F68}"/>
              </a:ext>
            </a:extLst>
          </p:cNvPr>
          <p:cNvCxnSpPr>
            <a:cxnSpLocks/>
          </p:cNvCxnSpPr>
          <p:nvPr/>
        </p:nvCxnSpPr>
        <p:spPr>
          <a:xfrm flipH="1">
            <a:off x="571500" y="1780979"/>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831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F678-EC03-4845-A51B-C90FA6A15491}"/>
              </a:ext>
            </a:extLst>
          </p:cNvPr>
          <p:cNvSpPr>
            <a:spLocks noGrp="1"/>
          </p:cNvSpPr>
          <p:nvPr>
            <p:ph type="title" orient="vert"/>
          </p:nvPr>
        </p:nvSpPr>
        <p:spPr>
          <a:xfrm>
            <a:off x="9177953" y="797251"/>
            <a:ext cx="2483929" cy="528378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4A8B4D-A39F-4528-975A-9C84BEE778DF}"/>
              </a:ext>
            </a:extLst>
          </p:cNvPr>
          <p:cNvSpPr>
            <a:spLocks noGrp="1"/>
          </p:cNvSpPr>
          <p:nvPr>
            <p:ph type="body" orient="vert" idx="1"/>
          </p:nvPr>
        </p:nvSpPr>
        <p:spPr>
          <a:xfrm>
            <a:off x="566094" y="797251"/>
            <a:ext cx="8101072" cy="52837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5E4A23-6984-4AD1-A51D-600EDC263543}"/>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5" name="Footer Placeholder 4">
            <a:extLst>
              <a:ext uri="{FF2B5EF4-FFF2-40B4-BE49-F238E27FC236}">
                <a16:creationId xmlns:a16="http://schemas.microsoft.com/office/drawing/2014/main" id="{A9273E28-C341-49CC-BAAB-0C0D19821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6D54A-8E86-4026-8DD0-5B0979BB8C78}"/>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7" name="Straight Connector 6">
            <a:extLst>
              <a:ext uri="{FF2B5EF4-FFF2-40B4-BE49-F238E27FC236}">
                <a16:creationId xmlns:a16="http://schemas.microsoft.com/office/drawing/2014/main" id="{1CB05DA4-DF32-4D7A-9E4D-36309C90C5BB}"/>
              </a:ext>
            </a:extLst>
          </p:cNvPr>
          <p:cNvCxnSpPr>
            <a:cxnSpLocks/>
          </p:cNvCxnSpPr>
          <p:nvPr/>
        </p:nvCxnSpPr>
        <p:spPr>
          <a:xfrm flipH="1">
            <a:off x="566094" y="57711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CC7262-4997-41E4-976D-BA82E148280F}"/>
              </a:ext>
            </a:extLst>
          </p:cNvPr>
          <p:cNvCxnSpPr>
            <a:cxnSpLocks/>
          </p:cNvCxnSpPr>
          <p:nvPr/>
        </p:nvCxnSpPr>
        <p:spPr>
          <a:xfrm flipV="1">
            <a:off x="8875226" y="571500"/>
            <a:ext cx="0" cy="571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5063B5-E478-4C41-AD40-49A39AE07429}"/>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64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‹nr.›</a:t>
            </a:fld>
            <a:endParaRPr lang="en-US"/>
          </a:p>
        </p:txBody>
      </p:sp>
    </p:spTree>
    <p:extLst>
      <p:ext uri="{BB962C8B-B14F-4D97-AF65-F5344CB8AC3E}">
        <p14:creationId xmlns:p14="http://schemas.microsoft.com/office/powerpoint/2010/main" val="2192924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1F78-07BF-45A9-92D4-E4E0A1E88D7A}"/>
              </a:ext>
            </a:extLst>
          </p:cNvPr>
          <p:cNvSpPr>
            <a:spLocks noGrp="1"/>
          </p:cNvSpPr>
          <p:nvPr>
            <p:ph type="title"/>
          </p:nvPr>
        </p:nvSpPr>
        <p:spPr>
          <a:xfrm>
            <a:off x="571500" y="914255"/>
            <a:ext cx="6867115" cy="5009471"/>
          </a:xfrm>
        </p:spPr>
        <p:txBody>
          <a:bodyPr anchor="b">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CC2A83-A380-4828-BC68-C065C8BC5AD5}"/>
              </a:ext>
            </a:extLst>
          </p:cNvPr>
          <p:cNvSpPr>
            <a:spLocks noGrp="1"/>
          </p:cNvSpPr>
          <p:nvPr>
            <p:ph type="body" idx="1"/>
          </p:nvPr>
        </p:nvSpPr>
        <p:spPr>
          <a:xfrm>
            <a:off x="9239817" y="914399"/>
            <a:ext cx="2370268" cy="2670273"/>
          </a:xfrm>
        </p:spPr>
        <p:txBody>
          <a:bodyPr anchor="t">
            <a:normAutofit/>
          </a:bodyPr>
          <a:lstStyle>
            <a:lvl1pPr marL="0" indent="0">
              <a:lnSpc>
                <a:spcPct val="130000"/>
              </a:lnSpc>
              <a:buNone/>
              <a:defRPr sz="14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92B2F-8804-4195-A779-F5C67C25CBBE}"/>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5" name="Footer Placeholder 4">
            <a:extLst>
              <a:ext uri="{FF2B5EF4-FFF2-40B4-BE49-F238E27FC236}">
                <a16:creationId xmlns:a16="http://schemas.microsoft.com/office/drawing/2014/main" id="{25099C26-4411-4833-A917-A45E62D56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8C7C7-F862-434D-A87A-DECE9FD2E1E9}"/>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7" name="Straight Connector 6">
            <a:extLst>
              <a:ext uri="{FF2B5EF4-FFF2-40B4-BE49-F238E27FC236}">
                <a16:creationId xmlns:a16="http://schemas.microsoft.com/office/drawing/2014/main" id="{A40BAA4B-C4C0-40C1-8DC8-B4E2F8A68E12}"/>
              </a:ext>
            </a:extLst>
          </p:cNvPr>
          <p:cNvCxnSpPr>
            <a:cxnSpLocks/>
          </p:cNvCxnSpPr>
          <p:nvPr/>
        </p:nvCxnSpPr>
        <p:spPr>
          <a:xfrm>
            <a:off x="8872625"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0A2259-2540-4B32-A999-2B46A6790E3D}"/>
              </a:ext>
            </a:extLst>
          </p:cNvPr>
          <p:cNvCxnSpPr>
            <a:cxnSpLocks/>
          </p:cNvCxnSpPr>
          <p:nvPr/>
        </p:nvCxnSpPr>
        <p:spPr>
          <a:xfrm flipH="1">
            <a:off x="566094"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FB0ED-3F76-4403-AD0B-E738DD9D8CB6}"/>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30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96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85E5-82C4-4BAE-B2B0-A078ABD6C69C}"/>
              </a:ext>
            </a:extLst>
          </p:cNvPr>
          <p:cNvSpPr>
            <a:spLocks noGrp="1"/>
          </p:cNvSpPr>
          <p:nvPr>
            <p:ph type="title"/>
          </p:nvPr>
        </p:nvSpPr>
        <p:spPr>
          <a:xfrm>
            <a:off x="583469" y="699118"/>
            <a:ext cx="11025062" cy="106360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2D15C7-F445-40F7-88F6-FD6526269CD7}"/>
              </a:ext>
            </a:extLst>
          </p:cNvPr>
          <p:cNvSpPr>
            <a:spLocks noGrp="1"/>
          </p:cNvSpPr>
          <p:nvPr>
            <p:ph type="body" idx="1"/>
          </p:nvPr>
        </p:nvSpPr>
        <p:spPr>
          <a:xfrm>
            <a:off x="583468" y="2022883"/>
            <a:ext cx="5230469" cy="564079"/>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52C35-AA8E-4154-8A78-7DE9590E1F38}"/>
              </a:ext>
            </a:extLst>
          </p:cNvPr>
          <p:cNvSpPr>
            <a:spLocks noGrp="1"/>
          </p:cNvSpPr>
          <p:nvPr>
            <p:ph sz="half" idx="2"/>
          </p:nvPr>
        </p:nvSpPr>
        <p:spPr>
          <a:xfrm>
            <a:off x="583469" y="2866031"/>
            <a:ext cx="5157787"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557EAC6-567C-4A4A-BB10-57EC14B97DDF}"/>
              </a:ext>
            </a:extLst>
          </p:cNvPr>
          <p:cNvSpPr>
            <a:spLocks noGrp="1"/>
          </p:cNvSpPr>
          <p:nvPr>
            <p:ph type="body" sz="quarter" idx="3"/>
          </p:nvPr>
        </p:nvSpPr>
        <p:spPr>
          <a:xfrm>
            <a:off x="6441470" y="2022883"/>
            <a:ext cx="5183188" cy="564080"/>
          </a:xfrm>
        </p:spPr>
        <p:txBody>
          <a:bodyPr anchor="ctr">
            <a:norm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A083F-AD60-4437-B32A-44035D78AF63}"/>
              </a:ext>
            </a:extLst>
          </p:cNvPr>
          <p:cNvSpPr>
            <a:spLocks noGrp="1"/>
          </p:cNvSpPr>
          <p:nvPr>
            <p:ph sz="quarter" idx="4"/>
          </p:nvPr>
        </p:nvSpPr>
        <p:spPr>
          <a:xfrm>
            <a:off x="6441470" y="2866031"/>
            <a:ext cx="5183188" cy="322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BF86F-3266-4551-B680-06F401FFE665}"/>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8" name="Footer Placeholder 7">
            <a:extLst>
              <a:ext uri="{FF2B5EF4-FFF2-40B4-BE49-F238E27FC236}">
                <a16:creationId xmlns:a16="http://schemas.microsoft.com/office/drawing/2014/main" id="{755B38FE-80F9-4582-B2E1-B067C288D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BEF32-F637-47A1-9ED3-AFC4F79F3739}"/>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11" name="Straight Connector 10">
            <a:extLst>
              <a:ext uri="{FF2B5EF4-FFF2-40B4-BE49-F238E27FC236}">
                <a16:creationId xmlns:a16="http://schemas.microsoft.com/office/drawing/2014/main" id="{E0C508D4-7C99-4B8D-BCDE-F0001BD345D9}"/>
              </a:ext>
            </a:extLst>
          </p:cNvPr>
          <p:cNvCxnSpPr>
            <a:cxnSpLocks/>
          </p:cNvCxnSpPr>
          <p:nvPr/>
        </p:nvCxnSpPr>
        <p:spPr>
          <a:xfrm flipV="1">
            <a:off x="6101405" y="1883336"/>
            <a:ext cx="0" cy="439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9BF61B-7951-48F4-982B-9401A483FFBF}"/>
              </a:ext>
            </a:extLst>
          </p:cNvPr>
          <p:cNvCxnSpPr>
            <a:cxnSpLocks/>
          </p:cNvCxnSpPr>
          <p:nvPr/>
        </p:nvCxnSpPr>
        <p:spPr>
          <a:xfrm flipH="1">
            <a:off x="577485" y="273859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233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4CB-6BE5-4B9E-B0A6-54F83B201A64}"/>
              </a:ext>
            </a:extLst>
          </p:cNvPr>
          <p:cNvSpPr>
            <a:spLocks noGrp="1"/>
          </p:cNvSpPr>
          <p:nvPr>
            <p:ph type="title"/>
          </p:nvPr>
        </p:nvSpPr>
        <p:spPr>
          <a:xfrm>
            <a:off x="571500" y="717452"/>
            <a:ext cx="11049000" cy="1161836"/>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5E8643C-1A5D-4F23-B0D7-5B46F5E456B4}"/>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4" name="Footer Placeholder 3">
            <a:extLst>
              <a:ext uri="{FF2B5EF4-FFF2-40B4-BE49-F238E27FC236}">
                <a16:creationId xmlns:a16="http://schemas.microsoft.com/office/drawing/2014/main" id="{0C1A3394-78CC-43B0-9762-5E826F8BB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347F0A-1980-4E13-AB22-AE3B8AA44058}"/>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7" name="Straight Connector 6">
            <a:extLst>
              <a:ext uri="{FF2B5EF4-FFF2-40B4-BE49-F238E27FC236}">
                <a16:creationId xmlns:a16="http://schemas.microsoft.com/office/drawing/2014/main" id="{4E9D858B-8A9C-4235-B151-81C99A3D20D2}"/>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7798B-3ECB-4076-8955-A82116BB0D2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02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61D85-3E72-406F-AB26-B4ED94918442}"/>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3" name="Footer Placeholder 2">
            <a:extLst>
              <a:ext uri="{FF2B5EF4-FFF2-40B4-BE49-F238E27FC236}">
                <a16:creationId xmlns:a16="http://schemas.microsoft.com/office/drawing/2014/main" id="{499C831E-4321-467E-9090-C89C48CF2F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8A9556-B3D8-4403-835F-11AE2D4098E9}"/>
              </a:ext>
            </a:extLst>
          </p:cNvPr>
          <p:cNvSpPr>
            <a:spLocks noGrp="1"/>
          </p:cNvSpPr>
          <p:nvPr>
            <p:ph type="sldNum" sz="quarter" idx="12"/>
          </p:nvPr>
        </p:nvSpPr>
        <p:spPr/>
        <p:txBody>
          <a:bodyPr/>
          <a:lstStyle/>
          <a:p>
            <a:fld id="{5EEB83C2-341F-4C28-A243-1C56DDDA54D3}" type="slidenum">
              <a:rPr lang="en-US" smtClean="0"/>
              <a:t>‹nr.›</a:t>
            </a:fld>
            <a:endParaRPr lang="en-US"/>
          </a:p>
        </p:txBody>
      </p:sp>
    </p:spTree>
    <p:extLst>
      <p:ext uri="{BB962C8B-B14F-4D97-AF65-F5344CB8AC3E}">
        <p14:creationId xmlns:p14="http://schemas.microsoft.com/office/powerpoint/2010/main" val="3035162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48-D521-423D-B185-6490EF57B935}"/>
              </a:ext>
            </a:extLst>
          </p:cNvPr>
          <p:cNvSpPr>
            <a:spLocks noGrp="1"/>
          </p:cNvSpPr>
          <p:nvPr>
            <p:ph type="title"/>
          </p:nvPr>
        </p:nvSpPr>
        <p:spPr>
          <a:xfrm>
            <a:off x="572201" y="810344"/>
            <a:ext cx="3478084" cy="1408062"/>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4E6DD-DDD2-4ED6-B8A9-A8B6D7656549}"/>
              </a:ext>
            </a:extLst>
          </p:cNvPr>
          <p:cNvSpPr>
            <a:spLocks noGrp="1"/>
          </p:cNvSpPr>
          <p:nvPr>
            <p:ph idx="1"/>
          </p:nvPr>
        </p:nvSpPr>
        <p:spPr>
          <a:xfrm>
            <a:off x="4919809" y="931232"/>
            <a:ext cx="6700679" cy="5079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F08F5E-AD33-4ACF-84C9-78B0FF6BE3AC}"/>
              </a:ext>
            </a:extLst>
          </p:cNvPr>
          <p:cNvSpPr>
            <a:spLocks noGrp="1"/>
          </p:cNvSpPr>
          <p:nvPr>
            <p:ph type="body" sz="half" idx="2"/>
          </p:nvPr>
        </p:nvSpPr>
        <p:spPr>
          <a:xfrm>
            <a:off x="571500" y="2578608"/>
            <a:ext cx="3478783" cy="34172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604E-7DD4-4497-B325-74F899E8ACC6}"/>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6" name="Footer Placeholder 5">
            <a:extLst>
              <a:ext uri="{FF2B5EF4-FFF2-40B4-BE49-F238E27FC236}">
                <a16:creationId xmlns:a16="http://schemas.microsoft.com/office/drawing/2014/main" id="{3F02BEED-A8F6-4256-9539-4434694AA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A1AA6-EE0B-48FD-A7DE-6CEE6A8C7DEB}"/>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8" name="Straight Connector 7">
            <a:extLst>
              <a:ext uri="{FF2B5EF4-FFF2-40B4-BE49-F238E27FC236}">
                <a16:creationId xmlns:a16="http://schemas.microsoft.com/office/drawing/2014/main" id="{B3F35B32-9A23-4805-94A6-96826D202139}"/>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62BA7DA-3944-40D4-91CD-40CA24DBB79B}"/>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EA0B78-39E7-4039-B8BE-4F425688C6DF}"/>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8B99C-0744-42EE-9713-AB0CEC3F5D85}"/>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34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732-5D39-4B30-A499-D51BABC882EF}"/>
              </a:ext>
            </a:extLst>
          </p:cNvPr>
          <p:cNvSpPr>
            <a:spLocks noGrp="1"/>
          </p:cNvSpPr>
          <p:nvPr>
            <p:ph type="title"/>
          </p:nvPr>
        </p:nvSpPr>
        <p:spPr>
          <a:xfrm>
            <a:off x="571499" y="802204"/>
            <a:ext cx="3478787" cy="1408062"/>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3AF5AEC-77BC-4A52-8A56-C6479CA6A29D}"/>
              </a:ext>
            </a:extLst>
          </p:cNvPr>
          <p:cNvSpPr>
            <a:spLocks noGrp="1"/>
          </p:cNvSpPr>
          <p:nvPr>
            <p:ph type="pic" idx="1"/>
          </p:nvPr>
        </p:nvSpPr>
        <p:spPr>
          <a:xfrm>
            <a:off x="4723467" y="847384"/>
            <a:ext cx="6907844" cy="5216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0A9240-8762-4C7D-AF22-A844CB2EC871}"/>
              </a:ext>
            </a:extLst>
          </p:cNvPr>
          <p:cNvSpPr>
            <a:spLocks noGrp="1"/>
          </p:cNvSpPr>
          <p:nvPr>
            <p:ph type="body" sz="half" idx="2"/>
          </p:nvPr>
        </p:nvSpPr>
        <p:spPr>
          <a:xfrm>
            <a:off x="571498" y="2574906"/>
            <a:ext cx="3478787" cy="343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95685-E45D-4E74-8B78-D3B8E85C434D}"/>
              </a:ext>
            </a:extLst>
          </p:cNvPr>
          <p:cNvSpPr>
            <a:spLocks noGrp="1"/>
          </p:cNvSpPr>
          <p:nvPr>
            <p:ph type="dt" sz="half" idx="10"/>
          </p:nvPr>
        </p:nvSpPr>
        <p:spPr/>
        <p:txBody>
          <a:bodyPr/>
          <a:lstStyle/>
          <a:p>
            <a:fld id="{1C8322F6-1C60-46CF-968C-BC20E470F443}" type="datetimeFigureOut">
              <a:rPr lang="en-US" smtClean="0"/>
              <a:t>2/29/2024</a:t>
            </a:fld>
            <a:endParaRPr lang="en-US"/>
          </a:p>
        </p:txBody>
      </p:sp>
      <p:sp>
        <p:nvSpPr>
          <p:cNvPr id="6" name="Footer Placeholder 5">
            <a:extLst>
              <a:ext uri="{FF2B5EF4-FFF2-40B4-BE49-F238E27FC236}">
                <a16:creationId xmlns:a16="http://schemas.microsoft.com/office/drawing/2014/main" id="{321FCBA3-0FF5-47C2-901A-645F6185D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0381-5320-46AD-A0B9-7C04B3E5A202}"/>
              </a:ext>
            </a:extLst>
          </p:cNvPr>
          <p:cNvSpPr>
            <a:spLocks noGrp="1"/>
          </p:cNvSpPr>
          <p:nvPr>
            <p:ph type="sldNum" sz="quarter" idx="12"/>
          </p:nvPr>
        </p:nvSpPr>
        <p:spPr/>
        <p:txBody>
          <a:bodyPr/>
          <a:lstStyle/>
          <a:p>
            <a:fld id="{5EEB83C2-341F-4C28-A243-1C56DDDA54D3}" type="slidenum">
              <a:rPr lang="en-US" smtClean="0"/>
              <a:t>‹nr.›</a:t>
            </a:fld>
            <a:endParaRPr lang="en-US"/>
          </a:p>
        </p:txBody>
      </p:sp>
      <p:cxnSp>
        <p:nvCxnSpPr>
          <p:cNvPr id="8" name="Straight Connector 7">
            <a:extLst>
              <a:ext uri="{FF2B5EF4-FFF2-40B4-BE49-F238E27FC236}">
                <a16:creationId xmlns:a16="http://schemas.microsoft.com/office/drawing/2014/main" id="{5357A432-D933-402A-8657-216EE20450EE}"/>
              </a:ext>
            </a:extLst>
          </p:cNvPr>
          <p:cNvCxnSpPr>
            <a:cxnSpLocks/>
          </p:cNvCxnSpPr>
          <p:nvPr/>
        </p:nvCxnSpPr>
        <p:spPr>
          <a:xfrm flipH="1">
            <a:off x="571500"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B1E0F3-D71B-436F-A10B-B6EA7125F684}"/>
              </a:ext>
            </a:extLst>
          </p:cNvPr>
          <p:cNvCxnSpPr>
            <a:cxnSpLocks/>
          </p:cNvCxnSpPr>
          <p:nvPr/>
        </p:nvCxnSpPr>
        <p:spPr>
          <a:xfrm flipV="1">
            <a:off x="4419601"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EE64F5-2B48-4A2E-BA5E-1D37F1A7C9A3}"/>
              </a:ext>
            </a:extLst>
          </p:cNvPr>
          <p:cNvCxnSpPr>
            <a:cxnSpLocks/>
          </p:cNvCxnSpPr>
          <p:nvPr/>
        </p:nvCxnSpPr>
        <p:spPr>
          <a:xfrm flipH="1">
            <a:off x="571501" y="2406845"/>
            <a:ext cx="3848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BF9AA-A2C8-4233-B597-EB11C6D6A0E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06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2/29/2024</a:t>
            </a:fld>
            <a:endParaRPr lang="en-US"/>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‹nr.›</a:t>
            </a:fld>
            <a:endParaRPr lang="en-US"/>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340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2C80F7-1B5F-4C69-A452-EBF086969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Fabriken und Rauch">
            <a:extLst>
              <a:ext uri="{FF2B5EF4-FFF2-40B4-BE49-F238E27FC236}">
                <a16:creationId xmlns:a16="http://schemas.microsoft.com/office/drawing/2014/main" id="{B6329C4D-E77F-0958-2216-3CA6D2EA15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29"/>
          <a:stretch/>
        </p:blipFill>
        <p:spPr>
          <a:xfrm>
            <a:off x="-5460" y="1"/>
            <a:ext cx="12197459" cy="6857998"/>
          </a:xfrm>
          <a:prstGeom prst="rect">
            <a:avLst/>
          </a:prstGeom>
        </p:spPr>
      </p:pic>
      <p:sp>
        <p:nvSpPr>
          <p:cNvPr id="11" name="Rectangle 10">
            <a:extLst>
              <a:ext uri="{FF2B5EF4-FFF2-40B4-BE49-F238E27FC236}">
                <a16:creationId xmlns:a16="http://schemas.microsoft.com/office/drawing/2014/main" id="{ADC13725-D5F5-497E-A96F-CB5C23423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934308"/>
            <a:ext cx="12191999" cy="4923691"/>
          </a:xfrm>
          <a:prstGeom prst="rect">
            <a:avLst/>
          </a:prstGeom>
          <a:gradFill flip="none" rotWithShape="1">
            <a:gsLst>
              <a:gs pos="0">
                <a:srgbClr val="000000">
                  <a:alpha val="0"/>
                </a:srgbClr>
              </a:gs>
              <a:gs pos="49000">
                <a:srgbClr val="000000">
                  <a:alpha val="23000"/>
                </a:srgbClr>
              </a:gs>
              <a:gs pos="100000">
                <a:srgbClr val="000000">
                  <a:alpha val="4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A3710CC-A2B9-96BD-0A89-C82CFED5C837}"/>
              </a:ext>
            </a:extLst>
          </p:cNvPr>
          <p:cNvSpPr>
            <a:spLocks noGrp="1"/>
          </p:cNvSpPr>
          <p:nvPr>
            <p:ph type="ctrTitle"/>
          </p:nvPr>
        </p:nvSpPr>
        <p:spPr>
          <a:xfrm>
            <a:off x="521208" y="4819615"/>
            <a:ext cx="6817836" cy="1264936"/>
          </a:xfrm>
        </p:spPr>
        <p:txBody>
          <a:bodyPr anchor="ctr">
            <a:normAutofit/>
          </a:bodyPr>
          <a:lstStyle/>
          <a:p>
            <a:r>
              <a:rPr lang="da-DK" dirty="0">
                <a:solidFill>
                  <a:srgbClr val="FFFFFF"/>
                </a:solidFill>
              </a:rPr>
              <a:t>Klima</a:t>
            </a:r>
          </a:p>
        </p:txBody>
      </p:sp>
      <p:sp>
        <p:nvSpPr>
          <p:cNvPr id="3" name="Undertitel 2">
            <a:extLst>
              <a:ext uri="{FF2B5EF4-FFF2-40B4-BE49-F238E27FC236}">
                <a16:creationId xmlns:a16="http://schemas.microsoft.com/office/drawing/2014/main" id="{83526109-E631-668C-7DFD-165E108CB5BC}"/>
              </a:ext>
            </a:extLst>
          </p:cNvPr>
          <p:cNvSpPr>
            <a:spLocks noGrp="1"/>
          </p:cNvSpPr>
          <p:nvPr>
            <p:ph type="subTitle" idx="1"/>
          </p:nvPr>
        </p:nvSpPr>
        <p:spPr>
          <a:xfrm>
            <a:off x="8142516" y="4901919"/>
            <a:ext cx="3483615" cy="1100329"/>
          </a:xfrm>
        </p:spPr>
        <p:txBody>
          <a:bodyPr anchor="ctr">
            <a:normAutofit/>
          </a:bodyPr>
          <a:lstStyle/>
          <a:p>
            <a:endParaRPr lang="da-DK" sz="1600">
              <a:solidFill>
                <a:srgbClr val="FFFFFF"/>
              </a:solidFill>
            </a:endParaRPr>
          </a:p>
        </p:txBody>
      </p:sp>
      <p:cxnSp>
        <p:nvCxnSpPr>
          <p:cNvPr id="13" name="Straight Connector 12">
            <a:extLst>
              <a:ext uri="{FF2B5EF4-FFF2-40B4-BE49-F238E27FC236}">
                <a16:creationId xmlns:a16="http://schemas.microsoft.com/office/drawing/2014/main" id="{F1981B13-F880-47D1-BA19-C2C84FC75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889C86-81F5-4E2B-A1BF-3DC57716B5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4614653"/>
            <a:ext cx="0" cy="16748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1651B2-663F-4ED2-A7D2-9D74A5DFD1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6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BE7075-16D9-40FB-FAFE-3489505DC657}"/>
              </a:ext>
            </a:extLst>
          </p:cNvPr>
          <p:cNvSpPr>
            <a:spLocks noGrp="1"/>
          </p:cNvSpPr>
          <p:nvPr>
            <p:ph type="title"/>
          </p:nvPr>
        </p:nvSpPr>
        <p:spPr/>
        <p:txBody>
          <a:bodyPr/>
          <a:lstStyle/>
          <a:p>
            <a:r>
              <a:rPr lang="da-DK" dirty="0"/>
              <a:t>Fakta</a:t>
            </a:r>
          </a:p>
        </p:txBody>
      </p:sp>
      <p:sp>
        <p:nvSpPr>
          <p:cNvPr id="3" name="Pladsholder til indhold 2">
            <a:extLst>
              <a:ext uri="{FF2B5EF4-FFF2-40B4-BE49-F238E27FC236}">
                <a16:creationId xmlns:a16="http://schemas.microsoft.com/office/drawing/2014/main" id="{87C7FEBD-1B02-58B8-93F1-53105BDE2012}"/>
              </a:ext>
            </a:extLst>
          </p:cNvPr>
          <p:cNvSpPr>
            <a:spLocks noGrp="1"/>
          </p:cNvSpPr>
          <p:nvPr>
            <p:ph idx="1"/>
          </p:nvPr>
        </p:nvSpPr>
        <p:spPr/>
        <p:txBody>
          <a:bodyPr/>
          <a:lstStyle/>
          <a:p>
            <a:r>
              <a:rPr lang="da-DK" dirty="0"/>
              <a:t>Vi er den første generation som ved, at vi kan underminere Jorden, og vi er den sidste som kan gøre noget ved det.</a:t>
            </a:r>
          </a:p>
          <a:p>
            <a:r>
              <a:rPr lang="da-DK" dirty="0"/>
              <a:t>Klimaforandringer har fået en ny politisk dagsorden som aldrig før.  </a:t>
            </a:r>
          </a:p>
          <a:p>
            <a:r>
              <a:rPr lang="da-DK" dirty="0"/>
              <a:t>Denne interesse udspiller sig også i litterære sammenhænge, hvor man i de seneste år har haft klima som et genkendeligt tema. Med andre ord afspejler litteraturen det, som foregår rundtom i samfundet.</a:t>
            </a:r>
          </a:p>
        </p:txBody>
      </p:sp>
    </p:spTree>
    <p:extLst>
      <p:ext uri="{BB962C8B-B14F-4D97-AF65-F5344CB8AC3E}">
        <p14:creationId xmlns:p14="http://schemas.microsoft.com/office/powerpoint/2010/main" val="321630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ED2B6-8AA7-898A-DB37-5B2F5981A28C}"/>
              </a:ext>
            </a:extLst>
          </p:cNvPr>
          <p:cNvSpPr>
            <a:spLocks noGrp="1"/>
          </p:cNvSpPr>
          <p:nvPr>
            <p:ph type="title"/>
          </p:nvPr>
        </p:nvSpPr>
        <p:spPr/>
        <p:txBody>
          <a:bodyPr/>
          <a:lstStyle/>
          <a:p>
            <a:r>
              <a:rPr lang="da-DK" dirty="0"/>
              <a:t>Historiske nedslag i forskellige natursyn </a:t>
            </a:r>
          </a:p>
        </p:txBody>
      </p:sp>
      <p:sp>
        <p:nvSpPr>
          <p:cNvPr id="3" name="Pladsholder til indhold 2">
            <a:extLst>
              <a:ext uri="{FF2B5EF4-FFF2-40B4-BE49-F238E27FC236}">
                <a16:creationId xmlns:a16="http://schemas.microsoft.com/office/drawing/2014/main" id="{291DF1DF-B81B-7CAF-5B1F-2BA46F5DD62E}"/>
              </a:ext>
            </a:extLst>
          </p:cNvPr>
          <p:cNvSpPr>
            <a:spLocks noGrp="1"/>
          </p:cNvSpPr>
          <p:nvPr>
            <p:ph idx="1"/>
          </p:nvPr>
        </p:nvSpPr>
        <p:spPr/>
        <p:txBody>
          <a:bodyPr>
            <a:normAutofit lnSpcReduction="10000"/>
          </a:bodyPr>
          <a:lstStyle/>
          <a:p>
            <a:r>
              <a:rPr lang="da-DK" dirty="0"/>
              <a:t>1000-1500 (Sagaer + Middelalderen): Her skildres naturen som farlig. Naturen var et hjemsted for det dæmoniske. Det kunne være skæbnesvangert at bevæge sig ud i naturen, hvor overnaturlige kræfter fandtes. </a:t>
            </a:r>
          </a:p>
          <a:p>
            <a:r>
              <a:rPr lang="da-DK" dirty="0"/>
              <a:t>1500 – og 1600-tallet (Barok): Guds natur; Naturen og samfundet var præget af en hierarkisk orden, hvor Gud repræsenterede en høj natur, og livet på jorden udgjorde derimod en lav natur. - Vertikal naturskildring. </a:t>
            </a:r>
          </a:p>
          <a:p>
            <a:r>
              <a:rPr lang="da-DK" dirty="0"/>
              <a:t>1700-tallet (Oplysningstiden): Naturen som frihedens sted. Mennesket skulle leve i overensstemmelse med fornuften. Religiøsiteten blev mere personlig og følsom. Denne følsomhed blev overført på dyrkelse af naturen som et sted, hvor man kunne trække sig tilbage til og være sig selv, væk fra civilisationen. </a:t>
            </a:r>
          </a:p>
        </p:txBody>
      </p:sp>
    </p:spTree>
    <p:extLst>
      <p:ext uri="{BB962C8B-B14F-4D97-AF65-F5344CB8AC3E}">
        <p14:creationId xmlns:p14="http://schemas.microsoft.com/office/powerpoint/2010/main" val="417231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D9576-AF0B-CC81-2217-05C3C86EF10B}"/>
              </a:ext>
            </a:extLst>
          </p:cNvPr>
          <p:cNvSpPr>
            <a:spLocks noGrp="1"/>
          </p:cNvSpPr>
          <p:nvPr>
            <p:ph type="title"/>
          </p:nvPr>
        </p:nvSpPr>
        <p:spPr/>
        <p:txBody>
          <a:bodyPr/>
          <a:lstStyle/>
          <a:p>
            <a:r>
              <a:rPr lang="da-DK" dirty="0"/>
              <a:t>Historiske nedslag i forskellige natursyn </a:t>
            </a:r>
          </a:p>
        </p:txBody>
      </p:sp>
      <p:sp>
        <p:nvSpPr>
          <p:cNvPr id="3" name="Pladsholder til indhold 2">
            <a:extLst>
              <a:ext uri="{FF2B5EF4-FFF2-40B4-BE49-F238E27FC236}">
                <a16:creationId xmlns:a16="http://schemas.microsoft.com/office/drawing/2014/main" id="{C34424F5-9596-0921-4424-87162CFEA29E}"/>
              </a:ext>
            </a:extLst>
          </p:cNvPr>
          <p:cNvSpPr>
            <a:spLocks noGrp="1"/>
          </p:cNvSpPr>
          <p:nvPr>
            <p:ph idx="1"/>
          </p:nvPr>
        </p:nvSpPr>
        <p:spPr/>
        <p:txBody>
          <a:bodyPr>
            <a:normAutofit fontScale="92500"/>
          </a:bodyPr>
          <a:lstStyle/>
          <a:p>
            <a:r>
              <a:rPr lang="da-DK" dirty="0"/>
              <a:t>1800-1870 (Romantikken): Den idylliske natur. Man dyrkede den vilde natur som et guddommeligt sted. Man søgte efter en sammenhæng i naturen, som havde forbindelse til noget guddommeligt. </a:t>
            </a:r>
            <a:r>
              <a:rPr lang="da-DK" dirty="0">
                <a:sym typeface="Wingdings" panose="05000000000000000000" pitchFamily="2" charset="2"/>
              </a:rPr>
              <a:t> Horisontal naturskildring. </a:t>
            </a:r>
          </a:p>
          <a:p>
            <a:r>
              <a:rPr lang="da-DK" dirty="0">
                <a:sym typeface="Wingdings" panose="05000000000000000000" pitchFamily="2" charset="2"/>
              </a:rPr>
              <a:t>1870-1900 (Det moderne gennembrud): Mennesket som naturvæsen. Naturen var styret af et sæt lovmæssigheder som man kunne afdække gennem videnskabelige studier og mennesket blev opfattet netop som bestemt af sin natur, biologisk og psykologisk. - Den menneskelige natur.</a:t>
            </a:r>
          </a:p>
          <a:p>
            <a:r>
              <a:rPr lang="da-DK" dirty="0">
                <a:sym typeface="Wingdings" panose="05000000000000000000" pitchFamily="2" charset="2"/>
              </a:rPr>
              <a:t>1900-1980: Naturens fremmedhed. Det moderne menneskets modsigelsesforhold til naturen. På den ene side udnyttede mennesket naturen som ressource, og på den anden side havde mennesket naturen som et fristed. Man ønskede at være i ét med naturen. Mennesket står her og kigger ud </a:t>
            </a:r>
            <a:r>
              <a:rPr lang="da-DK">
                <a:sym typeface="Wingdings" panose="05000000000000000000" pitchFamily="2" charset="2"/>
              </a:rPr>
              <a:t>på naturen, derude. </a:t>
            </a:r>
            <a:endParaRPr lang="da-DK" dirty="0">
              <a:sym typeface="Wingdings" panose="05000000000000000000" pitchFamily="2" charset="2"/>
            </a:endParaRPr>
          </a:p>
          <a:p>
            <a:endParaRPr lang="da-DK" dirty="0"/>
          </a:p>
        </p:txBody>
      </p:sp>
    </p:spTree>
    <p:extLst>
      <p:ext uri="{BB962C8B-B14F-4D97-AF65-F5344CB8AC3E}">
        <p14:creationId xmlns:p14="http://schemas.microsoft.com/office/powerpoint/2010/main" val="35618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4F83A-9A88-08A7-B85A-A5BF2449611C}"/>
              </a:ext>
            </a:extLst>
          </p:cNvPr>
          <p:cNvSpPr>
            <a:spLocks noGrp="1"/>
          </p:cNvSpPr>
          <p:nvPr>
            <p:ph type="title"/>
          </p:nvPr>
        </p:nvSpPr>
        <p:spPr/>
        <p:txBody>
          <a:bodyPr/>
          <a:lstStyle/>
          <a:p>
            <a:r>
              <a:rPr lang="da-DK" dirty="0"/>
              <a:t>Historiske nedslag i forskellige natursyn</a:t>
            </a:r>
          </a:p>
        </p:txBody>
      </p:sp>
      <p:sp>
        <p:nvSpPr>
          <p:cNvPr id="3" name="Pladsholder til indhold 2">
            <a:extLst>
              <a:ext uri="{FF2B5EF4-FFF2-40B4-BE49-F238E27FC236}">
                <a16:creationId xmlns:a16="http://schemas.microsoft.com/office/drawing/2014/main" id="{232E6FC6-2B7F-415C-6E71-E19667AC6AA3}"/>
              </a:ext>
            </a:extLst>
          </p:cNvPr>
          <p:cNvSpPr>
            <a:spLocks noGrp="1"/>
          </p:cNvSpPr>
          <p:nvPr>
            <p:ph idx="1"/>
          </p:nvPr>
        </p:nvSpPr>
        <p:spPr/>
        <p:txBody>
          <a:bodyPr>
            <a:normAutofit/>
          </a:bodyPr>
          <a:lstStyle/>
          <a:p>
            <a:r>
              <a:rPr lang="da-DK" dirty="0"/>
              <a:t>Efter 1980 (</a:t>
            </a:r>
            <a:r>
              <a:rPr lang="da-DK" dirty="0" err="1"/>
              <a:t>Antropocæn</a:t>
            </a:r>
            <a:r>
              <a:rPr lang="da-DK" dirty="0"/>
              <a:t>): Mennesket, den største miljøfaktor. </a:t>
            </a:r>
          </a:p>
          <a:p>
            <a:r>
              <a:rPr lang="da-DK" dirty="0"/>
              <a:t>Et kritisk blik på et traditionelt natursyn som kommer til udtryk i digtningen fra de sidste 40 år. </a:t>
            </a:r>
          </a:p>
          <a:p>
            <a:r>
              <a:rPr lang="da-DK" dirty="0"/>
              <a:t>I det moderne samfund er der ikke mere nogen natur, som er overladt til sig selv.</a:t>
            </a:r>
          </a:p>
          <a:p>
            <a:r>
              <a:rPr lang="da-DK" dirty="0"/>
              <a:t>Mennesket påvirker al natur og er blevet den største miljøfaktor.</a:t>
            </a:r>
          </a:p>
          <a:p>
            <a:r>
              <a:rPr lang="da-DK" dirty="0"/>
              <a:t>I litteraturen ser man ikke længere et klart skel mellem naturen og kultur. Et udtryk for denne tilstand er ”the </a:t>
            </a:r>
            <a:r>
              <a:rPr lang="da-DK" dirty="0" err="1"/>
              <a:t>mesh</a:t>
            </a:r>
            <a:r>
              <a:rPr lang="da-DK" dirty="0"/>
              <a:t>”, hvor alt er forbundet med hinanden, i et kaos uden centrum og periferi. </a:t>
            </a:r>
          </a:p>
          <a:p>
            <a:pPr lvl="1"/>
            <a:r>
              <a:rPr lang="da-DK" dirty="0"/>
              <a:t>Den litteratur som skrives på denne erfaring kan enten antage karakter af katastrofelitteratur eller et økopolitisk engagement. </a:t>
            </a:r>
          </a:p>
        </p:txBody>
      </p:sp>
    </p:spTree>
    <p:extLst>
      <p:ext uri="{BB962C8B-B14F-4D97-AF65-F5344CB8AC3E}">
        <p14:creationId xmlns:p14="http://schemas.microsoft.com/office/powerpoint/2010/main" val="695828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76356-64E3-8E8A-18FC-1C6C850F7916}"/>
              </a:ext>
            </a:extLst>
          </p:cNvPr>
          <p:cNvSpPr>
            <a:spLocks noGrp="1"/>
          </p:cNvSpPr>
          <p:nvPr>
            <p:ph type="title"/>
          </p:nvPr>
        </p:nvSpPr>
        <p:spPr/>
        <p:txBody>
          <a:bodyPr/>
          <a:lstStyle/>
          <a:p>
            <a:r>
              <a:rPr lang="da-DK" dirty="0"/>
              <a:t>Samfundet i og efter 1970’erne</a:t>
            </a:r>
          </a:p>
        </p:txBody>
      </p:sp>
      <p:sp>
        <p:nvSpPr>
          <p:cNvPr id="3" name="Pladsholder til indhold 2">
            <a:extLst>
              <a:ext uri="{FF2B5EF4-FFF2-40B4-BE49-F238E27FC236}">
                <a16:creationId xmlns:a16="http://schemas.microsoft.com/office/drawing/2014/main" id="{70A58142-8C8F-735D-6A2F-2678219E6336}"/>
              </a:ext>
            </a:extLst>
          </p:cNvPr>
          <p:cNvSpPr>
            <a:spLocks noGrp="1"/>
          </p:cNvSpPr>
          <p:nvPr>
            <p:ph idx="1"/>
          </p:nvPr>
        </p:nvSpPr>
        <p:spPr>
          <a:xfrm>
            <a:off x="571499" y="2075688"/>
            <a:ext cx="11059811" cy="4269356"/>
          </a:xfrm>
        </p:spPr>
        <p:txBody>
          <a:bodyPr>
            <a:normAutofit fontScale="77500" lnSpcReduction="20000"/>
          </a:bodyPr>
          <a:lstStyle/>
          <a:p>
            <a:r>
              <a:rPr lang="da-DK" dirty="0"/>
              <a:t>Danmark var ude i store økonomiske problemer.</a:t>
            </a:r>
          </a:p>
          <a:p>
            <a:r>
              <a:rPr lang="da-DK" dirty="0"/>
              <a:t>I 70- og 80’erne blev det tydeligt, at den </a:t>
            </a:r>
            <a:r>
              <a:rPr lang="da-DK" i="1" dirty="0"/>
              <a:t>forbrugerisme</a:t>
            </a:r>
            <a:r>
              <a:rPr lang="da-DK" dirty="0"/>
              <a:t> som fulgte med udviklingen, havde omkostninger i form af forurening og miljøsvineri. Det kom til udtryk i, at man førte en aktiv miljøpolitik gennem det nyoprettede </a:t>
            </a:r>
            <a:r>
              <a:rPr lang="da-DK" i="1" dirty="0"/>
              <a:t>Miljøministerium</a:t>
            </a:r>
            <a:r>
              <a:rPr lang="da-DK" dirty="0"/>
              <a:t> i 1971. Det skulle senere hen gå op for os, at mennesket har udviklet sig til den største miljøfaktor.</a:t>
            </a:r>
          </a:p>
          <a:p>
            <a:r>
              <a:rPr lang="da-DK" dirty="0"/>
              <a:t>I 1970’erne og 1980’erne opstod en </a:t>
            </a:r>
            <a:r>
              <a:rPr lang="da-DK" i="1" dirty="0"/>
              <a:t>økologisk bevidsthed</a:t>
            </a:r>
            <a:r>
              <a:rPr lang="da-DK" dirty="0"/>
              <a:t> og miljøorganisationer som Greenpeace (1971) og NOAH (1969) blev dannet. </a:t>
            </a:r>
          </a:p>
          <a:p>
            <a:r>
              <a:rPr lang="da-DK" dirty="0"/>
              <a:t>Afskaffelse af atomkraft i 1985. </a:t>
            </a:r>
          </a:p>
          <a:p>
            <a:r>
              <a:rPr lang="da-DK" dirty="0"/>
              <a:t>Når menneskets aftryk på naturen er blevet så stort, er det svært at opretholde et klart skel mellem natur og kultur.</a:t>
            </a:r>
          </a:p>
          <a:p>
            <a:pPr lvl="1"/>
            <a:r>
              <a:rPr lang="da-DK" dirty="0"/>
              <a:t>Det kommer bl.a. til udtryk i, at man anser naturen for en menneskelig ressource. </a:t>
            </a:r>
          </a:p>
          <a:p>
            <a:r>
              <a:rPr lang="da-DK" b="1" dirty="0"/>
              <a:t>MEN </a:t>
            </a:r>
            <a:r>
              <a:rPr lang="da-DK" dirty="0"/>
              <a:t>en menneskelig indgriben i naturen kan faktisk også have en positiv indvirkning. Fx naturfredninger og naturgenopretninger. – Det kræver så ”bare”, at vi accepterer præmissen om, at naturen lider.</a:t>
            </a:r>
          </a:p>
          <a:p>
            <a:pPr lvl="1"/>
            <a:r>
              <a:rPr lang="da-DK" dirty="0"/>
              <a:t> Er naturen en menneskelig ressource eller er naturen noget oprindeligt?</a:t>
            </a:r>
          </a:p>
        </p:txBody>
      </p:sp>
    </p:spTree>
    <p:extLst>
      <p:ext uri="{BB962C8B-B14F-4D97-AF65-F5344CB8AC3E}">
        <p14:creationId xmlns:p14="http://schemas.microsoft.com/office/powerpoint/2010/main" val="97987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4D0EEE-2E4D-C6FF-48C1-927A0F80458B}"/>
              </a:ext>
            </a:extLst>
          </p:cNvPr>
          <p:cNvSpPr>
            <a:spLocks noGrp="1"/>
          </p:cNvSpPr>
          <p:nvPr>
            <p:ph type="title"/>
          </p:nvPr>
        </p:nvSpPr>
        <p:spPr/>
        <p:txBody>
          <a:bodyPr/>
          <a:lstStyle/>
          <a:p>
            <a:r>
              <a:rPr lang="da-DK" dirty="0"/>
              <a:t>Ordet: ”natur”</a:t>
            </a:r>
          </a:p>
        </p:txBody>
      </p:sp>
      <p:sp>
        <p:nvSpPr>
          <p:cNvPr id="3" name="Pladsholder til indhold 2">
            <a:extLst>
              <a:ext uri="{FF2B5EF4-FFF2-40B4-BE49-F238E27FC236}">
                <a16:creationId xmlns:a16="http://schemas.microsoft.com/office/drawing/2014/main" id="{A09F5F3D-0CBE-13C9-2843-CD2C48744E4D}"/>
              </a:ext>
            </a:extLst>
          </p:cNvPr>
          <p:cNvSpPr>
            <a:spLocks noGrp="1"/>
          </p:cNvSpPr>
          <p:nvPr>
            <p:ph idx="1"/>
          </p:nvPr>
        </p:nvSpPr>
        <p:spPr/>
        <p:txBody>
          <a:bodyPr>
            <a:normAutofit/>
          </a:bodyPr>
          <a:lstStyle/>
          <a:p>
            <a:r>
              <a:rPr lang="da-DK" dirty="0"/>
              <a:t>Naturen er den omgivende ydre verden. ”</a:t>
            </a:r>
            <a:r>
              <a:rPr lang="da-DK" i="1" dirty="0"/>
              <a:t>Betragtet som den verden, i hvilken menneskene færdes under </a:t>
            </a:r>
            <a:r>
              <a:rPr lang="da-DK" i="1" dirty="0" err="1"/>
              <a:t>aaben</a:t>
            </a:r>
            <a:r>
              <a:rPr lang="da-DK" i="1" dirty="0"/>
              <a:t> himmel (med skiftende præg efter </a:t>
            </a:r>
            <a:r>
              <a:rPr lang="da-DK" i="1" dirty="0" err="1"/>
              <a:t>aarstiderne</a:t>
            </a:r>
            <a:r>
              <a:rPr lang="da-DK" i="1" dirty="0"/>
              <a:t>); den umiddelbart synlige del af jordoverfladen med dens bestanddele (kløfter og bakker, søer og floder osv.” </a:t>
            </a:r>
            <a:r>
              <a:rPr lang="da-DK" dirty="0"/>
              <a:t>(Ordbog over det danske sprog)</a:t>
            </a:r>
          </a:p>
          <a:p>
            <a:endParaRPr lang="da-DK" dirty="0"/>
          </a:p>
          <a:p>
            <a:r>
              <a:rPr lang="da-DK" b="1" dirty="0"/>
              <a:t>MEN</a:t>
            </a:r>
            <a:r>
              <a:rPr lang="da-DK" dirty="0"/>
              <a:t> i det moderne samfund er der ingen natur, som er overladt til sig selv.</a:t>
            </a:r>
          </a:p>
          <a:p>
            <a:endParaRPr lang="da-DK" dirty="0"/>
          </a:p>
        </p:txBody>
      </p:sp>
    </p:spTree>
    <p:extLst>
      <p:ext uri="{BB962C8B-B14F-4D97-AF65-F5344CB8AC3E}">
        <p14:creationId xmlns:p14="http://schemas.microsoft.com/office/powerpoint/2010/main" val="1390420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834A6-B6A5-4C99-F366-672C37F2B379}"/>
              </a:ext>
            </a:extLst>
          </p:cNvPr>
          <p:cNvSpPr>
            <a:spLocks noGrp="1"/>
          </p:cNvSpPr>
          <p:nvPr>
            <p:ph type="title"/>
          </p:nvPr>
        </p:nvSpPr>
        <p:spPr/>
        <p:txBody>
          <a:bodyPr/>
          <a:lstStyle/>
          <a:p>
            <a:r>
              <a:rPr lang="da-DK" dirty="0"/>
              <a:t>Thorkild Bjørnvig</a:t>
            </a:r>
          </a:p>
        </p:txBody>
      </p:sp>
      <p:sp>
        <p:nvSpPr>
          <p:cNvPr id="3" name="Pladsholder til indhold 2">
            <a:extLst>
              <a:ext uri="{FF2B5EF4-FFF2-40B4-BE49-F238E27FC236}">
                <a16:creationId xmlns:a16="http://schemas.microsoft.com/office/drawing/2014/main" id="{048ECA66-F669-DD0C-C095-CD8E90DF00CB}"/>
              </a:ext>
            </a:extLst>
          </p:cNvPr>
          <p:cNvSpPr>
            <a:spLocks noGrp="1"/>
          </p:cNvSpPr>
          <p:nvPr>
            <p:ph idx="1"/>
          </p:nvPr>
        </p:nvSpPr>
        <p:spPr/>
        <p:txBody>
          <a:bodyPr/>
          <a:lstStyle/>
          <a:p>
            <a:r>
              <a:rPr lang="da-DK" dirty="0"/>
              <a:t>Vi stræber efter at leve i ét med naturen.</a:t>
            </a:r>
          </a:p>
          <a:p>
            <a:r>
              <a:rPr lang="da-DK" dirty="0"/>
              <a:t>Ud fra et økologisk synspunkt rejser Bjørnvig en kritik af vores forhold til naturen.</a:t>
            </a:r>
          </a:p>
          <a:p>
            <a:r>
              <a:rPr lang="da-DK" dirty="0"/>
              <a:t>Bjørnvig afdækker menneskets problematiske og udnyttende forhold til naturen.  </a:t>
            </a:r>
          </a:p>
        </p:txBody>
      </p:sp>
    </p:spTree>
    <p:extLst>
      <p:ext uri="{BB962C8B-B14F-4D97-AF65-F5344CB8AC3E}">
        <p14:creationId xmlns:p14="http://schemas.microsoft.com/office/powerpoint/2010/main" val="367546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7DB3B-1334-61EB-B91B-3D6269036FCC}"/>
              </a:ext>
            </a:extLst>
          </p:cNvPr>
          <p:cNvSpPr>
            <a:spLocks noGrp="1"/>
          </p:cNvSpPr>
          <p:nvPr>
            <p:ph type="title"/>
          </p:nvPr>
        </p:nvSpPr>
        <p:spPr/>
        <p:txBody>
          <a:bodyPr/>
          <a:lstStyle/>
          <a:p>
            <a:r>
              <a:rPr lang="da-DK" dirty="0"/>
              <a:t>Efter 1980</a:t>
            </a:r>
          </a:p>
        </p:txBody>
      </p:sp>
      <p:sp>
        <p:nvSpPr>
          <p:cNvPr id="3" name="Pladsholder til indhold 2">
            <a:extLst>
              <a:ext uri="{FF2B5EF4-FFF2-40B4-BE49-F238E27FC236}">
                <a16:creationId xmlns:a16="http://schemas.microsoft.com/office/drawing/2014/main" id="{2642DB3C-A6E7-8290-B4A4-2ADA556525DB}"/>
              </a:ext>
            </a:extLst>
          </p:cNvPr>
          <p:cNvSpPr>
            <a:spLocks noGrp="1"/>
          </p:cNvSpPr>
          <p:nvPr>
            <p:ph idx="1"/>
          </p:nvPr>
        </p:nvSpPr>
        <p:spPr/>
        <p:txBody>
          <a:bodyPr/>
          <a:lstStyle/>
          <a:p>
            <a:r>
              <a:rPr lang="da-DK" dirty="0"/>
              <a:t>FN’s klimaaftale i 2015</a:t>
            </a:r>
          </a:p>
          <a:p>
            <a:pPr lvl="1"/>
            <a:r>
              <a:rPr lang="da-DK" dirty="0"/>
              <a:t>Mål om at verdens lande holder verdens gennemsnitlige temperaturstigning unde 2 grader.</a:t>
            </a:r>
          </a:p>
          <a:p>
            <a:r>
              <a:rPr lang="da-DK" dirty="0"/>
              <a:t>Menneskets voldsomme påvirkning af jordkloden rokker ved en traditionel opfattelse af natur</a:t>
            </a:r>
            <a:r>
              <a:rPr lang="da-DK"/>
              <a:t>. På </a:t>
            </a:r>
            <a:r>
              <a:rPr lang="da-DK" dirty="0"/>
              <a:t>baggrund af klimakrisen gør mange forfattere med et kritisk blik på klima, klode og krise op med en traditionel forståelse af natur; men også ældre forfattere beskæftiger sig med det problematiske forhold i forholdet mellem menneske og natur.</a:t>
            </a:r>
          </a:p>
          <a:p>
            <a:pPr lvl="1"/>
            <a:r>
              <a:rPr lang="da-DK" dirty="0"/>
              <a:t>Fx Thorkild Bjørnvig og Inger Christensen.   </a:t>
            </a:r>
          </a:p>
        </p:txBody>
      </p:sp>
    </p:spTree>
    <p:extLst>
      <p:ext uri="{BB962C8B-B14F-4D97-AF65-F5344CB8AC3E}">
        <p14:creationId xmlns:p14="http://schemas.microsoft.com/office/powerpoint/2010/main" val="2196761278"/>
      </p:ext>
    </p:extLst>
  </p:cSld>
  <p:clrMapOvr>
    <a:masterClrMapping/>
  </p:clrMapOvr>
</p:sld>
</file>

<file path=ppt/theme/theme1.xml><?xml version="1.0" encoding="utf-8"?>
<a:theme xmlns:a="http://schemas.openxmlformats.org/drawingml/2006/main" name="AlignmentVTI">
  <a:themeElements>
    <a:clrScheme name="AnalogousFromDarkSeedLeftStep">
      <a:dk1>
        <a:srgbClr val="000000"/>
      </a:dk1>
      <a:lt1>
        <a:srgbClr val="FFFFFF"/>
      </a:lt1>
      <a:dk2>
        <a:srgbClr val="171735"/>
      </a:dk2>
      <a:lt2>
        <a:srgbClr val="F0F3F1"/>
      </a:lt2>
      <a:accent1>
        <a:srgbClr val="C34DA3"/>
      </a:accent1>
      <a:accent2>
        <a:srgbClr val="A03BB1"/>
      </a:accent2>
      <a:accent3>
        <a:srgbClr val="814DC3"/>
      </a:accent3>
      <a:accent4>
        <a:srgbClr val="413EB3"/>
      </a:accent4>
      <a:accent5>
        <a:srgbClr val="4D7BC3"/>
      </a:accent5>
      <a:accent6>
        <a:srgbClr val="3B9BB1"/>
      </a:accent6>
      <a:hlink>
        <a:srgbClr val="3F5CBF"/>
      </a:hlink>
      <a:folHlink>
        <a:srgbClr val="7F7F7F"/>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872</Words>
  <Application>Microsoft Office PowerPoint</Application>
  <PresentationFormat>Widescreen</PresentationFormat>
  <Paragraphs>44</Paragraphs>
  <Slides>9</Slides>
  <Notes>1</Notes>
  <HiddenSlides>0</HiddenSlides>
  <MMClips>1</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9</vt:i4>
      </vt:variant>
    </vt:vector>
  </HeadingPairs>
  <TitlesOfParts>
    <vt:vector size="15" baseType="lpstr">
      <vt:lpstr>Batang</vt:lpstr>
      <vt:lpstr>Arial</vt:lpstr>
      <vt:lpstr>Avenir Next LT Pro Light</vt:lpstr>
      <vt:lpstr>Calibri</vt:lpstr>
      <vt:lpstr>Wingdings</vt:lpstr>
      <vt:lpstr>AlignmentVTI</vt:lpstr>
      <vt:lpstr>Klima</vt:lpstr>
      <vt:lpstr>Fakta</vt:lpstr>
      <vt:lpstr>Historiske nedslag i forskellige natursyn </vt:lpstr>
      <vt:lpstr>Historiske nedslag i forskellige natursyn </vt:lpstr>
      <vt:lpstr>Historiske nedslag i forskellige natursyn</vt:lpstr>
      <vt:lpstr>Samfundet i og efter 1970’erne</vt:lpstr>
      <vt:lpstr>Ordet: ”natur”</vt:lpstr>
      <vt:lpstr>Thorkild Bjørnvig</vt:lpstr>
      <vt:lpstr>Efter 1980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dc:title>
  <dc:creator>Mads Nielsen</dc:creator>
  <cp:lastModifiedBy>Mads Nielsen</cp:lastModifiedBy>
  <cp:revision>5</cp:revision>
  <dcterms:created xsi:type="dcterms:W3CDTF">2024-01-24T13:54:44Z</dcterms:created>
  <dcterms:modified xsi:type="dcterms:W3CDTF">2024-02-29T20:28:22Z</dcterms:modified>
</cp:coreProperties>
</file>