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68" r:id="rId6"/>
    <p:sldId id="259" r:id="rId7"/>
    <p:sldId id="260" r:id="rId8"/>
    <p:sldId id="261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 autoAdjust="0"/>
    <p:restoredTop sz="94874"/>
  </p:normalViewPr>
  <p:slideViewPr>
    <p:cSldViewPr snapToGrid="0">
      <p:cViewPr varScale="1">
        <p:scale>
          <a:sx n="103" d="100"/>
          <a:sy n="103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5D78-2C34-6E42-B0A9-C5B18BEEFF3A}" type="datetimeFigureOut">
              <a:rPr lang="da-DK" smtClean="0"/>
              <a:t>15.12.2024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CD931-DCD5-6143-AFF1-4FB2F1D6C9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6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Overlap mellem modstandere af identitetspolitik og tilhængere af en højreorienteret identitetspolitik. Fx debatten om Hansens is.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CD931-DCD5-6143-AFF1-4FB2F1D6C97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96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Fra Marie Berg Carlsen: Populisme og identitetspolitik, Columbus 2020.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CD931-DCD5-6143-AFF1-4FB2F1D6C97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48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1D38D-F9FE-429D-AF85-D88A9CD95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800" dirty="0"/>
              <a:t>Identitetspolitik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76775F0-E30F-4196-B14B-843D02EF8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Med fokus på venstrefløjens identitetspolitik</a:t>
            </a:r>
          </a:p>
        </p:txBody>
      </p:sp>
    </p:spTree>
    <p:extLst>
      <p:ext uri="{BB962C8B-B14F-4D97-AF65-F5344CB8AC3E}">
        <p14:creationId xmlns:p14="http://schemas.microsoft.com/office/powerpoint/2010/main" val="129213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61004-3A44-4AB8-ACED-5BB5F581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Venstrefløjens identitetspolitik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BEA5B6-BAC5-49C9-88AC-D279AA4EF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Hovedpåstanden</a:t>
            </a:r>
          </a:p>
          <a:p>
            <a:pPr lvl="1"/>
            <a:r>
              <a:rPr lang="da-DK" dirty="0"/>
              <a:t>Minoritetsgrupper (etnicitet, race, seksualitet og køn) udsættes for systematisk institutionel og diskursiv undertrykkelse</a:t>
            </a:r>
          </a:p>
          <a:p>
            <a:endParaRPr lang="da-DK" dirty="0"/>
          </a:p>
          <a:p>
            <a:r>
              <a:rPr lang="da-DK" dirty="0"/>
              <a:t>En universalistisk identitetspolitik </a:t>
            </a:r>
            <a:r>
              <a:rPr lang="da-DK" dirty="0">
                <a:sym typeface="Wingdings" panose="05000000000000000000" pitchFamily="2" charset="2"/>
              </a:rPr>
              <a:t> Ønsker et samfund, hvor alle grupper er lige på alle tænkelige parametre  </a:t>
            </a:r>
            <a:r>
              <a:rPr lang="da-DK" dirty="0" err="1">
                <a:sym typeface="Wingdings" panose="05000000000000000000" pitchFamily="2" charset="2"/>
              </a:rPr>
              <a:t>Intersektionalitet</a:t>
            </a:r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931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CC1A8-C13B-4173-B91B-214FF4F5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da-DK"/>
              <a:t>Venstrefløjens forskellige mål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57710A-71BA-4663-9D29-A3DA80A9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6431"/>
            <a:ext cx="5984274" cy="5139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1800" b="1" dirty="0">
                <a:solidFill>
                  <a:schemeClr val="tx1"/>
                </a:solidFill>
              </a:rPr>
              <a:t>Anerkendelsespolitik og særrettigheder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solidFill>
                  <a:schemeClr val="tx1"/>
                </a:solidFill>
              </a:rPr>
              <a:t>Det er ikke nok at undgå diskrimination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solidFill>
                  <a:schemeClr val="tx1"/>
                </a:solidFill>
              </a:rPr>
              <a:t>Vil også opnå anerkendelse for deres særtræk 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 opnå særrettigheder (Resultatlighed)</a:t>
            </a:r>
          </a:p>
          <a:p>
            <a:pPr lvl="2">
              <a:lnSpc>
                <a:spcPct val="100000"/>
              </a:lnSpc>
            </a:pPr>
            <a:r>
              <a:rPr lang="da-DK" sz="1800" dirty="0">
                <a:solidFill>
                  <a:schemeClr val="tx1"/>
                </a:solidFill>
                <a:sym typeface="Wingdings" panose="05000000000000000000" pitchFamily="2" charset="2"/>
              </a:rPr>
              <a:t>Fx kønskvoter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Formålet er at løfte minoriteter op på niveau med majoriteten (forskelsblinde rettigheder er ikke nok  Formel lighed)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a-DK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da-DK" sz="1800" b="1" dirty="0">
                <a:solidFill>
                  <a:schemeClr val="tx1"/>
                </a:solidFill>
                <a:sym typeface="Wingdings" panose="05000000000000000000" pitchFamily="2" charset="2"/>
              </a:rPr>
              <a:t>Dekonstruktion af normerne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Nedbrydelse af normer, kategorier og identiteter, der er herskende i samfundet</a:t>
            </a:r>
          </a:p>
          <a:p>
            <a:pPr lvl="1">
              <a:lnSpc>
                <a:spcPct val="100000"/>
              </a:lnSpc>
            </a:pP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Etablering af nye normer, kategorier og identiteter  </a:t>
            </a:r>
            <a:r>
              <a:rPr lang="da-DK" dirty="0" err="1">
                <a:solidFill>
                  <a:schemeClr val="tx1"/>
                </a:solidFill>
                <a:sym typeface="Wingdings" panose="05000000000000000000" pitchFamily="2" charset="2"/>
              </a:rPr>
              <a:t>Queerbevægelsen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EB80FCB-012E-42E5-8C50-20C221A62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92" y="2999373"/>
            <a:ext cx="3902582" cy="21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1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D36CD-406B-4BD0-AF42-95203FB9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Queerbevægelsen</a:t>
            </a:r>
            <a:r>
              <a:rPr lang="da-DK" dirty="0"/>
              <a:t>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96AD45-5413-4859-97D7-4D8FAD66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gældende normer og kategorier er etableret af flertallet og af de dominerende identiteter i samfundet</a:t>
            </a:r>
          </a:p>
          <a:p>
            <a:pPr lvl="1"/>
            <a:r>
              <a:rPr lang="da-DK" dirty="0"/>
              <a:t>Normerne tilgodeser derfor deres identitet frem for minoriteters identitet</a:t>
            </a:r>
          </a:p>
          <a:p>
            <a:endParaRPr lang="da-DK" dirty="0"/>
          </a:p>
          <a:p>
            <a:r>
              <a:rPr lang="da-DK" dirty="0"/>
              <a:t>Et opgør med den biologiske determinisme med fastlagte normer og kønsroller</a:t>
            </a:r>
          </a:p>
          <a:p>
            <a:endParaRPr lang="da-DK" dirty="0"/>
          </a:p>
          <a:p>
            <a:r>
              <a:rPr lang="da-DK" dirty="0"/>
              <a:t>Ønske om at ændre den traditionelle måde at forstå køn på ved at introducere en ny </a:t>
            </a:r>
            <a:r>
              <a:rPr lang="da-DK" dirty="0">
                <a:sym typeface="Wingdings" panose="05000000000000000000" pitchFamily="2" charset="2"/>
              </a:rPr>
              <a:t> Køn er ikke noget binært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039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ACDB3-2C2E-4A0B-AA6A-1A4C1A5B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Venstreorienterede identitetspolitiske kønsbegreber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005165-D9EC-40BE-B734-1DF8CB89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Ciskønnede </a:t>
            </a:r>
            <a:r>
              <a:rPr lang="da-DK" dirty="0">
                <a:sym typeface="Wingdings" panose="05000000000000000000" pitchFamily="2" charset="2"/>
              </a:rPr>
              <a:t> Det oplevede køn stemmer overens med det køn, man er født med</a:t>
            </a:r>
          </a:p>
          <a:p>
            <a:r>
              <a:rPr lang="da-DK" dirty="0">
                <a:sym typeface="Wingdings" panose="05000000000000000000" pitchFamily="2" charset="2"/>
              </a:rPr>
              <a:t>Transkønnede  Kønsidentiteten er ikke i overensstemmelse med det køn, man er født med</a:t>
            </a:r>
          </a:p>
          <a:p>
            <a:r>
              <a:rPr lang="da-DK" dirty="0" err="1">
                <a:sym typeface="Wingdings" panose="05000000000000000000" pitchFamily="2" charset="2"/>
              </a:rPr>
              <a:t>Pankønnede</a:t>
            </a:r>
            <a:r>
              <a:rPr lang="da-DK" dirty="0">
                <a:sym typeface="Wingdings" panose="05000000000000000000" pitchFamily="2" charset="2"/>
              </a:rPr>
              <a:t>  Føler de er hverken eller (et blandet køn)</a:t>
            </a:r>
          </a:p>
          <a:p>
            <a:r>
              <a:rPr lang="da-DK" dirty="0">
                <a:sym typeface="Wingdings" panose="05000000000000000000" pitchFamily="2" charset="2"/>
              </a:rPr>
              <a:t>Flydende kønsidentitet  Ens kønsidentitet kan variere og skifte gennem hele livet</a:t>
            </a:r>
          </a:p>
          <a:p>
            <a:r>
              <a:rPr lang="da-DK" dirty="0" err="1">
                <a:sym typeface="Wingdings" panose="05000000000000000000" pitchFamily="2" charset="2"/>
              </a:rPr>
              <a:t>Akønnede</a:t>
            </a:r>
            <a:r>
              <a:rPr lang="da-DK" dirty="0">
                <a:sym typeface="Wingdings" panose="05000000000000000000" pitchFamily="2" charset="2"/>
              </a:rPr>
              <a:t>  Identificerer sig slet ikke med et bestemt køn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Op til 30 forskellige køn</a:t>
            </a:r>
          </a:p>
        </p:txBody>
      </p:sp>
    </p:spTree>
    <p:extLst>
      <p:ext uri="{BB962C8B-B14F-4D97-AF65-F5344CB8AC3E}">
        <p14:creationId xmlns:p14="http://schemas.microsoft.com/office/powerpoint/2010/main" val="44846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8AE44-BE21-4A9B-B19E-D324760C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Kritik af den venstreorienterede identitetspolitik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170F4E-5514-4CF3-BFB3-329A68C4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Fire forskellige</a:t>
            </a:r>
          </a:p>
          <a:p>
            <a:pPr lvl="1"/>
            <a:r>
              <a:rPr lang="da-DK" dirty="0"/>
              <a:t>Den liberale kritik</a:t>
            </a:r>
          </a:p>
          <a:p>
            <a:pPr lvl="1"/>
            <a:r>
              <a:rPr lang="da-DK" dirty="0"/>
              <a:t>Den socialistiske kritik</a:t>
            </a:r>
          </a:p>
          <a:p>
            <a:pPr lvl="1"/>
            <a:r>
              <a:rPr lang="da-DK" dirty="0"/>
              <a:t>Debatkultur-kritikken</a:t>
            </a:r>
          </a:p>
          <a:p>
            <a:pPr lvl="1"/>
            <a:r>
              <a:rPr lang="da-DK" dirty="0"/>
              <a:t>Krænkelseskritikken</a:t>
            </a:r>
          </a:p>
          <a:p>
            <a:pPr lvl="1"/>
            <a:endParaRPr lang="da-DK" dirty="0"/>
          </a:p>
          <a:p>
            <a:r>
              <a:rPr lang="da-DK" dirty="0"/>
              <a:t>Læs pdf-fil og undersøg dem i arbejdsarket. </a:t>
            </a:r>
          </a:p>
        </p:txBody>
      </p:sp>
    </p:spTree>
    <p:extLst>
      <p:ext uri="{BB962C8B-B14F-4D97-AF65-F5344CB8AC3E}">
        <p14:creationId xmlns:p14="http://schemas.microsoft.com/office/powerpoint/2010/main" val="59736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5A82F-2DEA-F469-4673-6F1FFD9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Woke</a:t>
            </a:r>
            <a:r>
              <a:rPr lang="da-DK" dirty="0"/>
              <a:t> og identitetspolitik</a:t>
            </a:r>
            <a:br>
              <a:rPr lang="da-DK" dirty="0"/>
            </a:br>
            <a:r>
              <a:rPr lang="da-DK" dirty="0" err="1"/>
              <a:t>Walk</a:t>
            </a:r>
            <a:r>
              <a:rPr lang="da-DK" dirty="0"/>
              <a:t> And Talk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CA7077-DC20-ADEA-7EE7-915AC37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betyder begrebet </a:t>
            </a:r>
            <a:r>
              <a:rPr lang="da-DK" i="1" dirty="0" err="1"/>
              <a:t>woke</a:t>
            </a:r>
            <a:endParaRPr lang="da-DK" i="1" dirty="0"/>
          </a:p>
          <a:p>
            <a:r>
              <a:rPr lang="da-DK" dirty="0"/>
              <a:t>Hvorfor er </a:t>
            </a:r>
            <a:r>
              <a:rPr lang="da-DK" dirty="0" err="1"/>
              <a:t>woke</a:t>
            </a:r>
            <a:r>
              <a:rPr lang="da-DK" dirty="0"/>
              <a:t> blevet et skældsord? </a:t>
            </a:r>
          </a:p>
          <a:p>
            <a:r>
              <a:rPr lang="da-DK" dirty="0"/>
              <a:t>Hvilken rolle spiller sprog for vores opfattelse af køn?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407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FB1A0D-B832-4090-B167-8161B0C7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Hvad er Identitetspolitik?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CB5EF9-C441-4145-B377-DA3B40D6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 fontScale="92500" lnSpcReduction="10000"/>
          </a:bodyPr>
          <a:lstStyle/>
          <a:p>
            <a:r>
              <a:rPr lang="da-DK" sz="2400"/>
              <a:t>Når </a:t>
            </a:r>
            <a:r>
              <a:rPr lang="da-DK" sz="2400" dirty="0"/>
              <a:t>identitetsmæssige spørgsmål som en gruppes køn, religion, etnicitet, nationalitet el.lign.. gøres til centrum for den politiske debat</a:t>
            </a:r>
          </a:p>
          <a:p>
            <a:r>
              <a:rPr lang="da-DK" sz="2400" dirty="0"/>
              <a:t>Identitetspolitik er værdipolitik, dvs. handler om hvilke værdier skal være herskende i samfundet. </a:t>
            </a:r>
          </a:p>
          <a:p>
            <a:r>
              <a:rPr lang="da-DK" sz="2400" dirty="0"/>
              <a:t>Dette gælder både den venstreorienterede og højreorienterede værdipolitik. </a:t>
            </a:r>
          </a:p>
          <a:p>
            <a:r>
              <a:rPr lang="da-DK" sz="2400" dirty="0"/>
              <a:t>Fx skal samfundet indrettes feministisk eller antifeministisk. </a:t>
            </a:r>
          </a:p>
          <a:p>
            <a:r>
              <a:rPr lang="da-DK" sz="2400" dirty="0"/>
              <a:t>Når forskellige grupper kæmper for at ændre eller forbedre de forhold de har</a:t>
            </a:r>
          </a:p>
          <a:p>
            <a:pPr lvl="1"/>
            <a:r>
              <a:rPr lang="da-DK" sz="2400" dirty="0"/>
              <a:t>Undertrykkelse og uretfærdigheder er i centrum</a:t>
            </a:r>
          </a:p>
          <a:p>
            <a:pPr marL="457200" lvl="1" indent="0">
              <a:buNone/>
            </a:pPr>
            <a:endParaRPr lang="da-DK" sz="2400" dirty="0"/>
          </a:p>
          <a:p>
            <a:pPr marL="457200" lvl="1" indent="0">
              <a:buNone/>
            </a:pPr>
            <a:endParaRPr lang="da-DK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CB7AE-909C-49DC-9A93-F0CED7B4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4EEF15C-3835-49B9-92ED-8C2871ACF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128451"/>
            <a:ext cx="3759080" cy="301800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6BC2407-8D86-477A-A8A5-9E4479FF6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632" y="407821"/>
            <a:ext cx="4464290" cy="3738633"/>
          </a:xfrm>
          <a:prstGeom prst="rect">
            <a:avLst/>
          </a:prstGeom>
        </p:spPr>
      </p:pic>
      <p:pic>
        <p:nvPicPr>
          <p:cNvPr id="1026" name="Picture 2" descr="Hansens is udskifter den racistiske Eskimo-is : Denmark">
            <a:extLst>
              <a:ext uri="{FF2B5EF4-FFF2-40B4-BE49-F238E27FC236}">
                <a16:creationId xmlns:a16="http://schemas.microsoft.com/office/drawing/2014/main" id="{324ACB28-010F-4E48-B735-4F6B15964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5" y="3812875"/>
            <a:ext cx="3108283" cy="26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082ACE3-0D2F-CE46-9165-CE20EF237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592" y="4146454"/>
            <a:ext cx="5583330" cy="21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4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D1FDF194-C99A-4C11-8A97-58FF75F6E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CAB5A9-13C6-4C85-AB53-C7D8B895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7DEFF5-BA0B-F446-ABCF-8005BEAA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68" y="4292599"/>
            <a:ext cx="10681664" cy="14657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>
                <a:solidFill>
                  <a:schemeClr val="bg1"/>
                </a:solidFill>
              </a:rPr>
              <a:t>Eksempler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1B80B6-E539-4295-BC0A-35FBDD11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1" y="5830278"/>
            <a:ext cx="9372600" cy="545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cap="all" spc="400" dirty="0" err="1">
                <a:solidFill>
                  <a:schemeClr val="bg2"/>
                </a:solidFill>
              </a:rPr>
              <a:t>Kvinfos</a:t>
            </a:r>
            <a:r>
              <a:rPr lang="en-US" b="1" cap="all" spc="400" dirty="0">
                <a:solidFill>
                  <a:schemeClr val="bg2"/>
                </a:solidFill>
              </a:rPr>
              <a:t> </a:t>
            </a:r>
            <a:r>
              <a:rPr lang="en-US" b="1" cap="all" spc="400" dirty="0" err="1">
                <a:solidFill>
                  <a:schemeClr val="bg2"/>
                </a:solidFill>
              </a:rPr>
              <a:t>aprilsnar</a:t>
            </a:r>
            <a:endParaRPr lang="en-US" b="1" cap="all" spc="400" dirty="0">
              <a:solidFill>
                <a:schemeClr val="bg2"/>
              </a:solidFill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0B9DCAD-1550-874C-8BB9-DED099A8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8" y="1305774"/>
            <a:ext cx="5410194" cy="1271396"/>
          </a:xfrm>
          <a:prstGeom prst="rect">
            <a:avLst/>
          </a:prstGeom>
        </p:spPr>
      </p:pic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344E024-84BE-4A40-B73D-611D314E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063" y="453943"/>
            <a:ext cx="3107107" cy="29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1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297CC-D507-4E0D-8B48-1694A17C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da-DK" sz="3700"/>
              <a:t>Fortalere for identitetspolitik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C83B13-A112-4C00-8EAB-39F33C05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Symptomallæsere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 Alt hvad vi omgiver os med er symptomer på samfundsstrukturer</a:t>
            </a:r>
          </a:p>
          <a:p>
            <a:pPr lvl="1"/>
            <a:r>
              <a:rPr lang="da-DK" dirty="0">
                <a:solidFill>
                  <a:schemeClr val="tx1"/>
                </a:solidFill>
              </a:rPr>
              <a:t>Tilskriver hverdagsfænomener betydning og ser dem som udtryk for samfundstendenser </a:t>
            </a:r>
          </a:p>
          <a:p>
            <a:pPr lvl="1"/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Intet er for småt</a:t>
            </a:r>
          </a:p>
          <a:p>
            <a:pPr marL="457200" lvl="1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42BA74E-9C2B-4BAA-953E-D7976D4BE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1986170"/>
            <a:ext cx="5176744" cy="29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42219-48CD-42FE-8153-879A85EF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da-DK" sz="3700"/>
              <a:t>Modstandere af identitetspolitik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A055C1-D369-4FFA-9EF7-5C89EE81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Singulærlæsere 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 Opfatter fænomener som enkeltstående og læser ikke strukturelle sammenhænge ind i dem</a:t>
            </a:r>
          </a:p>
          <a:p>
            <a:pPr lvl="1"/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Toiletpiktogrammet er bare et udtryk for ‘et billede’ uden nogen hensigt bag </a:t>
            </a:r>
          </a:p>
          <a:p>
            <a:pPr lvl="1"/>
            <a:r>
              <a:rPr lang="da-DK" dirty="0" err="1">
                <a:solidFill>
                  <a:schemeClr val="tx1"/>
                </a:solidFill>
                <a:sym typeface="Wingdings" panose="05000000000000000000" pitchFamily="2" charset="2"/>
              </a:rPr>
              <a:t>Symptomallæserne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 overfortolker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084F6DB-0129-4FBC-BE76-09BAF0BE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93" y="1503349"/>
            <a:ext cx="5176744" cy="3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B922F-7F41-4139-A158-C29CDC01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Identitetspolitiske områder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3448A3-0E8E-4D3E-A452-640A7F05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24001"/>
            <a:ext cx="10178322" cy="516834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Sprog </a:t>
            </a:r>
            <a:r>
              <a:rPr lang="da-DK" dirty="0">
                <a:sym typeface="Wingdings" panose="05000000000000000000" pitchFamily="2" charset="2"/>
              </a:rPr>
              <a:t> Betydningen af vores ord og vendinger (skal de ændres eller skiftes ud?)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Fx Pippis far er ændret fra ‘negerkonge’ til ‘Sydhavskonge’</a:t>
            </a:r>
          </a:p>
          <a:p>
            <a:pPr marL="457200" lvl="1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dirty="0"/>
              <a:t>Kulturelle produkter og symboler </a:t>
            </a:r>
            <a:r>
              <a:rPr lang="da-DK" dirty="0">
                <a:sym typeface="Wingdings" panose="05000000000000000000" pitchFamily="2" charset="2"/>
              </a:rPr>
              <a:t> Frisurer, madvarer, forlystelser, vittigheder, reklamer og sange (skal de ændres for at forhindre fx diskrimination)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Fx ‘Den danske sang er en ung blond pige’, Hottentotkarrusellen i Djurssommerland, Kæmpe eskimo</a:t>
            </a:r>
          </a:p>
          <a:p>
            <a:pPr marL="457200" lvl="1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Social praksis  Hvordan vi bør feste, opdrage børn, agere på arbejdspladsen, drive </a:t>
            </a:r>
            <a:r>
              <a:rPr lang="da-DK" dirty="0" err="1">
                <a:sym typeface="Wingdings" panose="05000000000000000000" pitchFamily="2" charset="2"/>
              </a:rPr>
              <a:t>off</a:t>
            </a:r>
            <a:r>
              <a:rPr lang="da-DK" dirty="0">
                <a:sym typeface="Wingdings" panose="05000000000000000000" pitchFamily="2" charset="2"/>
              </a:rPr>
              <a:t>. Institutioner (Generelt for at få samfundet til at fungere)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Fx Mexicansk temafest på KU, #metoo, italesættelsen af køn</a:t>
            </a:r>
          </a:p>
          <a:p>
            <a:pPr marL="457200" lvl="1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Repræsentation  Hvem skal vises, ses, høres, anerkendes på magtfulde poster, i medierne/film/TV, pensum på uddannelser 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Fx Kritik af at Nikolaj Lie Kaas (som hvid mand) ligger stemme til sort mand i Disney film,  gymnasielæreres kritik af kanon i dansk, hvor kun en forfatter </a:t>
            </a:r>
            <a:r>
              <a:rPr lang="da-DK">
                <a:sym typeface="Wingdings" panose="05000000000000000000" pitchFamily="2" charset="2"/>
              </a:rPr>
              <a:t>er kvinde. </a:t>
            </a:r>
            <a:endParaRPr lang="da-DK" dirty="0"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615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BCE27-F297-0943-A9D5-FDF69032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Forskelle på Venstre- og Højrefløjens identitetspolitik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E4A7092-798F-114B-9DB1-58456D8B1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849393"/>
              </p:ext>
            </p:extLst>
          </p:nvPr>
        </p:nvGraphicFramePr>
        <p:xfrm>
          <a:off x="1250950" y="2286000"/>
          <a:ext cx="1017905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525">
                  <a:extLst>
                    <a:ext uri="{9D8B030D-6E8A-4147-A177-3AD203B41FA5}">
                      <a16:colId xmlns:a16="http://schemas.microsoft.com/office/drawing/2014/main" val="2569227409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3715925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Venstreorienteret identitetspolitik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Højreorienteret identitetspolitik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23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r>
                        <a:rPr lang="da-DK" dirty="0"/>
                        <a:t>Vi skabe ligestilling for marginaliserede grupper af blandet andet seksuelle, religiøse, etniske og kulturelle minoriteter. </a:t>
                      </a:r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Tribalistisk</a:t>
                      </a:r>
                      <a:endParaRPr lang="da-DK" dirty="0"/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Vil etablere en identitets(den hvides </a:t>
                      </a:r>
                      <a:r>
                        <a:rPr lang="da-DK" dirty="0" err="1"/>
                        <a:t>domonans</a:t>
                      </a:r>
                      <a:r>
                        <a:rPr lang="da-DK" dirty="0"/>
                        <a:t> over andre identiteter gennem en styrkelse af den nationale identitet</a:t>
                      </a:r>
                    </a:p>
                    <a:p>
                      <a:endParaRPr lang="da-DK" dirty="0"/>
                    </a:p>
                    <a:p>
                      <a:r>
                        <a:rPr lang="da-DK" dirty="0"/>
                        <a:t>Tæt knyttet til </a:t>
                      </a:r>
                      <a:r>
                        <a:rPr lang="da-DK" dirty="0" err="1"/>
                        <a:t>højrepopulismen</a:t>
                      </a:r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089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49923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706</Words>
  <Application>Microsoft Macintosh PowerPoint</Application>
  <PresentationFormat>Widescreen</PresentationFormat>
  <Paragraphs>90</Paragraphs>
  <Slides>14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Wingdings</vt:lpstr>
      <vt:lpstr>Badge</vt:lpstr>
      <vt:lpstr>Identitetspolitik</vt:lpstr>
      <vt:lpstr>Woke og identitetspolitik Walk And Talk</vt:lpstr>
      <vt:lpstr>Hvad er Identitetspolitik?</vt:lpstr>
      <vt:lpstr>Eksempler</vt:lpstr>
      <vt:lpstr>Eksempler</vt:lpstr>
      <vt:lpstr>Fortalere for identitetspolitik</vt:lpstr>
      <vt:lpstr>Modstandere af identitetspolitik</vt:lpstr>
      <vt:lpstr>Identitetspolitiske områder</vt:lpstr>
      <vt:lpstr>Forskelle på Venstre- og Højrefløjens identitetspolitik</vt:lpstr>
      <vt:lpstr>Venstrefløjens identitetspolitik</vt:lpstr>
      <vt:lpstr>Venstrefløjens forskellige mål</vt:lpstr>
      <vt:lpstr>Queerbevægelsen </vt:lpstr>
      <vt:lpstr>Venstreorienterede identitetspolitiske kønsbegreber</vt:lpstr>
      <vt:lpstr>Kritik af den venstreorienterede identitetspolitik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Identitetspolitik</dc:title>
  <dc:creator>Maj-Britt Agerskov</dc:creator>
  <cp:lastModifiedBy>Maj-Britt Agerskov</cp:lastModifiedBy>
  <cp:revision>10</cp:revision>
  <dcterms:created xsi:type="dcterms:W3CDTF">2021-04-11T12:54:40Z</dcterms:created>
  <dcterms:modified xsi:type="dcterms:W3CDTF">2024-12-15T09:11:09Z</dcterms:modified>
</cp:coreProperties>
</file>