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59" d="100"/>
          <a:sy n="59" d="100"/>
        </p:scale>
        <p:origin x="9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4EEF07-DF56-B5F3-6194-2E83BAF009E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82A7455-2CBD-AAB5-DFEA-DFA55D67F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11C86F2-B75C-4709-874A-E53B9A8E38A6}"/>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5" name="Pladsholder til sidefod 4">
            <a:extLst>
              <a:ext uri="{FF2B5EF4-FFF2-40B4-BE49-F238E27FC236}">
                <a16:creationId xmlns:a16="http://schemas.microsoft.com/office/drawing/2014/main" id="{30FEAFCC-CA8D-B99A-4BB1-0BD58AF6D1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F315B63-3B53-6CBB-5F0C-4355B7604E4D}"/>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3835888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FF301-3376-FE85-D3F9-1E7CA79B920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34050A0-99EB-76FF-CB01-203737E1BF3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DC51C69-A414-4C49-8B54-0EB865284D09}"/>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5" name="Pladsholder til sidefod 4">
            <a:extLst>
              <a:ext uri="{FF2B5EF4-FFF2-40B4-BE49-F238E27FC236}">
                <a16:creationId xmlns:a16="http://schemas.microsoft.com/office/drawing/2014/main" id="{8816E78B-1541-843E-105C-AF8E82F9EA4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6208413-2301-89E9-D54E-044C5072B9C2}"/>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222698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B4F6478-9B59-C745-371A-3455F12D5A8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584E713-4193-9AC7-BA99-C6476A31FA4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39A884-EC8E-7FB0-BA23-FC0BFB68090C}"/>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5" name="Pladsholder til sidefod 4">
            <a:extLst>
              <a:ext uri="{FF2B5EF4-FFF2-40B4-BE49-F238E27FC236}">
                <a16:creationId xmlns:a16="http://schemas.microsoft.com/office/drawing/2014/main" id="{555CC1BA-49F3-453A-50C0-9E8BBCE1804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A1CC6BF-468B-50F7-3EC2-703C3C24E9D1}"/>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159772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86A66-093D-0D5F-7ECC-444DBB4A88E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0D5AB2E-3C60-0034-2BF2-5BC4E4970A9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1579349-D604-61D7-D87F-B23065DDCB14}"/>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5" name="Pladsholder til sidefod 4">
            <a:extLst>
              <a:ext uri="{FF2B5EF4-FFF2-40B4-BE49-F238E27FC236}">
                <a16:creationId xmlns:a16="http://schemas.microsoft.com/office/drawing/2014/main" id="{B2A2EE33-AF1D-63A0-70D6-07A24A6DC00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C30B333-D97D-29A6-B1D9-FCC635762B49}"/>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176781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23D3DD-7E6D-E3A3-1DA5-89C22E9EB15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6DF8F70-B40F-ED16-0D80-A4CBB0FBE5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B089B8B-FB90-0524-B869-3D822FB27E9B}"/>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5" name="Pladsholder til sidefod 4">
            <a:extLst>
              <a:ext uri="{FF2B5EF4-FFF2-40B4-BE49-F238E27FC236}">
                <a16:creationId xmlns:a16="http://schemas.microsoft.com/office/drawing/2014/main" id="{DAA2CA53-EE63-CFE7-9A83-FD88CDDAD84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1735C4-4B3E-B007-64FD-48516F0564B9}"/>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238548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47609-5A9C-54B9-6690-8D5A8AFE6B2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4EBD20E-9084-BE07-CFDB-0A8FA479826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C8AD5EB-88EC-F4F9-8ECE-AF7165CA48A1}"/>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BD82703-0B6A-F431-9F4C-8F19CAC46FDE}"/>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6" name="Pladsholder til sidefod 5">
            <a:extLst>
              <a:ext uri="{FF2B5EF4-FFF2-40B4-BE49-F238E27FC236}">
                <a16:creationId xmlns:a16="http://schemas.microsoft.com/office/drawing/2014/main" id="{2F09D407-58C2-FA55-A3AE-680064BFDC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C802E47-1D91-D0C5-5F62-130ED74AD78E}"/>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32013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35D3E-5980-0D26-F9A0-707265813CF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31ADF36-0BFE-02B5-BE5E-C515667490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D80362E-4953-ACFB-A74D-41B9C51C6C59}"/>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B1D322A-D6F6-832A-48AA-16FACC8B3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A8B7CDC-5DB1-B6D9-E950-DD36C851698B}"/>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BC4F569-43B5-1D6B-9D8E-6114DF48B9A8}"/>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8" name="Pladsholder til sidefod 7">
            <a:extLst>
              <a:ext uri="{FF2B5EF4-FFF2-40B4-BE49-F238E27FC236}">
                <a16:creationId xmlns:a16="http://schemas.microsoft.com/office/drawing/2014/main" id="{5102F3B6-48F1-0B4E-B16F-1DE8D5C7B439}"/>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96910CA-28D2-728E-69C7-92987F6DEA03}"/>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27819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47DF6-3633-810B-AC1B-69421B849F9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A84C8DB-1FC2-21CE-C686-C89E490013C2}"/>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4" name="Pladsholder til sidefod 3">
            <a:extLst>
              <a:ext uri="{FF2B5EF4-FFF2-40B4-BE49-F238E27FC236}">
                <a16:creationId xmlns:a16="http://schemas.microsoft.com/office/drawing/2014/main" id="{04B2C5C2-2749-8E0B-1DB1-28055518BB8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28D92FF-8A55-87C3-5B34-FB8277F40905}"/>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244666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12C2D53-E5A9-F4C4-D5B3-D5A9439D6812}"/>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3" name="Pladsholder til sidefod 2">
            <a:extLst>
              <a:ext uri="{FF2B5EF4-FFF2-40B4-BE49-F238E27FC236}">
                <a16:creationId xmlns:a16="http://schemas.microsoft.com/office/drawing/2014/main" id="{E7F98036-C76E-4625-7AA4-5B73C1BAE3A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F482CE9-C79D-228C-6CCB-50B61125CC14}"/>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85976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00320-F16A-DF01-6D0F-55296729216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D0B538-9C3F-6C8E-7B2B-2D225DBAA6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362E1EE-E933-8A47-6F56-0217A18BA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C06A4F3-04F5-6627-8BA6-558EB362788F}"/>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6" name="Pladsholder til sidefod 5">
            <a:extLst>
              <a:ext uri="{FF2B5EF4-FFF2-40B4-BE49-F238E27FC236}">
                <a16:creationId xmlns:a16="http://schemas.microsoft.com/office/drawing/2014/main" id="{EC07374E-A80E-DEBB-71B4-91233D57259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723392-351B-3D8D-E0B4-5249963A97BE}"/>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4256947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37F4C8-3256-BF7C-2659-1098135EC2A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6F7AF9E-0CBA-C981-BFFF-C4F0A4AD9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D2C6063-49AD-D82D-A098-B4AF65513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1200D49-57DD-EBA9-FB02-266A51336B49}"/>
              </a:ext>
            </a:extLst>
          </p:cNvPr>
          <p:cNvSpPr>
            <a:spLocks noGrp="1"/>
          </p:cNvSpPr>
          <p:nvPr>
            <p:ph type="dt" sz="half" idx="10"/>
          </p:nvPr>
        </p:nvSpPr>
        <p:spPr/>
        <p:txBody>
          <a:bodyPr/>
          <a:lstStyle/>
          <a:p>
            <a:fld id="{7026FBE6-6AC3-4085-84A5-65AB9C449738}" type="datetimeFigureOut">
              <a:rPr lang="da-DK" smtClean="0"/>
              <a:t>21-12-2024</a:t>
            </a:fld>
            <a:endParaRPr lang="da-DK"/>
          </a:p>
        </p:txBody>
      </p:sp>
      <p:sp>
        <p:nvSpPr>
          <p:cNvPr id="6" name="Pladsholder til sidefod 5">
            <a:extLst>
              <a:ext uri="{FF2B5EF4-FFF2-40B4-BE49-F238E27FC236}">
                <a16:creationId xmlns:a16="http://schemas.microsoft.com/office/drawing/2014/main" id="{01FA3AA2-7EA1-9271-1A3E-A0532ED778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3DC51FE-D963-C28A-E9E4-7E0C38B652E7}"/>
              </a:ext>
            </a:extLst>
          </p:cNvPr>
          <p:cNvSpPr>
            <a:spLocks noGrp="1"/>
          </p:cNvSpPr>
          <p:nvPr>
            <p:ph type="sldNum" sz="quarter" idx="12"/>
          </p:nvPr>
        </p:nvSpPr>
        <p:spPr/>
        <p:txBody>
          <a:bodyPr/>
          <a:lstStyle/>
          <a:p>
            <a:fld id="{1110DBA2-F3F1-4EF9-87DB-B14C82035019}" type="slidenum">
              <a:rPr lang="da-DK" smtClean="0"/>
              <a:t>‹nr.›</a:t>
            </a:fld>
            <a:endParaRPr lang="da-DK"/>
          </a:p>
        </p:txBody>
      </p:sp>
    </p:spTree>
    <p:extLst>
      <p:ext uri="{BB962C8B-B14F-4D97-AF65-F5344CB8AC3E}">
        <p14:creationId xmlns:p14="http://schemas.microsoft.com/office/powerpoint/2010/main" val="92924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C37489E-CE72-44E9-D37B-FD861133EC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A86EF1E-FC49-AD67-B75D-B15BB7DED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277B51C-45C4-D2A2-1781-2ED9E0739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26FBE6-6AC3-4085-84A5-65AB9C449738}" type="datetimeFigureOut">
              <a:rPr lang="da-DK" smtClean="0"/>
              <a:t>21-12-2024</a:t>
            </a:fld>
            <a:endParaRPr lang="da-DK"/>
          </a:p>
        </p:txBody>
      </p:sp>
      <p:sp>
        <p:nvSpPr>
          <p:cNvPr id="5" name="Pladsholder til sidefod 4">
            <a:extLst>
              <a:ext uri="{FF2B5EF4-FFF2-40B4-BE49-F238E27FC236}">
                <a16:creationId xmlns:a16="http://schemas.microsoft.com/office/drawing/2014/main" id="{8BEEC7D2-AF3E-20F0-ECA3-AEF3F139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DB1F5945-BD55-4F14-AA1E-B27FE52D12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10DBA2-F3F1-4EF9-87DB-B14C82035019}" type="slidenum">
              <a:rPr lang="da-DK" smtClean="0"/>
              <a:t>‹nr.›</a:t>
            </a:fld>
            <a:endParaRPr lang="da-DK"/>
          </a:p>
        </p:txBody>
      </p:sp>
    </p:spTree>
    <p:extLst>
      <p:ext uri="{BB962C8B-B14F-4D97-AF65-F5344CB8AC3E}">
        <p14:creationId xmlns:p14="http://schemas.microsoft.com/office/powerpoint/2010/main" val="222731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046" name="Oval 1045">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0" name="Oval 1049">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3" name="Rectangle 1052">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5" name="Group 1054">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56" name="Straight Connector 1055">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1061" name="Rectangle 1060">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3" name="Group 1062">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64" name="Straight Connector 1063">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7" name="Straight Connector 1066">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Billede 4">
            <a:extLst>
              <a:ext uri="{FF2B5EF4-FFF2-40B4-BE49-F238E27FC236}">
                <a16:creationId xmlns:a16="http://schemas.microsoft.com/office/drawing/2014/main" id="{38C36B7B-A663-760F-B2B1-BB2F7458583D}"/>
              </a:ext>
            </a:extLst>
          </p:cNvPr>
          <p:cNvPicPr>
            <a:picLocks noChangeAspect="1"/>
          </p:cNvPicPr>
          <p:nvPr/>
        </p:nvPicPr>
        <p:blipFill>
          <a:blip r:embed="rId2">
            <a:duotone>
              <a:prstClr val="black"/>
              <a:schemeClr val="bg1">
                <a:tint val="45000"/>
                <a:satMod val="400000"/>
              </a:schemeClr>
            </a:duotone>
            <a:alphaModFix amt="25000"/>
          </a:blip>
          <a:stretch>
            <a:fillRect/>
          </a:stretch>
        </p:blipFill>
        <p:spPr>
          <a:xfrm>
            <a:off x="1821821" y="429201"/>
            <a:ext cx="8653013" cy="6013845"/>
          </a:xfrm>
          <a:prstGeom prst="rect">
            <a:avLst/>
          </a:prstGeom>
        </p:spPr>
      </p:pic>
      <p:sp>
        <p:nvSpPr>
          <p:cNvPr id="2" name="Titel 1">
            <a:extLst>
              <a:ext uri="{FF2B5EF4-FFF2-40B4-BE49-F238E27FC236}">
                <a16:creationId xmlns:a16="http://schemas.microsoft.com/office/drawing/2014/main" id="{BBAFFAC5-657B-262C-B0A8-62ACCCBA0414}"/>
              </a:ext>
            </a:extLst>
          </p:cNvPr>
          <p:cNvSpPr>
            <a:spLocks noGrp="1"/>
          </p:cNvSpPr>
          <p:nvPr>
            <p:ph type="ctrTitle"/>
          </p:nvPr>
        </p:nvSpPr>
        <p:spPr>
          <a:xfrm>
            <a:off x="2618173" y="630936"/>
            <a:ext cx="7315200" cy="2702018"/>
          </a:xfrm>
          <a:noFill/>
        </p:spPr>
        <p:txBody>
          <a:bodyPr anchor="b">
            <a:normAutofit/>
          </a:bodyPr>
          <a:lstStyle/>
          <a:p>
            <a:r>
              <a:rPr lang="da-DK" sz="4800" dirty="0">
                <a:solidFill>
                  <a:schemeClr val="bg1"/>
                </a:solidFill>
              </a:rPr>
              <a:t>”Skyggen” (1847)</a:t>
            </a:r>
          </a:p>
        </p:txBody>
      </p:sp>
      <p:sp>
        <p:nvSpPr>
          <p:cNvPr id="3" name="Undertitel 2">
            <a:extLst>
              <a:ext uri="{FF2B5EF4-FFF2-40B4-BE49-F238E27FC236}">
                <a16:creationId xmlns:a16="http://schemas.microsoft.com/office/drawing/2014/main" id="{3D4774B4-79C4-CD35-C589-B08DDEBF5CCF}"/>
              </a:ext>
            </a:extLst>
          </p:cNvPr>
          <p:cNvSpPr>
            <a:spLocks noGrp="1"/>
          </p:cNvSpPr>
          <p:nvPr>
            <p:ph type="subTitle" idx="1"/>
          </p:nvPr>
        </p:nvSpPr>
        <p:spPr>
          <a:xfrm>
            <a:off x="2618174" y="3427487"/>
            <a:ext cx="7315200" cy="2615906"/>
          </a:xfrm>
          <a:noFill/>
        </p:spPr>
        <p:txBody>
          <a:bodyPr anchor="t">
            <a:normAutofit/>
          </a:bodyPr>
          <a:lstStyle/>
          <a:p>
            <a:r>
              <a:rPr lang="da-DK">
                <a:solidFill>
                  <a:schemeClr val="bg1"/>
                </a:solidFill>
              </a:rPr>
              <a:t>Af H.C. Andersen</a:t>
            </a:r>
          </a:p>
          <a:p>
            <a:r>
              <a:rPr lang="da-DK">
                <a:solidFill>
                  <a:schemeClr val="bg1"/>
                </a:solidFill>
              </a:rPr>
              <a:t>En analyse og fortolkning </a:t>
            </a:r>
          </a:p>
          <a:p>
            <a:r>
              <a:rPr lang="da-DK">
                <a:solidFill>
                  <a:schemeClr val="bg1"/>
                </a:solidFill>
              </a:rPr>
              <a:t>2.u</a:t>
            </a:r>
          </a:p>
        </p:txBody>
      </p:sp>
    </p:spTree>
    <p:extLst>
      <p:ext uri="{BB962C8B-B14F-4D97-AF65-F5344CB8AC3E}">
        <p14:creationId xmlns:p14="http://schemas.microsoft.com/office/powerpoint/2010/main" val="334816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72CC6-DFEA-3CD2-AA97-72470E2BB20D}"/>
              </a:ext>
            </a:extLst>
          </p:cNvPr>
          <p:cNvSpPr>
            <a:spLocks noGrp="1"/>
          </p:cNvSpPr>
          <p:nvPr>
            <p:ph type="title"/>
          </p:nvPr>
        </p:nvSpPr>
        <p:spPr/>
        <p:txBody>
          <a:bodyPr/>
          <a:lstStyle/>
          <a:p>
            <a:r>
              <a:rPr lang="da-DK" dirty="0"/>
              <a:t>Magtforskydningen mellem den lærde mand og skyggen:</a:t>
            </a:r>
          </a:p>
        </p:txBody>
      </p:sp>
      <p:sp>
        <p:nvSpPr>
          <p:cNvPr id="3" name="Pladsholder til indhold 2">
            <a:extLst>
              <a:ext uri="{FF2B5EF4-FFF2-40B4-BE49-F238E27FC236}">
                <a16:creationId xmlns:a16="http://schemas.microsoft.com/office/drawing/2014/main" id="{F80BE111-FF6B-3DDB-EB5E-8E62FAF5039C}"/>
              </a:ext>
            </a:extLst>
          </p:cNvPr>
          <p:cNvSpPr>
            <a:spLocks noGrp="1"/>
          </p:cNvSpPr>
          <p:nvPr>
            <p:ph idx="1"/>
          </p:nvPr>
        </p:nvSpPr>
        <p:spPr/>
        <p:txBody>
          <a:bodyPr>
            <a:normAutofit fontScale="70000" lnSpcReduction="20000"/>
          </a:bodyPr>
          <a:lstStyle/>
          <a:p>
            <a:r>
              <a:rPr lang="da-DK" dirty="0"/>
              <a:t>L. 44-56: Den lærde mand lader sin skygge slippe løs. </a:t>
            </a:r>
          </a:p>
          <a:p>
            <a:r>
              <a:rPr lang="da-DK" dirty="0"/>
              <a:t>L. 130-135: Tiltaleformen ændres. Skyggen vil ikke længere tiltales ”du”, men i stedet for skal det være ”De”. Det går den lærde mand med til. </a:t>
            </a:r>
          </a:p>
          <a:p>
            <a:r>
              <a:rPr lang="da-DK" dirty="0"/>
              <a:t>L. 175-186: Den lærde mand bliver Skyggens skygge, når de tager syd på som rejsekammerater. </a:t>
            </a:r>
          </a:p>
          <a:p>
            <a:pPr lvl="1"/>
            <a:r>
              <a:rPr lang="da-DK" dirty="0"/>
              <a:t>”Den lærde mand havde det slet ikke godt, sorg og plage fulgte ham, og hvad han talte om det sande, det gode og det skønne, det var de fleste ligesom roser for en ko! – han var ganske syg til sidst.”</a:t>
            </a:r>
          </a:p>
          <a:p>
            <a:r>
              <a:rPr lang="da-DK" dirty="0"/>
              <a:t>L. 202-207: Tiltaleformen ændres igen. Skyggen vil nu tiltale den lærde mand gennem et ”du” i stedet for ”De”. </a:t>
            </a:r>
          </a:p>
          <a:p>
            <a:r>
              <a:rPr lang="da-DK" dirty="0"/>
              <a:t>L. 259-269: Bedrageriet. Konfrontationen ml. skyggen og den lærde mand. </a:t>
            </a:r>
          </a:p>
          <a:p>
            <a:pPr lvl="1"/>
            <a:r>
              <a:rPr lang="da-DK" dirty="0"/>
              <a:t>”nu er jeg blevet så </a:t>
            </a:r>
            <a:r>
              <a:rPr lang="da-DK" b="1" dirty="0"/>
              <a:t>lykkelig og mægtig</a:t>
            </a:r>
            <a:r>
              <a:rPr lang="da-DK" dirty="0"/>
              <a:t>, som nogen kan blive, nu vil jeg også gøre noget særdeles for dig! du skal altid bo hos mig på slottet, køre med mig i min kongelige vogn og have hundrede tusinde rigsdaler om året; men </a:t>
            </a:r>
            <a:r>
              <a:rPr lang="da-DK" b="1" dirty="0"/>
              <a:t>så må du lade dig kalde skygge af alle og enhver; Du må ikke sige at du har nogensinde været menneske</a:t>
            </a:r>
            <a:r>
              <a:rPr lang="da-DK" dirty="0"/>
              <a:t> og </a:t>
            </a:r>
            <a:r>
              <a:rPr lang="da-DK" b="1" dirty="0"/>
              <a:t>engang om året, når jeg sidder på altanen i solskin og lader mig se, må du ligge ved mine fødder, som en skygge skal</a:t>
            </a:r>
            <a:r>
              <a:rPr lang="da-DK" dirty="0"/>
              <a:t>! jeg skal sige dig, jeg gifter kongedatteren, i aften skal brylluppet holdes.“ (l. 259-66). </a:t>
            </a:r>
            <a:r>
              <a:rPr lang="da-DK" dirty="0">
                <a:sym typeface="Wingdings" panose="05000000000000000000" pitchFamily="2" charset="2"/>
              </a:rPr>
              <a:t> Den lærde man har mistet sig selv. </a:t>
            </a:r>
            <a:endParaRPr lang="da-DK" dirty="0"/>
          </a:p>
        </p:txBody>
      </p:sp>
    </p:spTree>
    <p:extLst>
      <p:ext uri="{BB962C8B-B14F-4D97-AF65-F5344CB8AC3E}">
        <p14:creationId xmlns:p14="http://schemas.microsoft.com/office/powerpoint/2010/main" val="284500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DC92F-F994-179C-5754-6A28E6256CAC}"/>
              </a:ext>
            </a:extLst>
          </p:cNvPr>
          <p:cNvSpPr>
            <a:spLocks noGrp="1"/>
          </p:cNvSpPr>
          <p:nvPr>
            <p:ph type="title"/>
          </p:nvPr>
        </p:nvSpPr>
        <p:spPr/>
        <p:txBody>
          <a:bodyPr/>
          <a:lstStyle/>
          <a:p>
            <a:r>
              <a:rPr lang="da-DK" dirty="0"/>
              <a:t>Genboens altan (Poesiens altan)</a:t>
            </a:r>
          </a:p>
        </p:txBody>
      </p:sp>
      <p:sp>
        <p:nvSpPr>
          <p:cNvPr id="3" name="Pladsholder til indhold 2">
            <a:extLst>
              <a:ext uri="{FF2B5EF4-FFF2-40B4-BE49-F238E27FC236}">
                <a16:creationId xmlns:a16="http://schemas.microsoft.com/office/drawing/2014/main" id="{8E8A8EDF-1399-8468-6096-901A2305C78E}"/>
              </a:ext>
            </a:extLst>
          </p:cNvPr>
          <p:cNvSpPr>
            <a:spLocks noGrp="1"/>
          </p:cNvSpPr>
          <p:nvPr>
            <p:ph idx="1"/>
          </p:nvPr>
        </p:nvSpPr>
        <p:spPr/>
        <p:txBody>
          <a:bodyPr>
            <a:normAutofit fontScale="92500" lnSpcReduction="10000"/>
          </a:bodyPr>
          <a:lstStyle/>
          <a:p>
            <a:r>
              <a:rPr lang="da-DK" dirty="0"/>
              <a:t>L. 35-40”</a:t>
            </a:r>
            <a:r>
              <a:rPr lang="da-DK" b="1" dirty="0"/>
              <a:t>alle</a:t>
            </a:r>
            <a:r>
              <a:rPr lang="da-DK" dirty="0"/>
              <a:t> </a:t>
            </a:r>
            <a:r>
              <a:rPr lang="da-DK" b="1" dirty="0"/>
              <a:t>blomsterne</a:t>
            </a:r>
            <a:r>
              <a:rPr lang="da-DK" dirty="0"/>
              <a:t> </a:t>
            </a:r>
            <a:r>
              <a:rPr lang="da-DK" b="1" dirty="0"/>
              <a:t>skinnede som flammer</a:t>
            </a:r>
            <a:r>
              <a:rPr lang="da-DK" dirty="0"/>
              <a:t>, i de </a:t>
            </a:r>
            <a:r>
              <a:rPr lang="da-DK" b="1" dirty="0"/>
              <a:t>dejligste</a:t>
            </a:r>
            <a:r>
              <a:rPr lang="da-DK" dirty="0"/>
              <a:t> </a:t>
            </a:r>
            <a:r>
              <a:rPr lang="da-DK" b="1" dirty="0"/>
              <a:t>farver</a:t>
            </a:r>
            <a:r>
              <a:rPr lang="da-DK" dirty="0"/>
              <a:t>, og midt imellem blomsterne stod </a:t>
            </a:r>
            <a:r>
              <a:rPr lang="da-DK" b="1" dirty="0"/>
              <a:t>en slank, yndig jomfru</a:t>
            </a:r>
            <a:r>
              <a:rPr lang="da-DK" dirty="0"/>
              <a:t>, det var som om også hun lyste; det skar ham virkeligt i øjnene, han lukkede dem nu også så forfærdelig meget op og kom lige af søvnen; i et spring var han på gulvet, ganske sagte kom han bag gardinet, men </a:t>
            </a:r>
            <a:r>
              <a:rPr lang="da-DK" b="1" dirty="0"/>
              <a:t>jomfruen var borte, glansen var borte; blomsterne skinnede slet ikke</a:t>
            </a:r>
            <a:r>
              <a:rPr lang="da-DK" dirty="0"/>
              <a:t>, men stod meget godt, som altid; døren var på klem, og </a:t>
            </a:r>
            <a:r>
              <a:rPr lang="da-DK" b="1" dirty="0"/>
              <a:t>dybt inde </a:t>
            </a:r>
            <a:r>
              <a:rPr lang="da-DK" dirty="0"/>
              <a:t>klang musikken så </a:t>
            </a:r>
            <a:r>
              <a:rPr lang="da-DK" b="1" dirty="0"/>
              <a:t>blød og dejlig</a:t>
            </a:r>
            <a:r>
              <a:rPr lang="da-DK" dirty="0"/>
              <a:t>”</a:t>
            </a:r>
          </a:p>
          <a:p>
            <a:pPr lvl="1"/>
            <a:r>
              <a:rPr lang="da-DK" dirty="0"/>
              <a:t>Kontrasten mellem det ydre = altanen vs. det indre = dybt inde bag gardinerne.</a:t>
            </a:r>
          </a:p>
          <a:p>
            <a:pPr lvl="1"/>
            <a:r>
              <a:rPr lang="da-DK" b="1" dirty="0"/>
              <a:t>Øjeblikket </a:t>
            </a:r>
            <a:r>
              <a:rPr lang="da-DK" dirty="0"/>
              <a:t>er den interessante ramme for mødet mellem det skønne, der kortvarigt kan hele følelsen af splittelse, men det er som sagt et øjeblik, og herefter forsvinder alt det skønne fra den lærde mand. Det ses med, at jomfruen ikke længere er på altanen og glansen er borte. </a:t>
            </a:r>
            <a:endParaRPr lang="da-DK" b="1" dirty="0"/>
          </a:p>
        </p:txBody>
      </p:sp>
    </p:spTree>
    <p:extLst>
      <p:ext uri="{BB962C8B-B14F-4D97-AF65-F5344CB8AC3E}">
        <p14:creationId xmlns:p14="http://schemas.microsoft.com/office/powerpoint/2010/main" val="363631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BF80E-793C-481D-D211-E640727C4E10}"/>
              </a:ext>
            </a:extLst>
          </p:cNvPr>
          <p:cNvSpPr>
            <a:spLocks noGrp="1"/>
          </p:cNvSpPr>
          <p:nvPr>
            <p:ph type="title"/>
          </p:nvPr>
        </p:nvSpPr>
        <p:spPr/>
        <p:txBody>
          <a:bodyPr/>
          <a:lstStyle/>
          <a:p>
            <a:r>
              <a:rPr lang="da-DK" dirty="0"/>
              <a:t>Genboens altan (Poesiens altan)</a:t>
            </a:r>
          </a:p>
        </p:txBody>
      </p:sp>
      <p:sp>
        <p:nvSpPr>
          <p:cNvPr id="3" name="Pladsholder til indhold 2">
            <a:extLst>
              <a:ext uri="{FF2B5EF4-FFF2-40B4-BE49-F238E27FC236}">
                <a16:creationId xmlns:a16="http://schemas.microsoft.com/office/drawing/2014/main" id="{1017011F-FF66-6859-105B-2C1EC01DB335}"/>
              </a:ext>
            </a:extLst>
          </p:cNvPr>
          <p:cNvSpPr>
            <a:spLocks noGrp="1"/>
          </p:cNvSpPr>
          <p:nvPr>
            <p:ph idx="1"/>
          </p:nvPr>
        </p:nvSpPr>
        <p:spPr/>
        <p:txBody>
          <a:bodyPr>
            <a:normAutofit fontScale="70000" lnSpcReduction="20000"/>
          </a:bodyPr>
          <a:lstStyle/>
          <a:p>
            <a:r>
              <a:rPr lang="da-DK" dirty="0"/>
              <a:t>Poesien er et symbol på det </a:t>
            </a:r>
            <a:r>
              <a:rPr lang="da-DK" b="1" dirty="0"/>
              <a:t>interessante</a:t>
            </a:r>
            <a:r>
              <a:rPr lang="da-DK" dirty="0"/>
              <a:t>, som Skyggen kan se i modsætning til den lærde mand. </a:t>
            </a:r>
          </a:p>
          <a:p>
            <a:r>
              <a:rPr lang="da-DK" dirty="0"/>
              <a:t>Den lærde mand kan se: ”det gode, det sande og det skønne”</a:t>
            </a:r>
          </a:p>
          <a:p>
            <a:pPr lvl="1"/>
            <a:r>
              <a:rPr lang="da-DK" dirty="0"/>
              <a:t>L. 171-172: ”Ak!“ sagde den lærde mand, „jeg skriver om det sande og det gode og det skønne, men ingen bryder sig om at høre sligt, jeg er ganske fortvivlet, for jeg tager mig det så nær!“ </a:t>
            </a:r>
          </a:p>
          <a:p>
            <a:pPr lvl="1"/>
            <a:r>
              <a:rPr lang="da-DK" dirty="0"/>
              <a:t>L. 182-184: ”Den lærde mand havde det slet ikke godt, sorg og plage fulgte ham, og hvad han talte om det sande og det gode og det skønne, det var for de fleste ligesom roser for en ko! – han var ganske syg til sidst”.</a:t>
            </a:r>
          </a:p>
          <a:p>
            <a:r>
              <a:rPr lang="da-DK" dirty="0"/>
              <a:t>Skyggen kan se ”alting”. Alt det under bæltestedet, som vækker en interesse hos folk. </a:t>
            </a:r>
          </a:p>
          <a:p>
            <a:pPr lvl="1"/>
            <a:r>
              <a:rPr lang="da-DK" dirty="0"/>
              <a:t>L. 130-135: Her kan I se, at det </a:t>
            </a:r>
            <a:r>
              <a:rPr lang="da-DK" b="1" dirty="0"/>
              <a:t>interessante</a:t>
            </a:r>
            <a:r>
              <a:rPr lang="da-DK" dirty="0"/>
              <a:t> er noget, som vækker den lærde mands nysgerrighed. Han spørger nysgerrig ind til, hvad det er, Skyggen har set derovre.  </a:t>
            </a:r>
          </a:p>
          <a:p>
            <a:pPr lvl="1"/>
            <a:r>
              <a:rPr lang="da-DK" dirty="0"/>
              <a:t>L. 153: ”De sætter det jo ikke i nogen bog”. – I romantikken er det jo forbudt at skildre menneskets skyggesider. </a:t>
            </a:r>
          </a:p>
          <a:p>
            <a:endParaRPr lang="da-DK" dirty="0"/>
          </a:p>
          <a:p>
            <a:endParaRPr lang="da-DK" dirty="0"/>
          </a:p>
          <a:p>
            <a:r>
              <a:rPr lang="da-DK" dirty="0"/>
              <a:t>”Det gode, det sande og det skønne” = centrale værdier i romantikkens idealisme, stammer fra græsk filosofi (Platon)</a:t>
            </a:r>
          </a:p>
        </p:txBody>
      </p:sp>
    </p:spTree>
    <p:extLst>
      <p:ext uri="{BB962C8B-B14F-4D97-AF65-F5344CB8AC3E}">
        <p14:creationId xmlns:p14="http://schemas.microsoft.com/office/powerpoint/2010/main" val="421760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CC28508D-867F-21B3-50CE-0FFD53ABD47E}"/>
              </a:ext>
            </a:extLst>
          </p:cNvPr>
          <p:cNvPicPr>
            <a:picLocks noChangeAspect="1"/>
          </p:cNvPicPr>
          <p:nvPr/>
        </p:nvPicPr>
        <p:blipFill>
          <a:blip r:embed="rId2"/>
          <a:srcRect r="4826"/>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3A6403C-8DD5-E08E-5937-389FC6DBA036}"/>
              </a:ext>
            </a:extLst>
          </p:cNvPr>
          <p:cNvSpPr>
            <a:spLocks noGrp="1"/>
          </p:cNvSpPr>
          <p:nvPr>
            <p:ph type="title"/>
          </p:nvPr>
        </p:nvSpPr>
        <p:spPr>
          <a:xfrm>
            <a:off x="7531610" y="365125"/>
            <a:ext cx="3822189" cy="1899912"/>
          </a:xfrm>
        </p:spPr>
        <p:txBody>
          <a:bodyPr>
            <a:normAutofit/>
          </a:bodyPr>
          <a:lstStyle/>
          <a:p>
            <a:r>
              <a:rPr lang="da-DK" sz="4000"/>
              <a:t>Tematikker i romantismen</a:t>
            </a:r>
          </a:p>
        </p:txBody>
      </p:sp>
      <p:sp>
        <p:nvSpPr>
          <p:cNvPr id="3" name="Pladsholder til indhold 2">
            <a:extLst>
              <a:ext uri="{FF2B5EF4-FFF2-40B4-BE49-F238E27FC236}">
                <a16:creationId xmlns:a16="http://schemas.microsoft.com/office/drawing/2014/main" id="{F615DC35-0FE0-DFC6-6404-738A7683B962}"/>
              </a:ext>
            </a:extLst>
          </p:cNvPr>
          <p:cNvSpPr>
            <a:spLocks noGrp="1"/>
          </p:cNvSpPr>
          <p:nvPr>
            <p:ph idx="1"/>
          </p:nvPr>
        </p:nvSpPr>
        <p:spPr>
          <a:xfrm>
            <a:off x="7531610" y="2434201"/>
            <a:ext cx="3822189" cy="3742762"/>
          </a:xfrm>
        </p:spPr>
        <p:txBody>
          <a:bodyPr>
            <a:normAutofit/>
          </a:bodyPr>
          <a:lstStyle/>
          <a:p>
            <a:r>
              <a:rPr lang="da-DK" sz="1300" dirty="0"/>
              <a:t>Det gode, det sande og det skønne kontra Det interessante, øjeblikket og dobbeltgængermotivet.</a:t>
            </a:r>
          </a:p>
          <a:p>
            <a:r>
              <a:rPr lang="da-DK" sz="1300" dirty="0"/>
              <a:t>Romantismen er karakteriseret ved at kunne provokere, og har ofte fokus på menneskets skyggesider; det underbevidste. </a:t>
            </a:r>
          </a:p>
          <a:p>
            <a:r>
              <a:rPr lang="da-DK" sz="1300" dirty="0"/>
              <a:t>Erotik, lidenskab og troen på, at der i alle gode menneskers hjerter, findes både godhed og ondskab.</a:t>
            </a:r>
          </a:p>
          <a:p>
            <a:r>
              <a:rPr lang="da-DK" sz="1300" dirty="0"/>
              <a:t>Romantismen er præget af en splittelse mellem det bevidste og det ubevidste, hvilket kommer til udtryk i dobbeltgængermotivet mellem Skyggen og Den lærde mand. </a:t>
            </a:r>
            <a:r>
              <a:rPr lang="da-DK" sz="1300" dirty="0">
                <a:sym typeface="Wingdings" panose="05000000000000000000" pitchFamily="2" charset="2"/>
              </a:rPr>
              <a:t></a:t>
            </a:r>
            <a:r>
              <a:rPr lang="da-DK" sz="1300" dirty="0"/>
              <a:t>Lyst og begær.  </a:t>
            </a:r>
          </a:p>
          <a:p>
            <a:r>
              <a:rPr lang="da-DK" sz="1300" dirty="0"/>
              <a:t>Poesien er på to måder; romantikkens idealer om at skildre det gode, det sande og det skønne, hvorimod romantismen forsøger at skildre det interessante.</a:t>
            </a:r>
          </a:p>
          <a:p>
            <a:pPr marL="0" indent="0">
              <a:buNone/>
            </a:pPr>
            <a:endParaRPr lang="da-DK" sz="1300" dirty="0"/>
          </a:p>
          <a:p>
            <a:endParaRPr lang="da-DK" sz="1300" dirty="0"/>
          </a:p>
        </p:txBody>
      </p:sp>
    </p:spTree>
    <p:extLst>
      <p:ext uri="{BB962C8B-B14F-4D97-AF65-F5344CB8AC3E}">
        <p14:creationId xmlns:p14="http://schemas.microsoft.com/office/powerpoint/2010/main" val="11826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78354-37E7-2F9B-DBFD-4C41955B8813}"/>
              </a:ext>
            </a:extLst>
          </p:cNvPr>
          <p:cNvSpPr>
            <a:spLocks noGrp="1"/>
          </p:cNvSpPr>
          <p:nvPr>
            <p:ph type="title"/>
          </p:nvPr>
        </p:nvSpPr>
        <p:spPr/>
        <p:txBody>
          <a:bodyPr/>
          <a:lstStyle/>
          <a:p>
            <a:r>
              <a:rPr lang="da-DK" dirty="0"/>
              <a:t>En opsummering</a:t>
            </a:r>
          </a:p>
        </p:txBody>
      </p:sp>
      <p:sp>
        <p:nvSpPr>
          <p:cNvPr id="3" name="Pladsholder til indhold 2">
            <a:extLst>
              <a:ext uri="{FF2B5EF4-FFF2-40B4-BE49-F238E27FC236}">
                <a16:creationId xmlns:a16="http://schemas.microsoft.com/office/drawing/2014/main" id="{B24D601F-0132-20F8-6E3F-9CEF322EE81D}"/>
              </a:ext>
            </a:extLst>
          </p:cNvPr>
          <p:cNvSpPr>
            <a:spLocks noGrp="1"/>
          </p:cNvSpPr>
          <p:nvPr>
            <p:ph idx="1"/>
          </p:nvPr>
        </p:nvSpPr>
        <p:spPr/>
        <p:txBody>
          <a:bodyPr>
            <a:normAutofit fontScale="92500" lnSpcReduction="20000"/>
          </a:bodyPr>
          <a:lstStyle/>
          <a:p>
            <a:r>
              <a:rPr lang="da-DK" dirty="0"/>
              <a:t>Omhandler en lærd mand, der under en rejse til Italien pludselig oplever, at hans egen skygge udspalter sig og bliver en selvstændig person.</a:t>
            </a:r>
          </a:p>
          <a:p>
            <a:r>
              <a:rPr lang="da-DK" dirty="0"/>
              <a:t>Den lærde mands skygge repræsenterer menneskets natside (skyggeside) – begær, seksualitet, løgn, bedrag og magt. </a:t>
            </a:r>
            <a:r>
              <a:rPr lang="da-DK" dirty="0">
                <a:sym typeface="Wingdings" panose="05000000000000000000" pitchFamily="2" charset="2"/>
              </a:rPr>
              <a:t> Menneskets fortrængte side. </a:t>
            </a:r>
            <a:endParaRPr lang="da-DK" dirty="0"/>
          </a:p>
          <a:p>
            <a:r>
              <a:rPr lang="da-DK" dirty="0"/>
              <a:t>Det gode overvinder IKKE det onde, fordi den lærde mand bliver slået ihjel af sin egen skygge.</a:t>
            </a:r>
          </a:p>
          <a:p>
            <a:r>
              <a:rPr lang="da-DK" dirty="0"/>
              <a:t>Skyggen sætter en stopper for ”</a:t>
            </a:r>
            <a:r>
              <a:rPr lang="da-DK" i="1" dirty="0"/>
              <a:t>Det gode, det sande og det skønne”</a:t>
            </a:r>
            <a:r>
              <a:rPr lang="da-DK" dirty="0"/>
              <a:t>, som er den lærde mands grundværdi – og samtidig repræsenterer romantikkens idealer (NB!: i modsætning til romantismen).</a:t>
            </a:r>
          </a:p>
          <a:p>
            <a:r>
              <a:rPr lang="da-DK" dirty="0"/>
              <a:t>Splittelsen kommer til udtryk i poesien: Poesien har en evne til glimtvis at give en oplevelse af åndelig skønhed og sandhed.  </a:t>
            </a:r>
            <a:r>
              <a:rPr lang="da-DK" dirty="0">
                <a:sym typeface="Wingdings" panose="05000000000000000000" pitchFamily="2" charset="2"/>
              </a:rPr>
              <a:t> Øjeblikket.</a:t>
            </a:r>
            <a:endParaRPr lang="da-DK" dirty="0"/>
          </a:p>
        </p:txBody>
      </p:sp>
    </p:spTree>
    <p:extLst>
      <p:ext uri="{BB962C8B-B14F-4D97-AF65-F5344CB8AC3E}">
        <p14:creationId xmlns:p14="http://schemas.microsoft.com/office/powerpoint/2010/main" val="12185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3CFE4-C9A2-1138-931D-8B9AE296DF64}"/>
              </a:ext>
            </a:extLst>
          </p:cNvPr>
          <p:cNvSpPr>
            <a:spLocks noGrp="1"/>
          </p:cNvSpPr>
          <p:nvPr>
            <p:ph type="title"/>
          </p:nvPr>
        </p:nvSpPr>
        <p:spPr/>
        <p:txBody>
          <a:bodyPr/>
          <a:lstStyle/>
          <a:p>
            <a:r>
              <a:rPr lang="da-DK" dirty="0"/>
              <a:t>Handlingsforløb</a:t>
            </a:r>
          </a:p>
        </p:txBody>
      </p:sp>
      <p:sp>
        <p:nvSpPr>
          <p:cNvPr id="3" name="Pladsholder til indhold 2">
            <a:extLst>
              <a:ext uri="{FF2B5EF4-FFF2-40B4-BE49-F238E27FC236}">
                <a16:creationId xmlns:a16="http://schemas.microsoft.com/office/drawing/2014/main" id="{EC61253B-E10C-3023-22FF-FAFF089942C7}"/>
              </a:ext>
            </a:extLst>
          </p:cNvPr>
          <p:cNvSpPr>
            <a:spLocks noGrp="1"/>
          </p:cNvSpPr>
          <p:nvPr>
            <p:ph idx="1"/>
          </p:nvPr>
        </p:nvSpPr>
        <p:spPr/>
        <p:txBody>
          <a:bodyPr>
            <a:normAutofit fontScale="92500" lnSpcReduction="20000"/>
          </a:bodyPr>
          <a:lstStyle/>
          <a:p>
            <a:r>
              <a:rPr lang="da-DK" dirty="0"/>
              <a:t>Varmt land (UDE)</a:t>
            </a:r>
          </a:p>
          <a:p>
            <a:pPr lvl="1"/>
            <a:r>
              <a:rPr lang="da-DK" dirty="0"/>
              <a:t>Den lærde mand sender Skyggen over til genboens altan for at finde ud af, hvad det er, der sker derovre. </a:t>
            </a:r>
          </a:p>
          <a:p>
            <a:pPr lvl="1"/>
            <a:r>
              <a:rPr lang="da-DK" dirty="0"/>
              <a:t>Skyggen er væk.</a:t>
            </a:r>
          </a:p>
          <a:p>
            <a:r>
              <a:rPr lang="da-DK" dirty="0"/>
              <a:t>Den lærde mand tager hjem uden sin skygge (Hjem)</a:t>
            </a:r>
          </a:p>
          <a:p>
            <a:pPr lvl="1"/>
            <a:r>
              <a:rPr lang="da-DK" dirty="0"/>
              <a:t>Der vokser en ny skygge frem hos ham.</a:t>
            </a:r>
          </a:p>
          <a:p>
            <a:pPr lvl="1"/>
            <a:r>
              <a:rPr lang="da-DK" dirty="0"/>
              <a:t>Mange år senere: Det banker på døren. Foran den lærde mand står et overordentligt, magert menneske. </a:t>
            </a:r>
            <a:r>
              <a:rPr lang="da-DK" dirty="0">
                <a:sym typeface="Wingdings" panose="05000000000000000000" pitchFamily="2" charset="2"/>
              </a:rPr>
              <a:t> Den gamle skygge er blevet menneske.</a:t>
            </a:r>
          </a:p>
          <a:p>
            <a:pPr lvl="1"/>
            <a:r>
              <a:rPr lang="da-DK" dirty="0">
                <a:sym typeface="Wingdings" panose="05000000000000000000" pitchFamily="2" charset="2"/>
              </a:rPr>
              <a:t>Den lærde mand og Skyggen indgår en pagt, der er foranlediget af Skyggen. De skal bytte roller, så den lærde mand bliver skygge til Skyggen. De rejser til de varme lande, da Skyggen udtænker sig en snedig plan. </a:t>
            </a:r>
          </a:p>
          <a:p>
            <a:r>
              <a:rPr lang="da-DK" dirty="0">
                <a:sym typeface="Wingdings" panose="05000000000000000000" pitchFamily="2" charset="2"/>
              </a:rPr>
              <a:t>Skyggens møde med kongedatteren i kurbadet. Bedrageri fra Skyggens side. Skyggen skal giftes med kongedatteren. Den lærde mand bliver dræbt. (UDE)</a:t>
            </a:r>
            <a:endParaRPr lang="da-DK" dirty="0"/>
          </a:p>
        </p:txBody>
      </p:sp>
    </p:spTree>
    <p:extLst>
      <p:ext uri="{BB962C8B-B14F-4D97-AF65-F5344CB8AC3E}">
        <p14:creationId xmlns:p14="http://schemas.microsoft.com/office/powerpoint/2010/main" val="375285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78511-2720-B5B0-0ADD-C565C3BC8A2C}"/>
              </a:ext>
            </a:extLst>
          </p:cNvPr>
          <p:cNvSpPr>
            <a:spLocks noGrp="1"/>
          </p:cNvSpPr>
          <p:nvPr>
            <p:ph type="title"/>
          </p:nvPr>
        </p:nvSpPr>
        <p:spPr/>
        <p:txBody>
          <a:bodyPr/>
          <a:lstStyle/>
          <a:p>
            <a:r>
              <a:rPr lang="da-DK" dirty="0"/>
              <a:t>Kompositoriske brud i eventyret</a:t>
            </a:r>
          </a:p>
        </p:txBody>
      </p:sp>
      <p:sp>
        <p:nvSpPr>
          <p:cNvPr id="3" name="Pladsholder til indhold 2">
            <a:extLst>
              <a:ext uri="{FF2B5EF4-FFF2-40B4-BE49-F238E27FC236}">
                <a16:creationId xmlns:a16="http://schemas.microsoft.com/office/drawing/2014/main" id="{FEF2115A-F4E8-9BB9-6593-88CFC8450F7C}"/>
              </a:ext>
            </a:extLst>
          </p:cNvPr>
          <p:cNvSpPr>
            <a:spLocks noGrp="1"/>
          </p:cNvSpPr>
          <p:nvPr>
            <p:ph idx="1"/>
          </p:nvPr>
        </p:nvSpPr>
        <p:spPr/>
        <p:txBody>
          <a:bodyPr>
            <a:normAutofit lnSpcReduction="10000"/>
          </a:bodyPr>
          <a:lstStyle/>
          <a:p>
            <a:r>
              <a:rPr lang="da-DK" dirty="0"/>
              <a:t>Et skift fra den lærde mand, til at vi følger Skyggen som tekstens hovedperson. Skyggen tager magten over den lærde mand.</a:t>
            </a:r>
          </a:p>
          <a:p>
            <a:r>
              <a:rPr lang="da-DK" dirty="0"/>
              <a:t>Eventyret er opbygget efter ”Ude-Hjem-Ude” – struktur, hvilket er atypisk. Dog er der en skjult mening med det, da det ikke nødvendigvis er meningen, at det gode besejrer det onde i tekster fra romantismen.</a:t>
            </a:r>
          </a:p>
          <a:p>
            <a:pPr lvl="1"/>
            <a:r>
              <a:rPr lang="da-DK" dirty="0"/>
              <a:t>Kompositoriske skift i sproget:</a:t>
            </a:r>
          </a:p>
          <a:p>
            <a:pPr lvl="2"/>
            <a:r>
              <a:rPr lang="da-DK" dirty="0"/>
              <a:t>Ude: ”I de hede lande…” (Andersen 1847, l. 1) </a:t>
            </a:r>
            <a:r>
              <a:rPr lang="da-DK" dirty="0">
                <a:sym typeface="Wingdings" panose="05000000000000000000" pitchFamily="2" charset="2"/>
              </a:rPr>
              <a:t> Eventyret begynder nede i sydens sol. </a:t>
            </a:r>
            <a:endParaRPr lang="da-DK" dirty="0"/>
          </a:p>
          <a:p>
            <a:pPr lvl="2"/>
            <a:r>
              <a:rPr lang="da-DK" dirty="0"/>
              <a:t>Hjem: ”Så kom den lærde mand hjem…” (l. 73) </a:t>
            </a:r>
            <a:r>
              <a:rPr lang="da-DK" dirty="0">
                <a:sym typeface="Wingdings" panose="05000000000000000000" pitchFamily="2" charset="2"/>
              </a:rPr>
              <a:t> Den lærde mand tager hjem uden sin oprindelige skygge. </a:t>
            </a:r>
            <a:endParaRPr lang="da-DK" dirty="0"/>
          </a:p>
          <a:p>
            <a:pPr lvl="2"/>
            <a:r>
              <a:rPr lang="da-DK" dirty="0"/>
              <a:t>Ude: ”Og så rejste de; Skyggen var da herre og herren var da skygge ”(l. 192) </a:t>
            </a:r>
            <a:r>
              <a:rPr lang="da-DK" dirty="0">
                <a:sym typeface="Wingdings" panose="05000000000000000000" pitchFamily="2" charset="2"/>
              </a:rPr>
              <a:t> De bytter roller. </a:t>
            </a:r>
            <a:endParaRPr lang="da-DK" dirty="0"/>
          </a:p>
        </p:txBody>
      </p:sp>
    </p:spTree>
    <p:extLst>
      <p:ext uri="{BB962C8B-B14F-4D97-AF65-F5344CB8AC3E}">
        <p14:creationId xmlns:p14="http://schemas.microsoft.com/office/powerpoint/2010/main" val="9157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7B7A4B-779D-5883-E475-3705081B538D}"/>
              </a:ext>
            </a:extLst>
          </p:cNvPr>
          <p:cNvSpPr>
            <a:spLocks noGrp="1"/>
          </p:cNvSpPr>
          <p:nvPr>
            <p:ph type="title"/>
          </p:nvPr>
        </p:nvSpPr>
        <p:spPr/>
        <p:txBody>
          <a:bodyPr/>
          <a:lstStyle/>
          <a:p>
            <a:r>
              <a:rPr lang="da-DK" dirty="0"/>
              <a:t>Personkarakteristik af den lærde mand og skyggen</a:t>
            </a:r>
          </a:p>
        </p:txBody>
      </p:sp>
      <p:sp>
        <p:nvSpPr>
          <p:cNvPr id="3" name="Pladsholder til indhold 2">
            <a:extLst>
              <a:ext uri="{FF2B5EF4-FFF2-40B4-BE49-F238E27FC236}">
                <a16:creationId xmlns:a16="http://schemas.microsoft.com/office/drawing/2014/main" id="{134F8EE1-C66F-85EA-2CB0-5B9EB5A54FF9}"/>
              </a:ext>
            </a:extLst>
          </p:cNvPr>
          <p:cNvSpPr>
            <a:spLocks noGrp="1"/>
          </p:cNvSpPr>
          <p:nvPr>
            <p:ph idx="1"/>
          </p:nvPr>
        </p:nvSpPr>
        <p:spPr/>
        <p:txBody>
          <a:bodyPr>
            <a:normAutofit fontScale="77500" lnSpcReduction="20000"/>
          </a:bodyPr>
          <a:lstStyle/>
          <a:p>
            <a:r>
              <a:rPr lang="da-DK" dirty="0"/>
              <a:t>Der opstår et kontrastbrud, da skyggen forlader sin ejermand for at opsøge poesien i huset overfor:</a:t>
            </a:r>
          </a:p>
          <a:p>
            <a:pPr lvl="1"/>
            <a:r>
              <a:rPr lang="da-DK" dirty="0"/>
              <a:t>”da havde de tydeligt kunne se, at skyggen gik ind af den halvåbne altandør hos genboen” (l. 54-56). </a:t>
            </a:r>
          </a:p>
          <a:p>
            <a:pPr lvl="2"/>
            <a:r>
              <a:rPr lang="da-DK" dirty="0"/>
              <a:t>Det er i dette citat, at skyggen bliver sin egen herre og starter sit liv nede i de varme lande. </a:t>
            </a:r>
          </a:p>
          <a:p>
            <a:r>
              <a:rPr lang="da-DK" dirty="0"/>
              <a:t>Skyggen og den lærde mand står i modsætningsforhold til hinanden:</a:t>
            </a:r>
          </a:p>
          <a:p>
            <a:pPr lvl="1"/>
            <a:r>
              <a:rPr lang="da-DK" dirty="0"/>
              <a:t>”Og så rejste de; skyggen var da herre og herren var da skygge (l. 192).</a:t>
            </a:r>
          </a:p>
          <a:p>
            <a:pPr lvl="2"/>
            <a:r>
              <a:rPr lang="da-DK" dirty="0"/>
              <a:t>Her kan man se en følelsesmæssig splittelse mellem de to: Skyggen som et symbol på romantismens ideal og den lærde mand som et symbol på romantikkens ideal.</a:t>
            </a:r>
          </a:p>
          <a:p>
            <a:r>
              <a:rPr lang="da-DK" dirty="0"/>
              <a:t>Den lærde mand og Skyggen kan ses som værende den samme person. Det er både det gode og det onde; det bevidste og det ubevidste, som mennesket besidder.</a:t>
            </a:r>
          </a:p>
          <a:p>
            <a:r>
              <a:rPr lang="da-DK" dirty="0"/>
              <a:t>Selvom det er den samme person</a:t>
            </a:r>
            <a:r>
              <a:rPr lang="da-DK"/>
              <a:t>, skal </a:t>
            </a:r>
            <a:r>
              <a:rPr lang="da-DK" dirty="0"/>
              <a:t>de hos læseren, opfattes som havende hver sin individuelle stemme. Læseren skal altså tro på, at Skyggen forlader den lærde mand, tager den lærde mand med på rejse og kongedatteren forelsker sig i Skyggen. </a:t>
            </a:r>
          </a:p>
        </p:txBody>
      </p:sp>
    </p:spTree>
    <p:extLst>
      <p:ext uri="{BB962C8B-B14F-4D97-AF65-F5344CB8AC3E}">
        <p14:creationId xmlns:p14="http://schemas.microsoft.com/office/powerpoint/2010/main" val="3299150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1C2CF-1C57-2F0C-7D68-41D35B5F4D78}"/>
              </a:ext>
            </a:extLst>
          </p:cNvPr>
          <p:cNvSpPr>
            <a:spLocks noGrp="1"/>
          </p:cNvSpPr>
          <p:nvPr>
            <p:ph type="title"/>
          </p:nvPr>
        </p:nvSpPr>
        <p:spPr/>
        <p:txBody>
          <a:bodyPr/>
          <a:lstStyle/>
          <a:p>
            <a:r>
              <a:rPr lang="da-DK" dirty="0"/>
              <a:t>Personkarakteristik II</a:t>
            </a:r>
          </a:p>
        </p:txBody>
      </p:sp>
      <p:graphicFrame>
        <p:nvGraphicFramePr>
          <p:cNvPr id="4" name="Pladsholder til indhold 3">
            <a:extLst>
              <a:ext uri="{FF2B5EF4-FFF2-40B4-BE49-F238E27FC236}">
                <a16:creationId xmlns:a16="http://schemas.microsoft.com/office/drawing/2014/main" id="{0964F19F-3E9E-6693-C81B-F750D9096423}"/>
              </a:ext>
            </a:extLst>
          </p:cNvPr>
          <p:cNvGraphicFramePr>
            <a:graphicFrameLocks noGrp="1"/>
          </p:cNvGraphicFramePr>
          <p:nvPr>
            <p:ph idx="1"/>
            <p:extLst>
              <p:ext uri="{D42A27DB-BD31-4B8C-83A1-F6EECF244321}">
                <p14:modId xmlns:p14="http://schemas.microsoft.com/office/powerpoint/2010/main" val="1543968344"/>
              </p:ext>
            </p:extLst>
          </p:nvPr>
        </p:nvGraphicFramePr>
        <p:xfrm>
          <a:off x="372979" y="1263316"/>
          <a:ext cx="10980822" cy="5308815"/>
        </p:xfrm>
        <a:graphic>
          <a:graphicData uri="http://schemas.openxmlformats.org/drawingml/2006/table">
            <a:tbl>
              <a:tblPr firstRow="1" bandRow="1">
                <a:tableStyleId>{5C22544A-7EE6-4342-B048-85BDC9FD1C3A}</a:tableStyleId>
              </a:tblPr>
              <a:tblGrid>
                <a:gridCol w="5490411">
                  <a:extLst>
                    <a:ext uri="{9D8B030D-6E8A-4147-A177-3AD203B41FA5}">
                      <a16:colId xmlns:a16="http://schemas.microsoft.com/office/drawing/2014/main" val="1932829020"/>
                    </a:ext>
                  </a:extLst>
                </a:gridCol>
                <a:gridCol w="5490411">
                  <a:extLst>
                    <a:ext uri="{9D8B030D-6E8A-4147-A177-3AD203B41FA5}">
                      <a16:colId xmlns:a16="http://schemas.microsoft.com/office/drawing/2014/main" val="2951441964"/>
                    </a:ext>
                  </a:extLst>
                </a:gridCol>
              </a:tblGrid>
              <a:tr h="405805">
                <a:tc>
                  <a:txBody>
                    <a:bodyPr/>
                    <a:lstStyle/>
                    <a:p>
                      <a:r>
                        <a:rPr lang="da-DK" dirty="0"/>
                        <a:t>Den lærde mand</a:t>
                      </a:r>
                    </a:p>
                  </a:txBody>
                  <a:tcPr/>
                </a:tc>
                <a:tc>
                  <a:txBody>
                    <a:bodyPr/>
                    <a:lstStyle/>
                    <a:p>
                      <a:r>
                        <a:rPr lang="da-DK" dirty="0"/>
                        <a:t>Skyggen</a:t>
                      </a:r>
                    </a:p>
                  </a:txBody>
                  <a:tcPr/>
                </a:tc>
                <a:extLst>
                  <a:ext uri="{0D108BD9-81ED-4DB2-BD59-A6C34878D82A}">
                    <a16:rowId xmlns:a16="http://schemas.microsoft.com/office/drawing/2014/main" val="2855241467"/>
                  </a:ext>
                </a:extLst>
              </a:tr>
              <a:tr h="4903010">
                <a:tc>
                  <a:txBody>
                    <a:bodyPr/>
                    <a:lstStyle/>
                    <a:p>
                      <a:r>
                        <a:rPr lang="da-DK" dirty="0"/>
                        <a:t>Den lærde mand søger efter dybden:</a:t>
                      </a:r>
                    </a:p>
                    <a:p>
                      <a:r>
                        <a:rPr lang="da-DK" dirty="0"/>
                        <a:t>”Jeg skriver om </a:t>
                      </a:r>
                      <a:r>
                        <a:rPr lang="da-DK" b="1" dirty="0"/>
                        <a:t>det gode, det sande og det skønne”</a:t>
                      </a:r>
                      <a:r>
                        <a:rPr lang="da-DK" b="0" dirty="0"/>
                        <a:t>, men ingen bryder sig om at høre sligt, jeg er ganske fortvivlet, for jeg tager mig det så nær” (l. 171-172)</a:t>
                      </a:r>
                    </a:p>
                    <a:p>
                      <a:pPr marL="285750" indent="-285750">
                        <a:buFontTx/>
                        <a:buChar char="-"/>
                      </a:pPr>
                      <a:r>
                        <a:rPr lang="da-DK" b="0" dirty="0"/>
                        <a:t>Han søger ”romantikkens idealer”, men det er der ingen, som er interesseret i længere. Mennesket er i stedet for interesseret i ”det interessante” </a:t>
                      </a:r>
                      <a:r>
                        <a:rPr lang="da-DK" b="0" dirty="0">
                          <a:sym typeface="Wingdings" panose="05000000000000000000" pitchFamily="2" charset="2"/>
                        </a:rPr>
                        <a:t>Et af  romantismens idealer. </a:t>
                      </a:r>
                    </a:p>
                    <a:p>
                      <a:pPr marL="285750" indent="-285750">
                        <a:buFontTx/>
                        <a:buChar char="-"/>
                      </a:pPr>
                      <a:r>
                        <a:rPr lang="da-DK" b="0" dirty="0">
                          <a:sym typeface="Wingdings" panose="05000000000000000000" pitchFamily="2" charset="2"/>
                        </a:rPr>
                        <a:t>Den eneste orden der er i samfundet er den personlige stræben. Samfundsordenen gennemskues og fortællingen bliver en kritik af samfundet. </a:t>
                      </a:r>
                    </a:p>
                    <a:p>
                      <a:pPr marL="742950" lvl="1" indent="-285750">
                        <a:buFontTx/>
                        <a:buChar char="-"/>
                      </a:pPr>
                      <a:r>
                        <a:rPr lang="da-DK" b="1" dirty="0">
                          <a:sym typeface="Wingdings" panose="05000000000000000000" pitchFamily="2" charset="2"/>
                        </a:rPr>
                        <a:t>Udadtil</a:t>
                      </a:r>
                      <a:r>
                        <a:rPr lang="da-DK" b="0" dirty="0">
                          <a:sym typeface="Wingdings" panose="05000000000000000000" pitchFamily="2" charset="2"/>
                        </a:rPr>
                        <a:t> ånder alt fred og idyl (biedermeierkulturen), men inderst inde i sindet [</a:t>
                      </a:r>
                      <a:r>
                        <a:rPr lang="da-DK" b="1" dirty="0">
                          <a:sym typeface="Wingdings" panose="05000000000000000000" pitchFamily="2" charset="2"/>
                        </a:rPr>
                        <a:t>indadtil</a:t>
                      </a:r>
                      <a:r>
                        <a:rPr lang="da-DK" b="0" dirty="0">
                          <a:sym typeface="Wingdings" panose="05000000000000000000" pitchFamily="2" charset="2"/>
                        </a:rPr>
                        <a:t>] er vi anderledes (romantismen).</a:t>
                      </a:r>
                      <a:endParaRPr lang="da-DK" dirty="0"/>
                    </a:p>
                  </a:txBody>
                  <a:tcPr/>
                </a:tc>
                <a:tc>
                  <a:txBody>
                    <a:bodyPr/>
                    <a:lstStyle/>
                    <a:p>
                      <a:r>
                        <a:rPr lang="da-DK" dirty="0"/>
                        <a:t> Skyggen har ikke kropslig væren. Den er fuld af lyster og har en dæmonisk karakter. Skyggen går rundt og kan se ”</a:t>
                      </a:r>
                      <a:r>
                        <a:rPr lang="da-DK" b="1" dirty="0"/>
                        <a:t>alt</a:t>
                      </a:r>
                      <a:r>
                        <a:rPr lang="da-DK" dirty="0"/>
                        <a:t>” og trænger ind alle steder (passage: l. 125-158).</a:t>
                      </a:r>
                    </a:p>
                    <a:p>
                      <a:r>
                        <a:rPr lang="da-DK" dirty="0"/>
                        <a:t>Det interessante: </a:t>
                      </a:r>
                    </a:p>
                    <a:p>
                      <a:pPr lvl="1"/>
                      <a:r>
                        <a:rPr lang="da-DK" dirty="0"/>
                        <a:t>”De sætter det jo </a:t>
                      </a:r>
                      <a:r>
                        <a:rPr lang="da-DK" b="1" dirty="0"/>
                        <a:t>ikke i nogen bog</a:t>
                      </a:r>
                      <a:r>
                        <a:rPr lang="da-DK" dirty="0"/>
                        <a:t>, jeg tog vej til </a:t>
                      </a:r>
                      <a:r>
                        <a:rPr lang="da-DK" b="1" dirty="0"/>
                        <a:t>kagekonens skørt</a:t>
                      </a:r>
                      <a:r>
                        <a:rPr lang="da-DK" b="0" dirty="0"/>
                        <a:t>, under det skjulte jeg mig; konen tænkte ikke på hvor meget hun gemte; først om aftenen gik jeg ud; jeg løb om i måneskinnet på gaden; jeg gjorde mig lang op ad muren, det kilder så dejligt i ryggen! Jeg løb og løb ned, kiggede ind af de </a:t>
                      </a:r>
                      <a:r>
                        <a:rPr lang="da-DK" b="1" dirty="0"/>
                        <a:t>højeste vinduer</a:t>
                      </a:r>
                      <a:r>
                        <a:rPr lang="da-DK" b="0" dirty="0"/>
                        <a:t>, ind i salen og på taget, jeg kiggede hvor </a:t>
                      </a:r>
                      <a:r>
                        <a:rPr lang="da-DK" b="1" dirty="0"/>
                        <a:t>ingen kunne kigge</a:t>
                      </a:r>
                      <a:r>
                        <a:rPr lang="da-DK" b="0" dirty="0"/>
                        <a:t> og </a:t>
                      </a:r>
                      <a:r>
                        <a:rPr lang="da-DK" b="1" dirty="0"/>
                        <a:t>jeg så hvad ingen andre så</a:t>
                      </a:r>
                      <a:r>
                        <a:rPr lang="da-DK" b="0" dirty="0"/>
                        <a:t>, </a:t>
                      </a:r>
                      <a:r>
                        <a:rPr lang="da-DK" b="1" dirty="0"/>
                        <a:t>hvad ingen skulle se! Det er i grunden en nedrig </a:t>
                      </a:r>
                      <a:r>
                        <a:rPr lang="da-DK" b="0" dirty="0"/>
                        <a:t>[bedragerisk] </a:t>
                      </a:r>
                      <a:r>
                        <a:rPr lang="da-DK" b="1" dirty="0"/>
                        <a:t>verden” </a:t>
                      </a:r>
                      <a:r>
                        <a:rPr lang="da-DK" b="0" dirty="0"/>
                        <a:t>(153-158</a:t>
                      </a:r>
                      <a:r>
                        <a:rPr lang="da-DK" b="1" dirty="0"/>
                        <a:t>)</a:t>
                      </a:r>
                    </a:p>
                  </a:txBody>
                  <a:tcPr/>
                </a:tc>
                <a:extLst>
                  <a:ext uri="{0D108BD9-81ED-4DB2-BD59-A6C34878D82A}">
                    <a16:rowId xmlns:a16="http://schemas.microsoft.com/office/drawing/2014/main" val="3487627534"/>
                  </a:ext>
                </a:extLst>
              </a:tr>
            </a:tbl>
          </a:graphicData>
        </a:graphic>
      </p:graphicFrame>
    </p:spTree>
    <p:extLst>
      <p:ext uri="{BB962C8B-B14F-4D97-AF65-F5344CB8AC3E}">
        <p14:creationId xmlns:p14="http://schemas.microsoft.com/office/powerpoint/2010/main" val="376138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709C1-9ED8-FFFC-DC59-AF1E81AD5155}"/>
              </a:ext>
            </a:extLst>
          </p:cNvPr>
          <p:cNvSpPr>
            <a:spLocks noGrp="1"/>
          </p:cNvSpPr>
          <p:nvPr>
            <p:ph type="title"/>
          </p:nvPr>
        </p:nvSpPr>
        <p:spPr/>
        <p:txBody>
          <a:bodyPr/>
          <a:lstStyle/>
          <a:p>
            <a:endParaRPr lang="da-DK"/>
          </a:p>
        </p:txBody>
      </p:sp>
      <p:graphicFrame>
        <p:nvGraphicFramePr>
          <p:cNvPr id="4" name="Pladsholder til indhold 3">
            <a:extLst>
              <a:ext uri="{FF2B5EF4-FFF2-40B4-BE49-F238E27FC236}">
                <a16:creationId xmlns:a16="http://schemas.microsoft.com/office/drawing/2014/main" id="{176E5B06-B10C-DE1D-07FC-246B7B0374F9}"/>
              </a:ext>
            </a:extLst>
          </p:cNvPr>
          <p:cNvGraphicFramePr>
            <a:graphicFrameLocks noGrp="1"/>
          </p:cNvGraphicFramePr>
          <p:nvPr>
            <p:ph idx="1"/>
            <p:extLst>
              <p:ext uri="{D42A27DB-BD31-4B8C-83A1-F6EECF244321}">
                <p14:modId xmlns:p14="http://schemas.microsoft.com/office/powerpoint/2010/main" val="1855071655"/>
              </p:ext>
            </p:extLst>
          </p:nvPr>
        </p:nvGraphicFramePr>
        <p:xfrm>
          <a:off x="725905" y="614142"/>
          <a:ext cx="10980822" cy="5268770"/>
        </p:xfrm>
        <a:graphic>
          <a:graphicData uri="http://schemas.openxmlformats.org/drawingml/2006/table">
            <a:tbl>
              <a:tblPr firstRow="1" bandRow="1">
                <a:tableStyleId>{5C22544A-7EE6-4342-B048-85BDC9FD1C3A}</a:tableStyleId>
              </a:tblPr>
              <a:tblGrid>
                <a:gridCol w="5490411">
                  <a:extLst>
                    <a:ext uri="{9D8B030D-6E8A-4147-A177-3AD203B41FA5}">
                      <a16:colId xmlns:a16="http://schemas.microsoft.com/office/drawing/2014/main" val="2991322254"/>
                    </a:ext>
                  </a:extLst>
                </a:gridCol>
                <a:gridCol w="5490411">
                  <a:extLst>
                    <a:ext uri="{9D8B030D-6E8A-4147-A177-3AD203B41FA5}">
                      <a16:colId xmlns:a16="http://schemas.microsoft.com/office/drawing/2014/main" val="3952613884"/>
                    </a:ext>
                  </a:extLst>
                </a:gridCol>
              </a:tblGrid>
              <a:tr h="244057">
                <a:tc>
                  <a:txBody>
                    <a:bodyPr/>
                    <a:lstStyle/>
                    <a:p>
                      <a:r>
                        <a:rPr lang="da-DK" dirty="0"/>
                        <a:t>Den lærde mand</a:t>
                      </a:r>
                    </a:p>
                  </a:txBody>
                  <a:tcPr/>
                </a:tc>
                <a:tc>
                  <a:txBody>
                    <a:bodyPr/>
                    <a:lstStyle/>
                    <a:p>
                      <a:r>
                        <a:rPr lang="da-DK" dirty="0"/>
                        <a:t>Skyggen</a:t>
                      </a:r>
                    </a:p>
                  </a:txBody>
                  <a:tcPr/>
                </a:tc>
                <a:extLst>
                  <a:ext uri="{0D108BD9-81ED-4DB2-BD59-A6C34878D82A}">
                    <a16:rowId xmlns:a16="http://schemas.microsoft.com/office/drawing/2014/main" val="3013292543"/>
                  </a:ext>
                </a:extLst>
              </a:tr>
              <a:tr h="4903010">
                <a:tc>
                  <a:txBody>
                    <a:bodyPr/>
                    <a:lstStyle/>
                    <a:p>
                      <a:pPr marL="285750" indent="-285750">
                        <a:buFont typeface="Arial" panose="020B0604020202020204" pitchFamily="34" charset="0"/>
                        <a:buChar char="•"/>
                      </a:pPr>
                      <a:r>
                        <a:rPr lang="da-DK" dirty="0"/>
                        <a:t>”Den lærde mand fra de kolde lande, det var en ung mand, en klog mand” (l. 9-10)</a:t>
                      </a:r>
                    </a:p>
                    <a:p>
                      <a:pPr marL="0" indent="0">
                        <a:buFont typeface="Arial" panose="020B0604020202020204" pitchFamily="34" charset="0"/>
                        <a:buNone/>
                      </a:pPr>
                      <a:endParaRPr lang="da-DK" dirty="0"/>
                    </a:p>
                    <a:p>
                      <a:pPr marL="285750" indent="-285750">
                        <a:buFont typeface="Arial" panose="020B0604020202020204" pitchFamily="34" charset="0"/>
                        <a:buChar char="•"/>
                      </a:pPr>
                      <a:r>
                        <a:rPr lang="da-DK" dirty="0"/>
                        <a:t>”Han syntes, han sad i en gloende ovn; det tog på ham, han blev ganske mager, selv hans skygge krøb ind, den blev meget mindre end hjemme, solen tog også den </a:t>
                      </a:r>
                      <a:r>
                        <a:rPr lang="da-DK" b="1" dirty="0"/>
                        <a:t>– De levede først op om aftenen, når solen var nede</a:t>
                      </a:r>
                      <a:r>
                        <a:rPr lang="da-DK" dirty="0"/>
                        <a:t> (l. 9- 12).</a:t>
                      </a:r>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Den lærde mand lader Skyggen overtage mere og mere magt.   </a:t>
                      </a:r>
                    </a:p>
                  </a:txBody>
                  <a:tcPr/>
                </a:tc>
                <a:tc>
                  <a:txBody>
                    <a:bodyPr/>
                    <a:lstStyle/>
                    <a:p>
                      <a:pPr marL="285750" indent="-285750">
                        <a:buFont typeface="Arial" panose="020B0604020202020204" pitchFamily="34" charset="0"/>
                        <a:buChar char="•"/>
                      </a:pPr>
                      <a:r>
                        <a:rPr lang="da-DK" dirty="0"/>
                        <a:t> Skyggen giver det samme svar igen og igen. </a:t>
                      </a:r>
                      <a:r>
                        <a:rPr lang="da-DK" b="1" dirty="0"/>
                        <a:t>”Jeg har set alt”</a:t>
                      </a:r>
                      <a:r>
                        <a:rPr lang="da-DK" b="0" dirty="0"/>
                        <a:t>. Skyggen kan se ind i </a:t>
                      </a:r>
                      <a:r>
                        <a:rPr lang="da-DK" b="1" dirty="0"/>
                        <a:t>”de inderste sale</a:t>
                      </a:r>
                      <a:r>
                        <a:rPr lang="da-DK" b="0" dirty="0"/>
                        <a:t>” (</a:t>
                      </a:r>
                      <a:r>
                        <a:rPr lang="da-DK" dirty="0"/>
                        <a:t>l. 125-158).</a:t>
                      </a:r>
                    </a:p>
                    <a:p>
                      <a:pPr marL="742950" lvl="1" indent="-285750">
                        <a:buFont typeface="Arial" panose="020B0604020202020204" pitchFamily="34" charset="0"/>
                        <a:buChar char="•"/>
                      </a:pPr>
                      <a:r>
                        <a:rPr lang="da-DK" b="0" dirty="0"/>
                        <a:t>Alt det, som den lærde mand vil høre om, fortæller Skyggen ikke. Her kan man også se, hvilken større nysgerrighed den lærde mand har overfor det</a:t>
                      </a:r>
                      <a:r>
                        <a:rPr lang="da-DK" b="1" dirty="0"/>
                        <a:t> interessante</a:t>
                      </a:r>
                      <a:r>
                        <a:rPr lang="da-DK" b="0" dirty="0"/>
                        <a:t> i modsætning til det gode, det sande og det skønne. </a:t>
                      </a:r>
                    </a:p>
                    <a:p>
                      <a:pPr marL="285750" lvl="0" indent="-285750">
                        <a:buFont typeface="Arial" panose="020B0604020202020204" pitchFamily="34" charset="0"/>
                        <a:buChar char="•"/>
                      </a:pPr>
                      <a:r>
                        <a:rPr lang="da-DK" b="0" dirty="0"/>
                        <a:t>Skyggen har virkelig set alt det, som ingen andre har set. </a:t>
                      </a:r>
                    </a:p>
                    <a:p>
                      <a:pPr marL="285750" lvl="0" indent="-285750">
                        <a:buFont typeface="Arial" panose="020B0604020202020204" pitchFamily="34" charset="0"/>
                        <a:buChar char="•"/>
                      </a:pPr>
                      <a:r>
                        <a:rPr lang="da-DK" b="0" dirty="0"/>
                        <a:t>Virkeligheden er alt det under bæltestedet, det erotiske. Det bliver Skyggen rig og mægtig af:</a:t>
                      </a:r>
                    </a:p>
                    <a:p>
                      <a:pPr marL="742950" lvl="1" indent="-285750">
                        <a:buFont typeface="Arial" panose="020B0604020202020204" pitchFamily="34" charset="0"/>
                        <a:buChar char="•"/>
                      </a:pPr>
                      <a:r>
                        <a:rPr lang="da-DK" b="0" dirty="0"/>
                        <a:t>”Jeg bliver fed, og det er det man skal se at blive” (l. 173).</a:t>
                      </a:r>
                    </a:p>
                    <a:p>
                      <a:pPr marL="742950" lvl="1" indent="-285750">
                        <a:buFont typeface="Arial" panose="020B0604020202020204" pitchFamily="34" charset="0"/>
                        <a:buChar char="•"/>
                      </a:pPr>
                      <a:endParaRPr lang="da-DK" dirty="0"/>
                    </a:p>
                  </a:txBody>
                  <a:tcPr/>
                </a:tc>
                <a:extLst>
                  <a:ext uri="{0D108BD9-81ED-4DB2-BD59-A6C34878D82A}">
                    <a16:rowId xmlns:a16="http://schemas.microsoft.com/office/drawing/2014/main" val="3076504952"/>
                  </a:ext>
                </a:extLst>
              </a:tr>
            </a:tbl>
          </a:graphicData>
        </a:graphic>
      </p:graphicFrame>
    </p:spTree>
    <p:extLst>
      <p:ext uri="{BB962C8B-B14F-4D97-AF65-F5344CB8AC3E}">
        <p14:creationId xmlns:p14="http://schemas.microsoft.com/office/powerpoint/2010/main" val="195741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7AB41-5E94-08CE-5F9D-D6734AA6E09A}"/>
              </a:ext>
            </a:extLst>
          </p:cNvPr>
          <p:cNvSpPr>
            <a:spLocks noGrp="1"/>
          </p:cNvSpPr>
          <p:nvPr>
            <p:ph type="title"/>
          </p:nvPr>
        </p:nvSpPr>
        <p:spPr/>
        <p:txBody>
          <a:bodyPr/>
          <a:lstStyle/>
          <a:p>
            <a:endParaRPr lang="da-DK"/>
          </a:p>
        </p:txBody>
      </p:sp>
      <p:graphicFrame>
        <p:nvGraphicFramePr>
          <p:cNvPr id="4" name="Pladsholder til indhold 3">
            <a:extLst>
              <a:ext uri="{FF2B5EF4-FFF2-40B4-BE49-F238E27FC236}">
                <a16:creationId xmlns:a16="http://schemas.microsoft.com/office/drawing/2014/main" id="{C25F15B4-4A87-8CE3-EDDB-F5E4DCA5043C}"/>
              </a:ext>
            </a:extLst>
          </p:cNvPr>
          <p:cNvGraphicFramePr>
            <a:graphicFrameLocks noGrp="1"/>
          </p:cNvGraphicFramePr>
          <p:nvPr>
            <p:ph idx="1"/>
            <p:extLst>
              <p:ext uri="{D42A27DB-BD31-4B8C-83A1-F6EECF244321}">
                <p14:modId xmlns:p14="http://schemas.microsoft.com/office/powerpoint/2010/main" val="4198304600"/>
              </p:ext>
            </p:extLst>
          </p:nvPr>
        </p:nvGraphicFramePr>
        <p:xfrm>
          <a:off x="838200" y="1007478"/>
          <a:ext cx="10515600" cy="53949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90373253"/>
                    </a:ext>
                  </a:extLst>
                </a:gridCol>
                <a:gridCol w="5257800">
                  <a:extLst>
                    <a:ext uri="{9D8B030D-6E8A-4147-A177-3AD203B41FA5}">
                      <a16:colId xmlns:a16="http://schemas.microsoft.com/office/drawing/2014/main" val="4224121678"/>
                    </a:ext>
                  </a:extLst>
                </a:gridCol>
              </a:tblGrid>
              <a:tr h="327414">
                <a:tc>
                  <a:txBody>
                    <a:bodyPr/>
                    <a:lstStyle/>
                    <a:p>
                      <a:r>
                        <a:rPr lang="da-DK" dirty="0"/>
                        <a:t>Den lærde mand</a:t>
                      </a:r>
                    </a:p>
                  </a:txBody>
                  <a:tcPr/>
                </a:tc>
                <a:tc>
                  <a:txBody>
                    <a:bodyPr/>
                    <a:lstStyle/>
                    <a:p>
                      <a:r>
                        <a:rPr lang="da-DK" dirty="0"/>
                        <a:t>Skyggen</a:t>
                      </a:r>
                    </a:p>
                  </a:txBody>
                  <a:tcPr/>
                </a:tc>
                <a:extLst>
                  <a:ext uri="{0D108BD9-81ED-4DB2-BD59-A6C34878D82A}">
                    <a16:rowId xmlns:a16="http://schemas.microsoft.com/office/drawing/2014/main" val="641102467"/>
                  </a:ext>
                </a:extLst>
              </a:tr>
              <a:tr h="4440266">
                <a:tc>
                  <a:txBody>
                    <a:bodyPr/>
                    <a:lstStyle/>
                    <a:p>
                      <a:endParaRPr lang="da-DK"/>
                    </a:p>
                  </a:txBody>
                  <a:tcPr/>
                </a:tc>
                <a:tc>
                  <a:txBody>
                    <a:bodyPr/>
                    <a:lstStyle/>
                    <a:p>
                      <a:pPr marL="285750" lvl="0" indent="-285750">
                        <a:buFont typeface="Arial" panose="020B0604020202020204" pitchFamily="34" charset="0"/>
                        <a:buChar char="•"/>
                      </a:pPr>
                      <a:r>
                        <a:rPr lang="da-DK" b="0" dirty="0"/>
                        <a:t>Den lærde mand møder sin gamle skygge:</a:t>
                      </a:r>
                    </a:p>
                    <a:p>
                      <a:pPr marL="742950" lvl="1" indent="-285750">
                        <a:buFont typeface="Arial" panose="020B0604020202020204" pitchFamily="34" charset="0"/>
                        <a:buChar char="•"/>
                      </a:pPr>
                      <a:r>
                        <a:rPr lang="da-DK" b="0" dirty="0"/>
                        <a:t>”der stod for ham sådan </a:t>
                      </a:r>
                      <a:r>
                        <a:rPr lang="da-DK" b="1" dirty="0"/>
                        <a:t>et overordentligt magert menneske, så han blev ganske underlig</a:t>
                      </a:r>
                      <a:r>
                        <a:rPr lang="da-DK" b="0" dirty="0"/>
                        <a:t>. For resten var mennesket særdeles </a:t>
                      </a:r>
                      <a:r>
                        <a:rPr lang="da-DK" b="1" dirty="0"/>
                        <a:t>fint klædt på</a:t>
                      </a:r>
                      <a:r>
                        <a:rPr lang="da-DK" b="0" dirty="0"/>
                        <a:t>, det måtte være en </a:t>
                      </a:r>
                      <a:r>
                        <a:rPr lang="da-DK" b="1" dirty="0"/>
                        <a:t>fornem mand</a:t>
                      </a:r>
                      <a:r>
                        <a:rPr lang="da-DK" b="0" dirty="0"/>
                        <a:t> […] at de ikke kendte mig! Jeg er </a:t>
                      </a:r>
                      <a:r>
                        <a:rPr lang="da-DK" b="0" dirty="0" err="1"/>
                        <a:t>bevet</a:t>
                      </a:r>
                      <a:r>
                        <a:rPr lang="da-DK" b="0" dirty="0"/>
                        <a:t> så meget </a:t>
                      </a:r>
                      <a:r>
                        <a:rPr lang="da-DK" b="1" dirty="0"/>
                        <a:t>legeme</a:t>
                      </a:r>
                      <a:r>
                        <a:rPr lang="da-DK" b="0" dirty="0"/>
                        <a:t>, jeg har ordentlig fået </a:t>
                      </a:r>
                      <a:r>
                        <a:rPr lang="da-DK" b="1" dirty="0"/>
                        <a:t>kød</a:t>
                      </a:r>
                      <a:r>
                        <a:rPr lang="da-DK" b="0" dirty="0"/>
                        <a:t> og </a:t>
                      </a:r>
                      <a:r>
                        <a:rPr lang="da-DK" b="1" dirty="0"/>
                        <a:t>klæder</a:t>
                      </a:r>
                      <a:r>
                        <a:rPr lang="da-DK" b="0" dirty="0"/>
                        <a:t> […] Et helt bundt kostbare signeter [ligner </a:t>
                      </a:r>
                      <a:r>
                        <a:rPr lang="da-DK" b="0" dirty="0" err="1"/>
                        <a:t>pins</a:t>
                      </a:r>
                      <a:r>
                        <a:rPr lang="da-DK" b="0" dirty="0"/>
                        <a:t> - status] , som hang ved uret, og han stak sin hånd ind i </a:t>
                      </a:r>
                      <a:r>
                        <a:rPr lang="da-DK" b="1" dirty="0"/>
                        <a:t>den tykke guldkæde</a:t>
                      </a:r>
                      <a:r>
                        <a:rPr lang="da-DK" b="0" dirty="0"/>
                        <a:t>, han bar om halsen; nej, hvor alle </a:t>
                      </a:r>
                      <a:r>
                        <a:rPr lang="da-DK" b="1" dirty="0"/>
                        <a:t>fingrene glimrede med diamantringe! </a:t>
                      </a:r>
                      <a:r>
                        <a:rPr lang="da-DK" b="0" dirty="0"/>
                        <a:t>(l. 76-86)</a:t>
                      </a:r>
                    </a:p>
                    <a:p>
                      <a:r>
                        <a:rPr lang="da-DK" dirty="0"/>
                        <a:t>Fortællerens karakteristik af Skyggen: Den viser en facade, der får os til at se den som et menneske. </a:t>
                      </a:r>
                      <a:r>
                        <a:rPr lang="da-DK" b="1" dirty="0"/>
                        <a:t>Læg mærke til</a:t>
                      </a:r>
                      <a:r>
                        <a:rPr lang="da-DK" b="0" dirty="0"/>
                        <a:t>, at menneskelighed er noget, man iklæder sig. Det er meget overfladisk – den udnytter det overfladiske spil</a:t>
                      </a:r>
                      <a:endParaRPr lang="da-DK" dirty="0"/>
                    </a:p>
                  </a:txBody>
                  <a:tcPr/>
                </a:tc>
                <a:extLst>
                  <a:ext uri="{0D108BD9-81ED-4DB2-BD59-A6C34878D82A}">
                    <a16:rowId xmlns:a16="http://schemas.microsoft.com/office/drawing/2014/main" val="3337582898"/>
                  </a:ext>
                </a:extLst>
              </a:tr>
            </a:tbl>
          </a:graphicData>
        </a:graphic>
      </p:graphicFrame>
    </p:spTree>
    <p:extLst>
      <p:ext uri="{BB962C8B-B14F-4D97-AF65-F5344CB8AC3E}">
        <p14:creationId xmlns:p14="http://schemas.microsoft.com/office/powerpoint/2010/main" val="50961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B88C8-7923-3D9C-3E76-BAC79B4857B6}"/>
              </a:ext>
            </a:extLst>
          </p:cNvPr>
          <p:cNvSpPr>
            <a:spLocks noGrp="1"/>
          </p:cNvSpPr>
          <p:nvPr>
            <p:ph type="title"/>
          </p:nvPr>
        </p:nvSpPr>
        <p:spPr/>
        <p:txBody>
          <a:bodyPr/>
          <a:lstStyle/>
          <a:p>
            <a:r>
              <a:rPr lang="da-DK" dirty="0"/>
              <a:t>Hvad ligger der i billedet med manden og skyggen, der skilles?</a:t>
            </a:r>
          </a:p>
        </p:txBody>
      </p:sp>
      <p:sp>
        <p:nvSpPr>
          <p:cNvPr id="3" name="Pladsholder til indhold 2">
            <a:extLst>
              <a:ext uri="{FF2B5EF4-FFF2-40B4-BE49-F238E27FC236}">
                <a16:creationId xmlns:a16="http://schemas.microsoft.com/office/drawing/2014/main" id="{60B562EB-9467-901D-50FF-AC34E49DCC93}"/>
              </a:ext>
            </a:extLst>
          </p:cNvPr>
          <p:cNvSpPr>
            <a:spLocks noGrp="1"/>
          </p:cNvSpPr>
          <p:nvPr>
            <p:ph idx="1"/>
          </p:nvPr>
        </p:nvSpPr>
        <p:spPr/>
        <p:txBody>
          <a:bodyPr>
            <a:normAutofit lnSpcReduction="10000"/>
          </a:bodyPr>
          <a:lstStyle/>
          <a:p>
            <a:r>
              <a:rPr lang="da-DK" dirty="0"/>
              <a:t>Den lærde mand lader Skyggen overtage mere og mere magt.</a:t>
            </a:r>
          </a:p>
          <a:p>
            <a:pPr lvl="1"/>
            <a:r>
              <a:rPr lang="da-DK" dirty="0"/>
              <a:t>”Skyggen af ham gik over på genboens væg; ja der sad den lige over for mellem blomsterne på altanen; og når den fremmede rørte sig, så rørte skyggen sig også (l. 45-46) ”døren står halv på klem, nu skulle Skyggen være så snild og gå indenfor, se sig om, og så komme og fortælle mig, hvad den havde set! (l. 49-50). Vær så god at træde indenfor! Nå går du? og så nikkede han til Skyggen og Skyggen nikkede igen. ”Ja så gå, men bliv ikke borte! (l. 51-52)… Skyggen gik ind af den halvåbne altandør hos genboen, lige idet den fremmede gik ind i sin stue og lod det lange gardin falde ned efter sig” (l. 55-56)</a:t>
            </a:r>
          </a:p>
          <a:p>
            <a:pPr lvl="2"/>
            <a:r>
              <a:rPr lang="da-DK" dirty="0"/>
              <a:t>Her kan man tydeligt se, at den lærde man tillader, at Skyggen forlader ham, eftersom han selv er nysgerrig ift. hvad det er, som gemmer sig inde bag gardinet. </a:t>
            </a:r>
            <a:r>
              <a:rPr lang="da-DK" dirty="0">
                <a:sym typeface="Wingdings" panose="05000000000000000000" pitchFamily="2" charset="2"/>
              </a:rPr>
              <a:t> Den lærde mand lader sin skygge slippe løs.</a:t>
            </a:r>
          </a:p>
          <a:p>
            <a:endParaRPr lang="da-DK" dirty="0"/>
          </a:p>
        </p:txBody>
      </p:sp>
    </p:spTree>
    <p:extLst>
      <p:ext uri="{BB962C8B-B14F-4D97-AF65-F5344CB8AC3E}">
        <p14:creationId xmlns:p14="http://schemas.microsoft.com/office/powerpoint/2010/main" val="89651852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TotalTime>
  <Words>2390</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13</vt:i4>
      </vt:variant>
    </vt:vector>
  </HeadingPairs>
  <TitlesOfParts>
    <vt:vector size="18" baseType="lpstr">
      <vt:lpstr>Aptos</vt:lpstr>
      <vt:lpstr>Aptos Display</vt:lpstr>
      <vt:lpstr>Arial</vt:lpstr>
      <vt:lpstr>Wingdings</vt:lpstr>
      <vt:lpstr>Office-tema</vt:lpstr>
      <vt:lpstr>”Skyggen” (1847)</vt:lpstr>
      <vt:lpstr>En opsummering</vt:lpstr>
      <vt:lpstr>Handlingsforløb</vt:lpstr>
      <vt:lpstr>Kompositoriske brud i eventyret</vt:lpstr>
      <vt:lpstr>Personkarakteristik af den lærde mand og skyggen</vt:lpstr>
      <vt:lpstr>Personkarakteristik II</vt:lpstr>
      <vt:lpstr>PowerPoint-præsentation</vt:lpstr>
      <vt:lpstr>PowerPoint-præsentation</vt:lpstr>
      <vt:lpstr>Hvad ligger der i billedet med manden og skyggen, der skilles?</vt:lpstr>
      <vt:lpstr>Magtforskydningen mellem den lærde mand og skyggen:</vt:lpstr>
      <vt:lpstr>Genboens altan (Poesiens altan)</vt:lpstr>
      <vt:lpstr>Genboens altan (Poesiens altan)</vt:lpstr>
      <vt:lpstr>Tematikker i romantismen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Mads Nielsen</dc:creator>
  <cp:lastModifiedBy>Mads Nielsen</cp:lastModifiedBy>
  <cp:revision>4</cp:revision>
  <dcterms:created xsi:type="dcterms:W3CDTF">2024-12-15T08:32:16Z</dcterms:created>
  <dcterms:modified xsi:type="dcterms:W3CDTF">2024-12-21T09:30:13Z</dcterms:modified>
</cp:coreProperties>
</file>