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670" r:id="rId2"/>
  </p:sldMasterIdLst>
  <p:notesMasterIdLst>
    <p:notesMasterId r:id="rId10"/>
  </p:notesMasterIdLst>
  <p:sldIdLst>
    <p:sldId id="256" r:id="rId3"/>
    <p:sldId id="258" r:id="rId4"/>
    <p:sldId id="257" r:id="rId5"/>
    <p:sldId id="269" r:id="rId6"/>
    <p:sldId id="259" r:id="rId7"/>
    <p:sldId id="268"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AB716-DFEF-445F-8ABE-5152CBF8AE14}" v="9" dt="2024-01-22T19:47:47.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87"/>
  </p:normalViewPr>
  <p:slideViewPr>
    <p:cSldViewPr snapToGrid="0">
      <p:cViewPr varScale="1">
        <p:scale>
          <a:sx n="104" d="100"/>
          <a:sy n="104" d="100"/>
        </p:scale>
        <p:origin x="93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06760-7D91-4E1B-9561-32C537E92DB3}"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2BA7DFE7-0672-410F-B41B-646EBE71BACD}">
      <dgm:prSet/>
      <dgm:spPr/>
      <dgm:t>
        <a:bodyPr/>
        <a:lstStyle/>
        <a:p>
          <a:r>
            <a:rPr lang="da-DK" b="1" i="1" dirty="0"/>
            <a:t>Artikel 1.</a:t>
          </a:r>
          <a:br>
            <a:rPr lang="da-DK" dirty="0"/>
          </a:br>
          <a:r>
            <a:rPr lang="da-DK" b="1" dirty="0"/>
            <a:t>De Forenede Nationers formål er:</a:t>
          </a:r>
          <a:br>
            <a:rPr lang="da-DK" b="1" dirty="0"/>
          </a:br>
          <a:r>
            <a:rPr lang="da-DK" dirty="0"/>
            <a:t> at opretholde mellemfolkelig fred og sikkerhed   </a:t>
          </a:r>
        </a:p>
        <a:p>
          <a:r>
            <a:rPr lang="da-DK" dirty="0"/>
            <a:t>[…]</a:t>
          </a:r>
          <a:br>
            <a:rPr lang="da-DK" dirty="0"/>
          </a:br>
          <a:r>
            <a:rPr lang="da-DK" dirty="0"/>
            <a:t> at tilvejebringe mellemfolkeligt samarbejde ved løsning af mellemfolkelige spørgsmål af økonomisk, social, kulturel eller humanitær karakter, og ved at styrke og fremme respekten for menneskerettigheder og for fundamentale frihedsrettigheder for  alle uden forskel med hensyn til race, køn, sprog eller religion;  </a:t>
          </a:r>
          <a:endParaRPr lang="en-US" dirty="0"/>
        </a:p>
      </dgm:t>
    </dgm:pt>
    <dgm:pt modelId="{212714A5-8CA1-4568-80A7-811F7965CDBC}" type="parTrans" cxnId="{7480E67A-046D-4666-B127-D45B5FFB8594}">
      <dgm:prSet/>
      <dgm:spPr/>
      <dgm:t>
        <a:bodyPr/>
        <a:lstStyle/>
        <a:p>
          <a:endParaRPr lang="en-US"/>
        </a:p>
      </dgm:t>
    </dgm:pt>
    <dgm:pt modelId="{89E6D00D-9BB1-4480-A298-25542293F5A4}" type="sibTrans" cxnId="{7480E67A-046D-4666-B127-D45B5FFB8594}">
      <dgm:prSet/>
      <dgm:spPr/>
      <dgm:t>
        <a:bodyPr/>
        <a:lstStyle/>
        <a:p>
          <a:endParaRPr lang="en-US"/>
        </a:p>
      </dgm:t>
    </dgm:pt>
    <dgm:pt modelId="{7CECA3B5-689E-429C-8448-A03BEF34B136}">
      <dgm:prSet/>
      <dgm:spPr/>
      <dgm:t>
        <a:bodyPr/>
        <a:lstStyle/>
        <a:p>
          <a:r>
            <a:rPr lang="da-DK" b="1" i="1" dirty="0"/>
            <a:t>Artikel 2.</a:t>
          </a:r>
          <a:br>
            <a:rPr lang="da-DK" dirty="0"/>
          </a:br>
          <a:r>
            <a:rPr lang="da-DK" dirty="0"/>
            <a:t>Organisationen hviler på grundsætningen om alle dens medlemmers suveræne ligeberettigelse</a:t>
          </a:r>
        </a:p>
        <a:p>
          <a:r>
            <a:rPr lang="da-DK" dirty="0"/>
            <a:t>[…]</a:t>
          </a:r>
          <a:br>
            <a:rPr lang="da-DK" dirty="0"/>
          </a:br>
          <a:r>
            <a:rPr lang="da-DK" dirty="0"/>
            <a:t>Alle medlemmer skal i deres mellemfolkelige forhold  afholde sig fra trussel om magtanvendelse eller brug af magt; det være sig mod nogen stats territoriale integritet eller politiske uafhængighed eller på nogen anden måde, der er uforenelig med de Forenede Nationers formål.</a:t>
          </a:r>
          <a:br>
            <a:rPr lang="da-DK" dirty="0"/>
          </a:br>
          <a:endParaRPr lang="en-US" dirty="0"/>
        </a:p>
      </dgm:t>
    </dgm:pt>
    <dgm:pt modelId="{9FCC96ED-3046-45A3-90E8-7321A969D783}" type="parTrans" cxnId="{D70C0793-2DD7-4B7D-A737-B120AC779D3C}">
      <dgm:prSet/>
      <dgm:spPr/>
      <dgm:t>
        <a:bodyPr/>
        <a:lstStyle/>
        <a:p>
          <a:endParaRPr lang="en-US"/>
        </a:p>
      </dgm:t>
    </dgm:pt>
    <dgm:pt modelId="{8E871675-9EE3-4E85-9852-05C31F0CFE7A}" type="sibTrans" cxnId="{D70C0793-2DD7-4B7D-A737-B120AC779D3C}">
      <dgm:prSet/>
      <dgm:spPr/>
      <dgm:t>
        <a:bodyPr/>
        <a:lstStyle/>
        <a:p>
          <a:endParaRPr lang="en-US"/>
        </a:p>
      </dgm:t>
    </dgm:pt>
    <dgm:pt modelId="{718F94AB-87A8-461B-AAB1-CA05BD3F3721}" type="pres">
      <dgm:prSet presAssocID="{55506760-7D91-4E1B-9561-32C537E92DB3}" presName="hierChild1" presStyleCnt="0">
        <dgm:presLayoutVars>
          <dgm:chPref val="1"/>
          <dgm:dir/>
          <dgm:animOne val="branch"/>
          <dgm:animLvl val="lvl"/>
          <dgm:resizeHandles/>
        </dgm:presLayoutVars>
      </dgm:prSet>
      <dgm:spPr/>
    </dgm:pt>
    <dgm:pt modelId="{BD612F92-5E93-4143-8FE9-B866127F4E6D}" type="pres">
      <dgm:prSet presAssocID="{2BA7DFE7-0672-410F-B41B-646EBE71BACD}" presName="hierRoot1" presStyleCnt="0"/>
      <dgm:spPr/>
    </dgm:pt>
    <dgm:pt modelId="{B18D4E82-1333-4525-9BBD-C1E0C84F1205}" type="pres">
      <dgm:prSet presAssocID="{2BA7DFE7-0672-410F-B41B-646EBE71BACD}" presName="composite" presStyleCnt="0"/>
      <dgm:spPr/>
    </dgm:pt>
    <dgm:pt modelId="{B883E9A5-A1B0-4130-B1C3-61532421555D}" type="pres">
      <dgm:prSet presAssocID="{2BA7DFE7-0672-410F-B41B-646EBE71BACD}" presName="background" presStyleLbl="node0" presStyleIdx="0" presStyleCnt="2"/>
      <dgm:spPr/>
    </dgm:pt>
    <dgm:pt modelId="{9F9763D0-82EA-4421-9169-3A10FBD123DB}" type="pres">
      <dgm:prSet presAssocID="{2BA7DFE7-0672-410F-B41B-646EBE71BACD}" presName="text" presStyleLbl="fgAcc0" presStyleIdx="0" presStyleCnt="2" custScaleX="103473" custScaleY="127223">
        <dgm:presLayoutVars>
          <dgm:chPref val="3"/>
        </dgm:presLayoutVars>
      </dgm:prSet>
      <dgm:spPr/>
    </dgm:pt>
    <dgm:pt modelId="{F4D33040-F3C6-4C53-A770-11448DE5D28F}" type="pres">
      <dgm:prSet presAssocID="{2BA7DFE7-0672-410F-B41B-646EBE71BACD}" presName="hierChild2" presStyleCnt="0"/>
      <dgm:spPr/>
    </dgm:pt>
    <dgm:pt modelId="{034D12F6-8C7B-420E-A9FF-376B46B4E4F5}" type="pres">
      <dgm:prSet presAssocID="{7CECA3B5-689E-429C-8448-A03BEF34B136}" presName="hierRoot1" presStyleCnt="0"/>
      <dgm:spPr/>
    </dgm:pt>
    <dgm:pt modelId="{91DB9889-4E12-47F2-A156-7087292D73C1}" type="pres">
      <dgm:prSet presAssocID="{7CECA3B5-689E-429C-8448-A03BEF34B136}" presName="composite" presStyleCnt="0"/>
      <dgm:spPr/>
    </dgm:pt>
    <dgm:pt modelId="{378C5CDA-D2C4-4494-BFD6-9F688D940A8A}" type="pres">
      <dgm:prSet presAssocID="{7CECA3B5-689E-429C-8448-A03BEF34B136}" presName="background" presStyleLbl="node0" presStyleIdx="1" presStyleCnt="2"/>
      <dgm:spPr/>
    </dgm:pt>
    <dgm:pt modelId="{5EDB6175-37B8-4285-B33C-5BCCA2D40005}" type="pres">
      <dgm:prSet presAssocID="{7CECA3B5-689E-429C-8448-A03BEF34B136}" presName="text" presStyleLbl="fgAcc0" presStyleIdx="1" presStyleCnt="2" custScaleX="112169" custScaleY="143901">
        <dgm:presLayoutVars>
          <dgm:chPref val="3"/>
        </dgm:presLayoutVars>
      </dgm:prSet>
      <dgm:spPr/>
    </dgm:pt>
    <dgm:pt modelId="{3CBFEDA8-696F-4921-BC40-F51F0966A0B3}" type="pres">
      <dgm:prSet presAssocID="{7CECA3B5-689E-429C-8448-A03BEF34B136}" presName="hierChild2" presStyleCnt="0"/>
      <dgm:spPr/>
    </dgm:pt>
  </dgm:ptLst>
  <dgm:cxnLst>
    <dgm:cxn modelId="{18601027-9977-44BC-991F-F6BD5BF45B19}" type="presOf" srcId="{2BA7DFE7-0672-410F-B41B-646EBE71BACD}" destId="{9F9763D0-82EA-4421-9169-3A10FBD123DB}" srcOrd="0" destOrd="0" presId="urn:microsoft.com/office/officeart/2005/8/layout/hierarchy1"/>
    <dgm:cxn modelId="{7480E67A-046D-4666-B127-D45B5FFB8594}" srcId="{55506760-7D91-4E1B-9561-32C537E92DB3}" destId="{2BA7DFE7-0672-410F-B41B-646EBE71BACD}" srcOrd="0" destOrd="0" parTransId="{212714A5-8CA1-4568-80A7-811F7965CDBC}" sibTransId="{89E6D00D-9BB1-4480-A298-25542293F5A4}"/>
    <dgm:cxn modelId="{080A6C8A-DD0F-457A-B556-0105FC74B4B2}" type="presOf" srcId="{7CECA3B5-689E-429C-8448-A03BEF34B136}" destId="{5EDB6175-37B8-4285-B33C-5BCCA2D40005}" srcOrd="0" destOrd="0" presId="urn:microsoft.com/office/officeart/2005/8/layout/hierarchy1"/>
    <dgm:cxn modelId="{D70C0793-2DD7-4B7D-A737-B120AC779D3C}" srcId="{55506760-7D91-4E1B-9561-32C537E92DB3}" destId="{7CECA3B5-689E-429C-8448-A03BEF34B136}" srcOrd="1" destOrd="0" parTransId="{9FCC96ED-3046-45A3-90E8-7321A969D783}" sibTransId="{8E871675-9EE3-4E85-9852-05C31F0CFE7A}"/>
    <dgm:cxn modelId="{F2C259AC-9557-4C89-8F04-CBF81EA27BFD}" type="presOf" srcId="{55506760-7D91-4E1B-9561-32C537E92DB3}" destId="{718F94AB-87A8-461B-AAB1-CA05BD3F3721}" srcOrd="0" destOrd="0" presId="urn:microsoft.com/office/officeart/2005/8/layout/hierarchy1"/>
    <dgm:cxn modelId="{11D9D576-D9DC-45F6-9DBA-B935F08901B7}" type="presParOf" srcId="{718F94AB-87A8-461B-AAB1-CA05BD3F3721}" destId="{BD612F92-5E93-4143-8FE9-B866127F4E6D}" srcOrd="0" destOrd="0" presId="urn:microsoft.com/office/officeart/2005/8/layout/hierarchy1"/>
    <dgm:cxn modelId="{84585C03-5DDA-460C-8E31-CB454E162CC9}" type="presParOf" srcId="{BD612F92-5E93-4143-8FE9-B866127F4E6D}" destId="{B18D4E82-1333-4525-9BBD-C1E0C84F1205}" srcOrd="0" destOrd="0" presId="urn:microsoft.com/office/officeart/2005/8/layout/hierarchy1"/>
    <dgm:cxn modelId="{D041E2D9-84DA-4BBF-B3E5-5192E8D34A39}" type="presParOf" srcId="{B18D4E82-1333-4525-9BBD-C1E0C84F1205}" destId="{B883E9A5-A1B0-4130-B1C3-61532421555D}" srcOrd="0" destOrd="0" presId="urn:microsoft.com/office/officeart/2005/8/layout/hierarchy1"/>
    <dgm:cxn modelId="{2BE60736-B452-44B1-A2EF-D97FD879A4B5}" type="presParOf" srcId="{B18D4E82-1333-4525-9BBD-C1E0C84F1205}" destId="{9F9763D0-82EA-4421-9169-3A10FBD123DB}" srcOrd="1" destOrd="0" presId="urn:microsoft.com/office/officeart/2005/8/layout/hierarchy1"/>
    <dgm:cxn modelId="{DC86A692-2DF0-4B98-92F6-BAC0144F85D5}" type="presParOf" srcId="{BD612F92-5E93-4143-8FE9-B866127F4E6D}" destId="{F4D33040-F3C6-4C53-A770-11448DE5D28F}" srcOrd="1" destOrd="0" presId="urn:microsoft.com/office/officeart/2005/8/layout/hierarchy1"/>
    <dgm:cxn modelId="{1AC2F6F0-8462-48D7-AE66-F5B0C4B7B47D}" type="presParOf" srcId="{718F94AB-87A8-461B-AAB1-CA05BD3F3721}" destId="{034D12F6-8C7B-420E-A9FF-376B46B4E4F5}" srcOrd="1" destOrd="0" presId="urn:microsoft.com/office/officeart/2005/8/layout/hierarchy1"/>
    <dgm:cxn modelId="{B14CA46C-608B-4FD4-A584-B4AA2E4ED01E}" type="presParOf" srcId="{034D12F6-8C7B-420E-A9FF-376B46B4E4F5}" destId="{91DB9889-4E12-47F2-A156-7087292D73C1}" srcOrd="0" destOrd="0" presId="urn:microsoft.com/office/officeart/2005/8/layout/hierarchy1"/>
    <dgm:cxn modelId="{665530CB-01C0-442D-BA62-082C993C7D10}" type="presParOf" srcId="{91DB9889-4E12-47F2-A156-7087292D73C1}" destId="{378C5CDA-D2C4-4494-BFD6-9F688D940A8A}" srcOrd="0" destOrd="0" presId="urn:microsoft.com/office/officeart/2005/8/layout/hierarchy1"/>
    <dgm:cxn modelId="{EAD2AD6E-E2A0-4D18-A2BE-FD0E69EBD1C1}" type="presParOf" srcId="{91DB9889-4E12-47F2-A156-7087292D73C1}" destId="{5EDB6175-37B8-4285-B33C-5BCCA2D40005}" srcOrd="1" destOrd="0" presId="urn:microsoft.com/office/officeart/2005/8/layout/hierarchy1"/>
    <dgm:cxn modelId="{56E98189-B563-4A1E-8EAF-636AAF29591C}" type="presParOf" srcId="{034D12F6-8C7B-420E-A9FF-376B46B4E4F5}" destId="{3CBFEDA8-696F-4921-BC40-F51F0966A0B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3E9A5-A1B0-4130-B1C3-61532421555D}">
      <dsp:nvSpPr>
        <dsp:cNvPr id="0" name=""/>
        <dsp:cNvSpPr/>
      </dsp:nvSpPr>
      <dsp:spPr>
        <a:xfrm>
          <a:off x="745932" y="1580"/>
          <a:ext cx="3371522" cy="2632317"/>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F9763D0-82EA-4421-9169-3A10FBD123DB}">
      <dsp:nvSpPr>
        <dsp:cNvPr id="0" name=""/>
        <dsp:cNvSpPr/>
      </dsp:nvSpPr>
      <dsp:spPr>
        <a:xfrm>
          <a:off x="1107972" y="345518"/>
          <a:ext cx="3371522" cy="263231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a-DK" sz="1300" b="1" i="1" kern="1200" dirty="0"/>
            <a:t>Artikel 1.</a:t>
          </a:r>
          <a:br>
            <a:rPr lang="da-DK" sz="1300" kern="1200" dirty="0"/>
          </a:br>
          <a:r>
            <a:rPr lang="da-DK" sz="1300" b="1" kern="1200" dirty="0"/>
            <a:t>De Forenede Nationers formål er:</a:t>
          </a:r>
          <a:br>
            <a:rPr lang="da-DK" sz="1300" b="1" kern="1200" dirty="0"/>
          </a:br>
          <a:r>
            <a:rPr lang="da-DK" sz="1300" kern="1200" dirty="0"/>
            <a:t> at opretholde mellemfolkelig fred og sikkerhed   </a:t>
          </a:r>
        </a:p>
        <a:p>
          <a:pPr marL="0" lvl="0" indent="0" algn="ctr" defTabSz="577850">
            <a:lnSpc>
              <a:spcPct val="90000"/>
            </a:lnSpc>
            <a:spcBef>
              <a:spcPct val="0"/>
            </a:spcBef>
            <a:spcAft>
              <a:spcPct val="35000"/>
            </a:spcAft>
            <a:buNone/>
          </a:pPr>
          <a:r>
            <a:rPr lang="da-DK" sz="1300" kern="1200" dirty="0"/>
            <a:t>[…]</a:t>
          </a:r>
          <a:br>
            <a:rPr lang="da-DK" sz="1300" kern="1200" dirty="0"/>
          </a:br>
          <a:r>
            <a:rPr lang="da-DK" sz="1300" kern="1200" dirty="0"/>
            <a:t> at tilvejebringe mellemfolkeligt samarbejde ved løsning af mellemfolkelige spørgsmål af økonomisk, social, kulturel eller humanitær karakter, og ved at styrke og fremme respekten for menneskerettigheder og for fundamentale frihedsrettigheder for  alle uden forskel med hensyn til race, køn, sprog eller religion;  </a:t>
          </a:r>
          <a:endParaRPr lang="en-US" sz="1300" kern="1200" dirty="0"/>
        </a:p>
      </dsp:txBody>
      <dsp:txXfrm>
        <a:off x="1185070" y="422616"/>
        <a:ext cx="3217326" cy="2478121"/>
      </dsp:txXfrm>
    </dsp:sp>
    <dsp:sp modelId="{378C5CDA-D2C4-4494-BFD6-9F688D940A8A}">
      <dsp:nvSpPr>
        <dsp:cNvPr id="0" name=""/>
        <dsp:cNvSpPr/>
      </dsp:nvSpPr>
      <dsp:spPr>
        <a:xfrm>
          <a:off x="4841533" y="1580"/>
          <a:ext cx="3654868" cy="2977395"/>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EDB6175-37B8-4285-B33C-5BCCA2D40005}">
      <dsp:nvSpPr>
        <dsp:cNvPr id="0" name=""/>
        <dsp:cNvSpPr/>
      </dsp:nvSpPr>
      <dsp:spPr>
        <a:xfrm>
          <a:off x="5203573" y="345518"/>
          <a:ext cx="3654868" cy="2977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a-DK" sz="1300" b="1" i="1" kern="1200" dirty="0"/>
            <a:t>Artikel 2.</a:t>
          </a:r>
          <a:br>
            <a:rPr lang="da-DK" sz="1300" kern="1200" dirty="0"/>
          </a:br>
          <a:r>
            <a:rPr lang="da-DK" sz="1300" kern="1200" dirty="0"/>
            <a:t>Organisationen hviler på grundsætningen om alle dens medlemmers suveræne ligeberettigelse</a:t>
          </a:r>
        </a:p>
        <a:p>
          <a:pPr marL="0" lvl="0" indent="0" algn="ctr" defTabSz="577850">
            <a:lnSpc>
              <a:spcPct val="90000"/>
            </a:lnSpc>
            <a:spcBef>
              <a:spcPct val="0"/>
            </a:spcBef>
            <a:spcAft>
              <a:spcPct val="35000"/>
            </a:spcAft>
            <a:buNone/>
          </a:pPr>
          <a:r>
            <a:rPr lang="da-DK" sz="1300" kern="1200" dirty="0"/>
            <a:t>[…]</a:t>
          </a:r>
          <a:br>
            <a:rPr lang="da-DK" sz="1300" kern="1200" dirty="0"/>
          </a:br>
          <a:r>
            <a:rPr lang="da-DK" sz="1300" kern="1200" dirty="0"/>
            <a:t>Alle medlemmer skal i deres mellemfolkelige forhold  afholde sig fra trussel om magtanvendelse eller brug af magt; det være sig mod nogen stats territoriale integritet eller politiske uafhængighed eller på nogen anden måde, der er uforenelig med de Forenede Nationers formål.</a:t>
          </a:r>
          <a:br>
            <a:rPr lang="da-DK" sz="1300" kern="1200" dirty="0"/>
          </a:br>
          <a:endParaRPr lang="en-US" sz="1300" kern="1200" dirty="0"/>
        </a:p>
      </dsp:txBody>
      <dsp:txXfrm>
        <a:off x="5290778" y="432723"/>
        <a:ext cx="3480458" cy="28029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FEB0B-0E04-314A-B17E-16E570240B46}" type="datetimeFigureOut">
              <a:rPr lang="da-DK" smtClean="0"/>
              <a:t>16.12.2024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DBDC6-FF14-6441-AB62-35D9B44D8E88}" type="slidenum">
              <a:rPr lang="da-DK" smtClean="0"/>
              <a:t>‹nr.›</a:t>
            </a:fld>
            <a:endParaRPr lang="da-DK"/>
          </a:p>
        </p:txBody>
      </p:sp>
    </p:spTree>
    <p:extLst>
      <p:ext uri="{BB962C8B-B14F-4D97-AF65-F5344CB8AC3E}">
        <p14:creationId xmlns:p14="http://schemas.microsoft.com/office/powerpoint/2010/main" val="61783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Hvilke folkedrab kender I? </a:t>
            </a:r>
          </a:p>
          <a:p>
            <a:r>
              <a:rPr lang="da-DK" dirty="0"/>
              <a:t>Se dernæst link på </a:t>
            </a:r>
            <a:r>
              <a:rPr lang="da-DK" dirty="0" err="1"/>
              <a:t>lectio</a:t>
            </a:r>
            <a:r>
              <a:rPr lang="da-DK" dirty="0"/>
              <a:t>. Er der nogle fællesnævner? </a:t>
            </a:r>
          </a:p>
        </p:txBody>
      </p:sp>
      <p:sp>
        <p:nvSpPr>
          <p:cNvPr id="4" name="Pladsholder til slidenummer 3"/>
          <p:cNvSpPr>
            <a:spLocks noGrp="1"/>
          </p:cNvSpPr>
          <p:nvPr>
            <p:ph type="sldNum" sz="quarter" idx="5"/>
          </p:nvPr>
        </p:nvSpPr>
        <p:spPr/>
        <p:txBody>
          <a:bodyPr/>
          <a:lstStyle/>
          <a:p>
            <a:fld id="{33ADBDC6-FF14-6441-AB62-35D9B44D8E88}" type="slidenum">
              <a:rPr lang="da-DK" smtClean="0"/>
              <a:t>1</a:t>
            </a:fld>
            <a:endParaRPr lang="da-DK"/>
          </a:p>
        </p:txBody>
      </p:sp>
    </p:spTree>
    <p:extLst>
      <p:ext uri="{BB962C8B-B14F-4D97-AF65-F5344CB8AC3E}">
        <p14:creationId xmlns:p14="http://schemas.microsoft.com/office/powerpoint/2010/main" val="247802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Jeg har samtaler med de sidste 2 grupper. </a:t>
            </a:r>
          </a:p>
        </p:txBody>
      </p:sp>
      <p:sp>
        <p:nvSpPr>
          <p:cNvPr id="4" name="Pladsholder til slidenummer 3"/>
          <p:cNvSpPr>
            <a:spLocks noGrp="1"/>
          </p:cNvSpPr>
          <p:nvPr>
            <p:ph type="sldNum" sz="quarter" idx="5"/>
          </p:nvPr>
        </p:nvSpPr>
        <p:spPr/>
        <p:txBody>
          <a:bodyPr/>
          <a:lstStyle/>
          <a:p>
            <a:fld id="{33ADBDC6-FF14-6441-AB62-35D9B44D8E88}" type="slidenum">
              <a:rPr lang="da-DK" smtClean="0"/>
              <a:t>7</a:t>
            </a:fld>
            <a:endParaRPr lang="da-DK"/>
          </a:p>
        </p:txBody>
      </p:sp>
    </p:spTree>
    <p:extLst>
      <p:ext uri="{BB962C8B-B14F-4D97-AF65-F5344CB8AC3E}">
        <p14:creationId xmlns:p14="http://schemas.microsoft.com/office/powerpoint/2010/main" val="9748257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12/16/24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740695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da-DK"/>
              <a:t>Klik for at redigere titeltypografien i masteren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12/16/24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da-DK"/>
              <a:t>Klik for at redigere titeltypografien i masteren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DA16AA21-1863-4931-97CB-99D0A168701B}" type="datetimeFigureOut">
              <a:rPr lang="en-US" dirty="0"/>
              <a:t>12/16/24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3772C379-9A7C-4C87-A116-CBE9F58B04C5}" type="datetimeFigureOut">
              <a:rPr lang="en-US" dirty="0"/>
              <a:t>12/16/24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12/16/24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35BB1C6-BF8F-4481-8AB2-603A1C8A906A}" type="datetimeFigureOut">
              <a:rPr lang="en-US" smtClean="0"/>
              <a:t>12/16/24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630041"/>
      </p:ext>
    </p:extLst>
  </p:cSld>
  <p:clrMap bg1="lt1" tx1="dk1" bg2="lt2" tx2="dk2" accent1="accent1" accent2="accent2" accent3="accent3" accent4="accent4" accent5="accent5" accent6="accent6" hlink="hlink" folHlink="folHlink"/>
  <p:sldLayoutIdLst>
    <p:sldLayoutId id="2147483672" r:id="rId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hyperlink" Target="https://www.dr.dk/nyheder/udland/el-kraever-klarere-svar-skal-netanyahu-i-faengsel-hvis-han-lander-i-danmark"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mitcfu.dk/mm/player/?copydan=03061017203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folkedrab.dk/hvad-er-folkedrab/fns-folkedrabskonvention"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dr.dk/nyheder/udland/begaar-israel-folkedrab-i-gaza-i-dag-starter-historisk-hoering-i-haag" TargetMode="External"/><Relationship Id="rId5" Type="http://schemas.openxmlformats.org/officeDocument/2006/relationships/hyperlink" Target="https://folkedrab.dk/hvad-er-folkedrab/folkedrab-internationale-domstole" TargetMode="External"/><Relationship Id="rId4" Type="http://schemas.openxmlformats.org/officeDocument/2006/relationships/hyperlink" Target="https://folkedrab.dk/hvad-er-folkedrab/folkedrab-andre-internationale-forbrydels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E87B5-92F6-3033-7AF6-33F382FBA786}"/>
              </a:ext>
            </a:extLst>
          </p:cNvPr>
          <p:cNvSpPr>
            <a:spLocks noGrp="1"/>
          </p:cNvSpPr>
          <p:nvPr>
            <p:ph type="ctrTitle"/>
          </p:nvPr>
        </p:nvSpPr>
        <p:spPr/>
        <p:txBody>
          <a:bodyPr/>
          <a:lstStyle/>
          <a:p>
            <a:r>
              <a:rPr lang="da-DK" dirty="0"/>
              <a:t>Hvad er folkedrab?</a:t>
            </a:r>
          </a:p>
        </p:txBody>
      </p:sp>
      <p:sp>
        <p:nvSpPr>
          <p:cNvPr id="3" name="Undertitel 2">
            <a:extLst>
              <a:ext uri="{FF2B5EF4-FFF2-40B4-BE49-F238E27FC236}">
                <a16:creationId xmlns:a16="http://schemas.microsoft.com/office/drawing/2014/main" id="{538E05B4-2F3E-CB18-0326-0E544667193C}"/>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406797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rtrappe og søjler til en majestætisk bygning">
            <a:extLst>
              <a:ext uri="{FF2B5EF4-FFF2-40B4-BE49-F238E27FC236}">
                <a16:creationId xmlns:a16="http://schemas.microsoft.com/office/drawing/2014/main" id="{41757167-780D-E519-2D87-0E1E65006371}"/>
              </a:ext>
            </a:extLst>
          </p:cNvPr>
          <p:cNvPicPr>
            <a:picLocks noChangeAspect="1"/>
          </p:cNvPicPr>
          <p:nvPr/>
        </p:nvPicPr>
        <p:blipFill rotWithShape="1">
          <a:blip r:embed="rId2">
            <a:alphaModFix amt="50000"/>
          </a:blip>
          <a:srcRect r="-1" b="15728"/>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el 1">
            <a:extLst>
              <a:ext uri="{FF2B5EF4-FFF2-40B4-BE49-F238E27FC236}">
                <a16:creationId xmlns:a16="http://schemas.microsoft.com/office/drawing/2014/main" id="{B96AC446-0B51-4F49-A102-7C30D106A1E0}"/>
              </a:ext>
            </a:extLst>
          </p:cNvPr>
          <p:cNvSpPr>
            <a:spLocks noGrp="1"/>
          </p:cNvSpPr>
          <p:nvPr>
            <p:ph type="title"/>
          </p:nvPr>
        </p:nvSpPr>
        <p:spPr>
          <a:xfrm>
            <a:off x="1130271" y="1193800"/>
            <a:ext cx="3193050" cy="4699000"/>
          </a:xfrm>
        </p:spPr>
        <p:txBody>
          <a:bodyPr anchor="ctr">
            <a:normAutofit/>
          </a:bodyPr>
          <a:lstStyle/>
          <a:p>
            <a:r>
              <a:rPr lang="da-DK" b="1" dirty="0">
                <a:latin typeface="Arial" panose="020B0604020202020204" pitchFamily="34" charset="0"/>
                <a:cs typeface="Arial" panose="020B0604020202020204" pitchFamily="34" charset="0"/>
              </a:rPr>
              <a:t>Hvad er Folkeretten </a:t>
            </a:r>
            <a:endParaRPr lang="en-GB"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931627A1-DB09-419C-99F5-0739C29C29AC}"/>
              </a:ext>
            </a:extLst>
          </p:cNvPr>
          <p:cNvSpPr>
            <a:spLocks noGrp="1"/>
          </p:cNvSpPr>
          <p:nvPr>
            <p:ph idx="1"/>
          </p:nvPr>
        </p:nvSpPr>
        <p:spPr>
          <a:xfrm>
            <a:off x="4976636" y="1193800"/>
            <a:ext cx="6085091" cy="4699000"/>
          </a:xfrm>
        </p:spPr>
        <p:txBody>
          <a:bodyPr anchor="ctr">
            <a:normAutofit lnSpcReduction="10000"/>
          </a:bodyPr>
          <a:lstStyle/>
          <a:p>
            <a:pPr>
              <a:lnSpc>
                <a:spcPct val="110000"/>
              </a:lnSpc>
            </a:pPr>
            <a:r>
              <a:rPr lang="da-DK" sz="1700" dirty="0">
                <a:highlight>
                  <a:srgbClr val="000000"/>
                </a:highlight>
                <a:latin typeface="Noto Serif" panose="02020600060500020200" pitchFamily="18" charset="0"/>
                <a:ea typeface="Noto Serif" panose="02020600060500020200" pitchFamily="18" charset="0"/>
                <a:cs typeface="Noto Serif" panose="02020600060500020200" pitchFamily="18" charset="0"/>
              </a:rPr>
              <a:t>Folkeret = det retssystem/ internationale regler, der regulerer forholdet mellem forskellige stater i modsætning til national ret, der regulerer forholdene for borgerne i den enkelte stat.</a:t>
            </a:r>
          </a:p>
          <a:p>
            <a:pPr>
              <a:lnSpc>
                <a:spcPct val="110000"/>
              </a:lnSpc>
            </a:pPr>
            <a:r>
              <a:rPr lang="da-DK" sz="1700" b="0" i="0" dirty="0">
                <a:effectLst/>
                <a:highlight>
                  <a:srgbClr val="000000"/>
                </a:highlight>
                <a:latin typeface="Noto Serif" panose="020B0604020202020204" pitchFamily="18" charset="0"/>
              </a:rPr>
              <a:t>FN fungerer både som en arena, hvor folkeret bliver lavet og som en aktør, som passer på at folkeretten følges.</a:t>
            </a:r>
          </a:p>
          <a:p>
            <a:pPr>
              <a:lnSpc>
                <a:spcPct val="110000"/>
              </a:lnSpc>
            </a:pPr>
            <a:r>
              <a:rPr lang="da-DK" sz="1700" b="0" i="0" dirty="0">
                <a:effectLst/>
                <a:highlight>
                  <a:srgbClr val="000000"/>
                </a:highlight>
                <a:latin typeface="Noto Serif" panose="02020600060500020200" pitchFamily="18" charset="0"/>
              </a:rPr>
              <a:t>FN’s hovedansvar er at bevare international fred og sikkerhed. FN-pagten giver derfor FN myndighed til at sørge for, at staterne følger folkeretten.</a:t>
            </a:r>
            <a:endParaRPr lang="da-DK" sz="1700" b="0" i="0" dirty="0">
              <a:effectLst/>
              <a:highlight>
                <a:srgbClr val="000000"/>
              </a:highlight>
              <a:latin typeface="Noto Serif" panose="020B0604020202020204" pitchFamily="18" charset="0"/>
            </a:endParaRPr>
          </a:p>
          <a:p>
            <a:pPr>
              <a:lnSpc>
                <a:spcPct val="110000"/>
              </a:lnSpc>
            </a:pPr>
            <a:r>
              <a:rPr lang="da-DK" sz="1700" dirty="0">
                <a:highlight>
                  <a:srgbClr val="000000"/>
                </a:highlight>
                <a:latin typeface="Noto Serif" panose="020B0604020202020204" pitchFamily="18" charset="0"/>
                <a:cs typeface="Arial" panose="020B0604020202020204" pitchFamily="34" charset="0"/>
              </a:rPr>
              <a:t>Eksempler på folkeretslige regler fx menneskerettighedserklæringen (1948), </a:t>
            </a:r>
            <a:r>
              <a:rPr lang="da-DK" sz="1700" dirty="0" err="1">
                <a:highlight>
                  <a:srgbClr val="000000"/>
                </a:highlight>
                <a:latin typeface="Noto Serif" panose="020B0604020202020204" pitchFamily="18" charset="0"/>
                <a:cs typeface="Arial" panose="020B0604020202020204" pitchFamily="34" charset="0"/>
              </a:rPr>
              <a:t>Genéve</a:t>
            </a:r>
            <a:r>
              <a:rPr lang="da-DK" sz="1700" dirty="0">
                <a:highlight>
                  <a:srgbClr val="000000"/>
                </a:highlight>
                <a:latin typeface="Noto Serif" panose="020B0604020202020204" pitchFamily="18" charset="0"/>
                <a:cs typeface="Arial" panose="020B0604020202020204" pitchFamily="34" charset="0"/>
              </a:rPr>
              <a:t>-konventionerne (krigens regler), Den europæiske menneskerettighedskonvention (1950), Børnekonventionen (1989)</a:t>
            </a:r>
            <a:endParaRPr lang="da-DK" sz="1700" dirty="0">
              <a:highlight>
                <a:srgbClr val="000000"/>
              </a:highlight>
              <a:latin typeface="Arial" panose="020B0604020202020204" pitchFamily="34" charset="0"/>
              <a:cs typeface="Arial" panose="020B0604020202020204" pitchFamily="34" charset="0"/>
            </a:endParaRPr>
          </a:p>
          <a:p>
            <a:pPr marL="0" indent="0">
              <a:lnSpc>
                <a:spcPct val="110000"/>
              </a:lnSpc>
              <a:buNone/>
            </a:pPr>
            <a:endParaRPr lang="da-DK" sz="1700" dirty="0">
              <a:latin typeface="Arial" panose="020B0604020202020204" pitchFamily="34" charset="0"/>
              <a:cs typeface="Arial" panose="020B0604020202020204" pitchFamily="34" charset="0"/>
            </a:endParaRP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32989623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BEFCE7-F876-4D22-A558-69EBD9325660}"/>
              </a:ext>
            </a:extLst>
          </p:cNvPr>
          <p:cNvSpPr>
            <a:spLocks noGrp="1"/>
          </p:cNvSpPr>
          <p:nvPr>
            <p:ph type="title"/>
          </p:nvPr>
        </p:nvSpPr>
        <p:spPr>
          <a:xfrm>
            <a:off x="1451579" y="804519"/>
            <a:ext cx="9603275" cy="1049235"/>
          </a:xfrm>
        </p:spPr>
        <p:txBody>
          <a:bodyPr>
            <a:normAutofit/>
          </a:bodyPr>
          <a:lstStyle/>
          <a:p>
            <a:r>
              <a:rPr lang="en-GB" sz="3000" dirty="0"/>
              <a:t>FN’s </a:t>
            </a:r>
            <a:r>
              <a:rPr lang="en-GB" sz="3000" dirty="0" err="1"/>
              <a:t>formålsparagraf</a:t>
            </a:r>
            <a:r>
              <a:rPr lang="en-GB" sz="3000" dirty="0"/>
              <a:t>: </a:t>
            </a:r>
            <a:br>
              <a:rPr lang="en-GB" sz="3000" dirty="0"/>
            </a:br>
            <a:endParaRPr lang="en-GB" sz="3000" dirty="0"/>
          </a:p>
        </p:txBody>
      </p:sp>
      <p:graphicFrame>
        <p:nvGraphicFramePr>
          <p:cNvPr id="15" name="Pladsholder til indhold 2">
            <a:extLst>
              <a:ext uri="{FF2B5EF4-FFF2-40B4-BE49-F238E27FC236}">
                <a16:creationId xmlns:a16="http://schemas.microsoft.com/office/drawing/2014/main" id="{792E2111-2674-28C0-CC0B-1C45809E8397}"/>
              </a:ext>
            </a:extLst>
          </p:cNvPr>
          <p:cNvGraphicFramePr>
            <a:graphicFrameLocks noGrp="1"/>
          </p:cNvGraphicFramePr>
          <p:nvPr>
            <p:ph idx="1"/>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60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0C1F0-2972-79FC-1799-7C1189662010}"/>
              </a:ext>
            </a:extLst>
          </p:cNvPr>
          <p:cNvSpPr>
            <a:spLocks noGrp="1"/>
          </p:cNvSpPr>
          <p:nvPr>
            <p:ph type="title"/>
          </p:nvPr>
        </p:nvSpPr>
        <p:spPr/>
        <p:txBody>
          <a:bodyPr/>
          <a:lstStyle/>
          <a:p>
            <a:r>
              <a:rPr lang="da-DK" dirty="0"/>
              <a:t>Internationale domstole </a:t>
            </a:r>
          </a:p>
        </p:txBody>
      </p:sp>
      <p:sp>
        <p:nvSpPr>
          <p:cNvPr id="3" name="Pladsholder til indhold 2">
            <a:extLst>
              <a:ext uri="{FF2B5EF4-FFF2-40B4-BE49-F238E27FC236}">
                <a16:creationId xmlns:a16="http://schemas.microsoft.com/office/drawing/2014/main" id="{B7A3D76F-829E-D045-07D7-3D6050E769E1}"/>
              </a:ext>
            </a:extLst>
          </p:cNvPr>
          <p:cNvSpPr>
            <a:spLocks noGrp="1"/>
          </p:cNvSpPr>
          <p:nvPr>
            <p:ph idx="1"/>
          </p:nvPr>
        </p:nvSpPr>
        <p:spPr>
          <a:xfrm>
            <a:off x="1451579" y="2015732"/>
            <a:ext cx="9603275" cy="3791944"/>
          </a:xfrm>
        </p:spPr>
        <p:txBody>
          <a:bodyPr>
            <a:normAutofit fontScale="85000" lnSpcReduction="20000"/>
          </a:bodyPr>
          <a:lstStyle/>
          <a:p>
            <a:r>
              <a:rPr lang="da-DK" dirty="0"/>
              <a:t>Den Internationale Domstol (ICJ) </a:t>
            </a:r>
          </a:p>
          <a:p>
            <a:pPr lvl="1"/>
            <a:r>
              <a:rPr lang="da-DK" dirty="0" err="1"/>
              <a:t>FNs</a:t>
            </a:r>
            <a:r>
              <a:rPr lang="da-DK" dirty="0"/>
              <a:t> vigtigste juridiske organ. </a:t>
            </a:r>
          </a:p>
          <a:p>
            <a:pPr lvl="1"/>
            <a:r>
              <a:rPr lang="da-DK" dirty="0"/>
              <a:t>Stater, ikke enkeltpersoner, kan indbringe sager for domstolen. </a:t>
            </a:r>
          </a:p>
          <a:p>
            <a:pPr lvl="1"/>
            <a:r>
              <a:rPr lang="da-DK" dirty="0"/>
              <a:t>Sager der vedrører folkeretten., </a:t>
            </a:r>
            <a:r>
              <a:rPr lang="da-DK" dirty="0" err="1"/>
              <a:t>dvs</a:t>
            </a:r>
            <a:r>
              <a:rPr lang="da-DK" dirty="0"/>
              <a:t> forholdet mellem stater. Herunder anklager om folkedrab og humanitær folkeret. </a:t>
            </a:r>
          </a:p>
          <a:p>
            <a:r>
              <a:rPr lang="da-DK" dirty="0"/>
              <a:t>Den internationale </a:t>
            </a:r>
            <a:r>
              <a:rPr lang="da-DK" dirty="0" err="1"/>
              <a:t>Krigforbryderdomstol</a:t>
            </a:r>
            <a:r>
              <a:rPr lang="da-DK" dirty="0"/>
              <a:t> (ICC)</a:t>
            </a:r>
          </a:p>
          <a:p>
            <a:pPr lvl="1"/>
            <a:r>
              <a:rPr lang="da-DK" dirty="0"/>
              <a:t>Selvstændig international domstol</a:t>
            </a:r>
          </a:p>
          <a:p>
            <a:pPr lvl="1"/>
            <a:r>
              <a:rPr lang="da-DK" dirty="0"/>
              <a:t>Fører sager om forbrydelser </a:t>
            </a:r>
            <a:r>
              <a:rPr lang="da-DK" b="0" i="0" u="none" strike="noStrike" dirty="0">
                <a:solidFill>
                  <a:srgbClr val="000000"/>
                </a:solidFill>
                <a:effectLst/>
                <a:latin typeface="Publik"/>
              </a:rPr>
              <a:t>mod </a:t>
            </a:r>
            <a:r>
              <a:rPr lang="da-DK" b="0" i="0" u="none" strike="noStrike" dirty="0" err="1">
                <a:solidFill>
                  <a:srgbClr val="000000"/>
                </a:solidFill>
                <a:effectLst/>
                <a:latin typeface="Publik"/>
              </a:rPr>
              <a:t>menneskehden</a:t>
            </a:r>
            <a:r>
              <a:rPr lang="da-DK" b="0" i="0" u="none" strike="noStrike" dirty="0">
                <a:solidFill>
                  <a:srgbClr val="000000"/>
                </a:solidFill>
                <a:effectLst/>
                <a:latin typeface="Publik"/>
              </a:rPr>
              <a:t> og krigsforbrydelser.</a:t>
            </a:r>
          </a:p>
          <a:p>
            <a:pPr lvl="1"/>
            <a:r>
              <a:rPr lang="da-DK" dirty="0">
                <a:solidFill>
                  <a:srgbClr val="000000"/>
                </a:solidFill>
                <a:latin typeface="Publik"/>
              </a:rPr>
              <a:t>125 lande deltagende lande. Vigtige lande som USA, Kina og Rusland er ikke med. </a:t>
            </a:r>
          </a:p>
          <a:p>
            <a:pPr lvl="1"/>
            <a:r>
              <a:rPr lang="da-DK" b="0" i="0" u="none" strike="noStrike" dirty="0">
                <a:solidFill>
                  <a:srgbClr val="000000"/>
                </a:solidFill>
                <a:effectLst/>
                <a:latin typeface="Publik"/>
              </a:rPr>
              <a:t>ICC har udstedt en arrestordre på Netanyahu. </a:t>
            </a:r>
          </a:p>
          <a:p>
            <a:pPr lvl="1"/>
            <a:r>
              <a:rPr lang="da-DK" b="0" i="0" u="none" strike="noStrike" dirty="0">
                <a:solidFill>
                  <a:srgbClr val="000000"/>
                </a:solidFill>
                <a:effectLst/>
                <a:latin typeface="Publik"/>
              </a:rPr>
              <a:t>Siddende statsledere har dog en immunitet i en række sammenhænge. </a:t>
            </a:r>
          </a:p>
          <a:p>
            <a:pPr marL="457200" lvl="1" indent="0">
              <a:buNone/>
            </a:pPr>
            <a:r>
              <a:rPr lang="da-DK" b="0" i="0" u="none" strike="noStrike" dirty="0">
                <a:solidFill>
                  <a:srgbClr val="000000"/>
                </a:solidFill>
                <a:effectLst/>
                <a:latin typeface="Publik"/>
                <a:hlinkClick r:id="rId2"/>
              </a:rPr>
              <a:t>https://www.dr.dk/nyheder/udland/el-kraever-klarere-svar-skal-netanyahu-i-faengsel-hvis-han-lander-i-danmark</a:t>
            </a:r>
            <a:endParaRPr lang="da-DK" b="0" i="0" u="none" strike="noStrike" dirty="0">
              <a:solidFill>
                <a:srgbClr val="000000"/>
              </a:solidFill>
              <a:effectLst/>
              <a:latin typeface="Publik"/>
            </a:endParaRPr>
          </a:p>
          <a:p>
            <a:pPr marL="457200" lvl="1" indent="0">
              <a:buNone/>
            </a:pPr>
            <a:endParaRPr lang="da-DK" b="0" i="0" u="none" strike="noStrike" dirty="0">
              <a:solidFill>
                <a:srgbClr val="000000"/>
              </a:solidFill>
              <a:effectLst/>
              <a:latin typeface="Publik"/>
            </a:endParaRPr>
          </a:p>
          <a:p>
            <a:pPr marL="457200" lvl="1" indent="0">
              <a:buNone/>
            </a:pPr>
            <a:endParaRPr lang="da-DK" b="0" i="0" u="none" strike="noStrike" dirty="0">
              <a:solidFill>
                <a:srgbClr val="000000"/>
              </a:solidFill>
              <a:effectLst/>
              <a:latin typeface="Publik"/>
            </a:endParaRPr>
          </a:p>
          <a:p>
            <a:pPr lvl="1"/>
            <a:endParaRPr lang="da-DK" dirty="0"/>
          </a:p>
        </p:txBody>
      </p:sp>
    </p:spTree>
    <p:extLst>
      <p:ext uri="{BB962C8B-B14F-4D97-AF65-F5344CB8AC3E}">
        <p14:creationId xmlns:p14="http://schemas.microsoft.com/office/powerpoint/2010/main" val="285621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89" name="Rectangle 1088">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1" name="Straight Connector 1090">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317" y="1847088"/>
            <a:ext cx="498508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028" name="Titel 1">
            <a:extLst>
              <a:ext uri="{FF2B5EF4-FFF2-40B4-BE49-F238E27FC236}">
                <a16:creationId xmlns:a16="http://schemas.microsoft.com/office/drawing/2014/main" id="{01238289-3A54-4711-BBED-CC6041A93B26}"/>
              </a:ext>
            </a:extLst>
          </p:cNvPr>
          <p:cNvSpPr>
            <a:spLocks noGrp="1"/>
          </p:cNvSpPr>
          <p:nvPr>
            <p:ph type="title"/>
          </p:nvPr>
        </p:nvSpPr>
        <p:spPr>
          <a:xfrm>
            <a:off x="5753318" y="804520"/>
            <a:ext cx="4985079" cy="1049235"/>
          </a:xfrm>
        </p:spPr>
        <p:txBody>
          <a:bodyPr vert="horz" lIns="91440" tIns="45720" rIns="91440" bIns="45720" rtlCol="0">
            <a:normAutofit/>
          </a:bodyPr>
          <a:lstStyle/>
          <a:p>
            <a:r>
              <a:rPr lang="en-US" kern="1200" cap="all" baseline="0">
                <a:effectLst/>
                <a:latin typeface="+mj-lt"/>
                <a:ea typeface="+mj-ea"/>
                <a:cs typeface="+mj-cs"/>
              </a:rPr>
              <a:t>Fns opbygning</a:t>
            </a:r>
          </a:p>
        </p:txBody>
      </p:sp>
      <p:sp>
        <p:nvSpPr>
          <p:cNvPr id="1093" name="Rectangle 1092">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95" name="Group 1094">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1096" name="Rectangle 1095">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Rectangle 1096">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Billedresultat for FN opbygning">
            <a:extLst>
              <a:ext uri="{FF2B5EF4-FFF2-40B4-BE49-F238E27FC236}">
                <a16:creationId xmlns:a16="http://schemas.microsoft.com/office/drawing/2014/main" id="{E2D96E2B-A0F6-4440-AC5B-E9C274C719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50" r="4346" b="-4"/>
          <a:stretch/>
        </p:blipFill>
        <p:spPr bwMode="auto">
          <a:xfrm>
            <a:off x="1271223" y="1116345"/>
            <a:ext cx="3362141" cy="3866172"/>
          </a:xfrm>
          <a:prstGeom prst="rect">
            <a:avLst/>
          </a:prstGeom>
          <a:noFill/>
          <a:extLst>
            <a:ext uri="{909E8E84-426E-40DD-AFC4-6F175D3DCCD1}">
              <a14:hiddenFill xmlns:a14="http://schemas.microsoft.com/office/drawing/2010/main">
                <a:solidFill>
                  <a:srgbClr val="FFFFFF"/>
                </a:solidFill>
              </a14:hiddenFill>
            </a:ext>
          </a:extLst>
        </p:spPr>
      </p:pic>
      <p:sp>
        <p:nvSpPr>
          <p:cNvPr id="1058" name="Content Placeholder 1046">
            <a:extLst>
              <a:ext uri="{FF2B5EF4-FFF2-40B4-BE49-F238E27FC236}">
                <a16:creationId xmlns:a16="http://schemas.microsoft.com/office/drawing/2014/main" id="{D5DE0347-890C-48D7-BA34-36DEAFF241D5}"/>
              </a:ext>
            </a:extLst>
          </p:cNvPr>
          <p:cNvSpPr>
            <a:spLocks noGrp="1"/>
          </p:cNvSpPr>
          <p:nvPr>
            <p:ph idx="1"/>
          </p:nvPr>
        </p:nvSpPr>
        <p:spPr>
          <a:xfrm>
            <a:off x="5753317" y="2015732"/>
            <a:ext cx="4985080" cy="3450613"/>
          </a:xfrm>
        </p:spPr>
        <p:txBody>
          <a:bodyPr>
            <a:normAutofit/>
          </a:bodyPr>
          <a:lstStyle/>
          <a:p>
            <a:r>
              <a:rPr lang="en-US" dirty="0" err="1">
                <a:latin typeface="Gadugi" panose="020B0502040204020203" pitchFamily="34" charset="0"/>
                <a:ea typeface="Gadugi" panose="020B0502040204020203" pitchFamily="34" charset="0"/>
                <a:cs typeface="Arial" panose="020B0604020202020204" pitchFamily="34" charset="0"/>
              </a:rPr>
              <a:t>Hvad</a:t>
            </a:r>
            <a:r>
              <a:rPr lang="en-US" dirty="0">
                <a:latin typeface="Gadugi" panose="020B0502040204020203" pitchFamily="34" charset="0"/>
                <a:ea typeface="Gadugi" panose="020B0502040204020203" pitchFamily="34" charset="0"/>
                <a:cs typeface="Arial" panose="020B0604020202020204" pitchFamily="34" charset="0"/>
              </a:rPr>
              <a:t> </a:t>
            </a:r>
            <a:r>
              <a:rPr lang="en-US" dirty="0" err="1">
                <a:latin typeface="Gadugi" panose="020B0502040204020203" pitchFamily="34" charset="0"/>
                <a:ea typeface="Gadugi" panose="020B0502040204020203" pitchFamily="34" charset="0"/>
                <a:cs typeface="Arial" panose="020B0604020202020204" pitchFamily="34" charset="0"/>
              </a:rPr>
              <a:t>skal</a:t>
            </a:r>
            <a:r>
              <a:rPr lang="en-US" dirty="0">
                <a:latin typeface="Gadugi" panose="020B0502040204020203" pitchFamily="34" charset="0"/>
                <a:ea typeface="Gadugi" panose="020B0502040204020203" pitchFamily="34" charset="0"/>
                <a:cs typeface="Arial" panose="020B0604020202020204" pitchFamily="34" charset="0"/>
              </a:rPr>
              <a:t> vi </a:t>
            </a:r>
            <a:r>
              <a:rPr lang="en-US" dirty="0" err="1">
                <a:latin typeface="Gadugi" panose="020B0502040204020203" pitchFamily="34" charset="0"/>
                <a:ea typeface="Gadugi" panose="020B0502040204020203" pitchFamily="34" charset="0"/>
                <a:cs typeface="Arial" panose="020B0604020202020204" pitchFamily="34" charset="0"/>
              </a:rPr>
              <a:t>være</a:t>
            </a:r>
            <a:r>
              <a:rPr lang="en-US" dirty="0">
                <a:latin typeface="Gadugi" panose="020B0502040204020203" pitchFamily="34" charset="0"/>
                <a:ea typeface="Gadugi" panose="020B0502040204020203" pitchFamily="34" charset="0"/>
                <a:cs typeface="Arial" panose="020B0604020202020204" pitchFamily="34" charset="0"/>
              </a:rPr>
              <a:t> </a:t>
            </a:r>
            <a:r>
              <a:rPr lang="en-US" dirty="0" err="1">
                <a:latin typeface="Gadugi" panose="020B0502040204020203" pitchFamily="34" charset="0"/>
                <a:ea typeface="Gadugi" panose="020B0502040204020203" pitchFamily="34" charset="0"/>
                <a:cs typeface="Arial" panose="020B0604020202020204" pitchFamily="34" charset="0"/>
              </a:rPr>
              <a:t>særligt</a:t>
            </a:r>
            <a:r>
              <a:rPr lang="en-US" dirty="0">
                <a:latin typeface="Gadugi" panose="020B0502040204020203" pitchFamily="34" charset="0"/>
                <a:ea typeface="Gadugi" panose="020B0502040204020203" pitchFamily="34" charset="0"/>
                <a:cs typeface="Arial" panose="020B0604020202020204" pitchFamily="34" charset="0"/>
              </a:rPr>
              <a:t> </a:t>
            </a:r>
            <a:r>
              <a:rPr lang="en-US" dirty="0" err="1">
                <a:latin typeface="Gadugi" panose="020B0502040204020203" pitchFamily="34" charset="0"/>
                <a:ea typeface="Gadugi" panose="020B0502040204020203" pitchFamily="34" charset="0"/>
                <a:cs typeface="Arial" panose="020B0604020202020204" pitchFamily="34" charset="0"/>
              </a:rPr>
              <a:t>opmærksomme</a:t>
            </a:r>
            <a:r>
              <a:rPr lang="en-US" dirty="0">
                <a:latin typeface="Gadugi" panose="020B0502040204020203" pitchFamily="34" charset="0"/>
                <a:ea typeface="Gadugi" panose="020B0502040204020203" pitchFamily="34" charset="0"/>
                <a:cs typeface="Arial" panose="020B0604020202020204" pitchFamily="34" charset="0"/>
              </a:rPr>
              <a:t> </a:t>
            </a:r>
            <a:r>
              <a:rPr lang="en-US" dirty="0" err="1">
                <a:latin typeface="Gadugi" panose="020B0502040204020203" pitchFamily="34" charset="0"/>
                <a:ea typeface="Gadugi" panose="020B0502040204020203" pitchFamily="34" charset="0"/>
                <a:cs typeface="Arial" panose="020B0604020202020204" pitchFamily="34" charset="0"/>
              </a:rPr>
              <a:t>på</a:t>
            </a:r>
            <a:r>
              <a:rPr lang="en-US" dirty="0">
                <a:latin typeface="Gadugi" panose="020B0502040204020203" pitchFamily="34" charset="0"/>
                <a:ea typeface="Gadugi" panose="020B0502040204020203" pitchFamily="34" charset="0"/>
                <a:cs typeface="Arial" panose="020B0604020202020204" pitchFamily="34" charset="0"/>
              </a:rPr>
              <a:t> </a:t>
            </a:r>
            <a:r>
              <a:rPr lang="en-US" dirty="0" err="1">
                <a:latin typeface="Gadugi" panose="020B0502040204020203" pitchFamily="34" charset="0"/>
                <a:ea typeface="Gadugi" panose="020B0502040204020203" pitchFamily="34" charset="0"/>
                <a:cs typeface="Arial" panose="020B0604020202020204" pitchFamily="34" charset="0"/>
              </a:rPr>
              <a:t>angående</a:t>
            </a:r>
            <a:r>
              <a:rPr lang="en-US" dirty="0">
                <a:latin typeface="Gadugi" panose="020B0502040204020203" pitchFamily="34" charset="0"/>
                <a:ea typeface="Gadugi" panose="020B0502040204020203" pitchFamily="34" charset="0"/>
                <a:cs typeface="Arial" panose="020B0604020202020204" pitchFamily="34" charset="0"/>
              </a:rPr>
              <a:t> FNs </a:t>
            </a:r>
            <a:r>
              <a:rPr lang="en-US" dirty="0" err="1">
                <a:latin typeface="Gadugi" panose="020B0502040204020203" pitchFamily="34" charset="0"/>
                <a:ea typeface="Gadugi" panose="020B0502040204020203" pitchFamily="34" charset="0"/>
                <a:cs typeface="Arial" panose="020B0604020202020204" pitchFamily="34" charset="0"/>
              </a:rPr>
              <a:t>opbygning</a:t>
            </a:r>
            <a:r>
              <a:rPr lang="en-US" dirty="0">
                <a:latin typeface="Gadugi" panose="020B0502040204020203" pitchFamily="34" charset="0"/>
                <a:ea typeface="Gadugi" panose="020B0502040204020203" pitchFamily="34" charset="0"/>
                <a:cs typeface="Arial" panose="020B0604020202020204" pitchFamily="34" charset="0"/>
              </a:rPr>
              <a:t>? </a:t>
            </a:r>
            <a:br>
              <a:rPr lang="en-US" dirty="0">
                <a:latin typeface="Gadugi" panose="020B0502040204020203" pitchFamily="34" charset="0"/>
                <a:ea typeface="Gadugi" panose="020B0502040204020203" pitchFamily="34" charset="0"/>
                <a:cs typeface="Arial" panose="020B0604020202020204" pitchFamily="34" charset="0"/>
              </a:rPr>
            </a:br>
            <a:endParaRPr lang="en-US" dirty="0">
              <a:latin typeface="Gadugi" panose="020B0502040204020203" pitchFamily="34" charset="0"/>
              <a:ea typeface="Gadugi" panose="020B0502040204020203" pitchFamily="34" charset="0"/>
              <a:cs typeface="Arial" panose="020B0604020202020204" pitchFamily="34" charset="0"/>
            </a:endParaRPr>
          </a:p>
          <a:p>
            <a:r>
              <a:rPr lang="en-US" dirty="0" err="1">
                <a:latin typeface="Gadugi" panose="020B0502040204020203" pitchFamily="34" charset="0"/>
                <a:ea typeface="Gadugi" panose="020B0502040204020203" pitchFamily="34" charset="0"/>
                <a:cs typeface="Arial" panose="020B0604020202020204" pitchFamily="34" charset="0"/>
              </a:rPr>
              <a:t>Hvor</a:t>
            </a:r>
            <a:r>
              <a:rPr lang="en-US" dirty="0">
                <a:latin typeface="Gadugi" panose="020B0502040204020203" pitchFamily="34" charset="0"/>
                <a:ea typeface="Gadugi" panose="020B0502040204020203" pitchFamily="34" charset="0"/>
                <a:cs typeface="Arial" panose="020B0604020202020204" pitchFamily="34" charset="0"/>
              </a:rPr>
              <a:t> </a:t>
            </a:r>
            <a:r>
              <a:rPr lang="en-US" dirty="0" err="1">
                <a:latin typeface="Gadugi" panose="020B0502040204020203" pitchFamily="34" charset="0"/>
                <a:ea typeface="Gadugi" panose="020B0502040204020203" pitchFamily="34" charset="0"/>
                <a:cs typeface="Arial" panose="020B0604020202020204" pitchFamily="34" charset="0"/>
              </a:rPr>
              <a:t>bliver</a:t>
            </a:r>
            <a:r>
              <a:rPr lang="en-US" dirty="0">
                <a:latin typeface="Gadugi" panose="020B0502040204020203" pitchFamily="34" charset="0"/>
                <a:ea typeface="Gadugi" panose="020B0502040204020203" pitchFamily="34" charset="0"/>
                <a:cs typeface="Arial" panose="020B0604020202020204" pitchFamily="34" charset="0"/>
              </a:rPr>
              <a:t> de store </a:t>
            </a:r>
            <a:r>
              <a:rPr lang="en-US" dirty="0" err="1">
                <a:latin typeface="Gadugi" panose="020B0502040204020203" pitchFamily="34" charset="0"/>
                <a:ea typeface="Gadugi" panose="020B0502040204020203" pitchFamily="34" charset="0"/>
                <a:cs typeface="Arial" panose="020B0604020202020204" pitchFamily="34" charset="0"/>
              </a:rPr>
              <a:t>beslutninger</a:t>
            </a:r>
            <a:r>
              <a:rPr lang="en-US" dirty="0">
                <a:latin typeface="Gadugi" panose="020B0502040204020203" pitchFamily="34" charset="0"/>
                <a:ea typeface="Gadugi" panose="020B0502040204020203" pitchFamily="34" charset="0"/>
                <a:cs typeface="Arial" panose="020B0604020202020204" pitchFamily="34" charset="0"/>
              </a:rPr>
              <a:t> </a:t>
            </a:r>
            <a:r>
              <a:rPr lang="en-US" dirty="0" err="1">
                <a:latin typeface="Gadugi" panose="020B0502040204020203" pitchFamily="34" charset="0"/>
                <a:ea typeface="Gadugi" panose="020B0502040204020203" pitchFamily="34" charset="0"/>
                <a:cs typeface="Arial" panose="020B0604020202020204" pitchFamily="34" charset="0"/>
              </a:rPr>
              <a:t>vedrørende</a:t>
            </a:r>
            <a:r>
              <a:rPr lang="en-US" dirty="0">
                <a:latin typeface="Gadugi" panose="020B0502040204020203" pitchFamily="34" charset="0"/>
                <a:ea typeface="Gadugi" panose="020B0502040204020203" pitchFamily="34" charset="0"/>
                <a:cs typeface="Arial" panose="020B0604020202020204" pitchFamily="34" charset="0"/>
              </a:rPr>
              <a:t> </a:t>
            </a:r>
            <a:r>
              <a:rPr lang="en-US" dirty="0" err="1">
                <a:latin typeface="Gadugi" panose="020B0502040204020203" pitchFamily="34" charset="0"/>
                <a:ea typeface="Gadugi" panose="020B0502040204020203" pitchFamily="34" charset="0"/>
                <a:cs typeface="Arial" panose="020B0604020202020204" pitchFamily="34" charset="0"/>
              </a:rPr>
              <a:t>folkedrab</a:t>
            </a:r>
            <a:r>
              <a:rPr lang="en-US" dirty="0">
                <a:latin typeface="Gadugi" panose="020B0502040204020203" pitchFamily="34" charset="0"/>
                <a:ea typeface="Gadugi" panose="020B0502040204020203" pitchFamily="34" charset="0"/>
                <a:cs typeface="Arial" panose="020B0604020202020204" pitchFamily="34" charset="0"/>
              </a:rPr>
              <a:t> </a:t>
            </a:r>
            <a:r>
              <a:rPr lang="en-US" dirty="0" err="1">
                <a:latin typeface="Gadugi" panose="020B0502040204020203" pitchFamily="34" charset="0"/>
                <a:ea typeface="Gadugi" panose="020B0502040204020203" pitchFamily="34" charset="0"/>
                <a:cs typeface="Arial" panose="020B0604020202020204" pitchFamily="34" charset="0"/>
              </a:rPr>
              <a:t>taget</a:t>
            </a:r>
            <a:r>
              <a:rPr lang="en-US" dirty="0">
                <a:latin typeface="Gadugi" panose="020B0502040204020203" pitchFamily="34" charset="0"/>
                <a:ea typeface="Gadugi" panose="020B0502040204020203" pitchFamily="34" charset="0"/>
                <a:cs typeface="Arial" panose="020B0604020202020204" pitchFamily="34" charset="0"/>
              </a:rPr>
              <a:t>?</a:t>
            </a:r>
          </a:p>
        </p:txBody>
      </p:sp>
      <p:pic>
        <p:nvPicPr>
          <p:cNvPr id="1099" name="Picture 1098">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01" name="Straight Connector 1100">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2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DA892-2D0F-8A53-5080-3CB3FAC8E217}"/>
              </a:ext>
            </a:extLst>
          </p:cNvPr>
          <p:cNvSpPr>
            <a:spLocks noGrp="1"/>
          </p:cNvSpPr>
          <p:nvPr>
            <p:ph type="title"/>
          </p:nvPr>
        </p:nvSpPr>
        <p:spPr/>
        <p:txBody>
          <a:bodyPr>
            <a:normAutofit fontScale="90000"/>
          </a:bodyPr>
          <a:lstStyle/>
          <a:p>
            <a:r>
              <a:rPr lang="da-DK" dirty="0"/>
              <a:t>Hvilken betydning havde Nürnberg-processen for udvikling af Folkeretten?</a:t>
            </a:r>
          </a:p>
        </p:txBody>
      </p:sp>
      <p:sp>
        <p:nvSpPr>
          <p:cNvPr id="3" name="Pladsholder til indhold 2">
            <a:extLst>
              <a:ext uri="{FF2B5EF4-FFF2-40B4-BE49-F238E27FC236}">
                <a16:creationId xmlns:a16="http://schemas.microsoft.com/office/drawing/2014/main" id="{0C8DB588-645E-1783-1389-8269194A8EC6}"/>
              </a:ext>
            </a:extLst>
          </p:cNvPr>
          <p:cNvSpPr>
            <a:spLocks noGrp="1"/>
          </p:cNvSpPr>
          <p:nvPr>
            <p:ph idx="1"/>
          </p:nvPr>
        </p:nvSpPr>
        <p:spPr/>
        <p:txBody>
          <a:bodyPr/>
          <a:lstStyle/>
          <a:p>
            <a:r>
              <a:rPr lang="da-DK" dirty="0">
                <a:hlinkClick r:id="rId2"/>
              </a:rPr>
              <a:t>Afspiller: 60 år efter Nürnbergprocessen - mitCFU.DK</a:t>
            </a:r>
            <a:r>
              <a:rPr lang="da-DK" dirty="0"/>
              <a:t> (Minuttal 1:43:50 – 1:59:00)</a:t>
            </a:r>
          </a:p>
          <a:p>
            <a:pPr marL="0" indent="0">
              <a:buNone/>
            </a:pPr>
            <a:r>
              <a:rPr lang="da-DK" dirty="0" err="1"/>
              <a:t>Ekspertene</a:t>
            </a:r>
            <a:r>
              <a:rPr lang="da-DK" dirty="0"/>
              <a:t> er:</a:t>
            </a:r>
          </a:p>
          <a:p>
            <a:pPr marL="0" indent="0">
              <a:buNone/>
            </a:pPr>
            <a:r>
              <a:rPr lang="da-DK" dirty="0"/>
              <a:t> </a:t>
            </a:r>
            <a:r>
              <a:rPr lang="da-DK" b="1" dirty="0" err="1"/>
              <a:t>Isi</a:t>
            </a:r>
            <a:r>
              <a:rPr lang="da-DK" b="1" dirty="0"/>
              <a:t> Foighel</a:t>
            </a:r>
            <a:r>
              <a:rPr lang="da-DK" dirty="0"/>
              <a:t>. Professor i jura. Tidligere dansk dommer ved den europæiske menneskerettighedsdomstol. </a:t>
            </a:r>
          </a:p>
          <a:p>
            <a:pPr marL="0" indent="0">
              <a:buNone/>
            </a:pPr>
            <a:r>
              <a:rPr lang="da-DK" dirty="0"/>
              <a:t> </a:t>
            </a:r>
            <a:r>
              <a:rPr lang="da-DK" b="1" dirty="0"/>
              <a:t>Frederik </a:t>
            </a:r>
            <a:r>
              <a:rPr lang="da-DK" b="1" dirty="0" err="1"/>
              <a:t>Harhoff</a:t>
            </a:r>
            <a:r>
              <a:rPr lang="da-DK" dirty="0"/>
              <a:t>. Professor i folkeret. Tidligere dommer ved Det internationale tribunal til pådømmelse af krigsforbrydelser i det tidligere Jugoslavien. </a:t>
            </a:r>
          </a:p>
          <a:p>
            <a:pPr marL="0" indent="0">
              <a:buNone/>
            </a:pPr>
            <a:endParaRPr lang="da-DK" dirty="0"/>
          </a:p>
        </p:txBody>
      </p:sp>
    </p:spTree>
    <p:extLst>
      <p:ext uri="{BB962C8B-B14F-4D97-AF65-F5344CB8AC3E}">
        <p14:creationId xmlns:p14="http://schemas.microsoft.com/office/powerpoint/2010/main" val="3653734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C812327-F98A-B358-CF43-4FB75A671FB2}"/>
              </a:ext>
            </a:extLst>
          </p:cNvPr>
          <p:cNvSpPr>
            <a:spLocks noGrp="1"/>
          </p:cNvSpPr>
          <p:nvPr>
            <p:ph type="title"/>
          </p:nvPr>
        </p:nvSpPr>
        <p:spPr>
          <a:xfrm>
            <a:off x="1069848" y="484632"/>
            <a:ext cx="10058400" cy="1609344"/>
          </a:xfrm>
        </p:spPr>
        <p:txBody>
          <a:bodyPr>
            <a:normAutofit/>
          </a:bodyPr>
          <a:lstStyle/>
          <a:p>
            <a:r>
              <a:rPr lang="da-DK" dirty="0"/>
              <a:t>Gruppearbejde: Folkedrabskonventionen</a:t>
            </a:r>
          </a:p>
        </p:txBody>
      </p:sp>
      <p:sp>
        <p:nvSpPr>
          <p:cNvPr id="3" name="Pladsholder til indhold 2">
            <a:extLst>
              <a:ext uri="{FF2B5EF4-FFF2-40B4-BE49-F238E27FC236}">
                <a16:creationId xmlns:a16="http://schemas.microsoft.com/office/drawing/2014/main" id="{CEE430E3-41E0-4EC8-8049-83767F2EF6B7}"/>
              </a:ext>
            </a:extLst>
          </p:cNvPr>
          <p:cNvSpPr>
            <a:spLocks noGrp="1"/>
          </p:cNvSpPr>
          <p:nvPr>
            <p:ph idx="1"/>
          </p:nvPr>
        </p:nvSpPr>
        <p:spPr>
          <a:xfrm>
            <a:off x="1069847" y="2121408"/>
            <a:ext cx="6482419" cy="4050792"/>
          </a:xfrm>
        </p:spPr>
        <p:txBody>
          <a:bodyPr>
            <a:normAutofit fontScale="85000" lnSpcReduction="20000"/>
          </a:bodyPr>
          <a:lstStyle/>
          <a:p>
            <a:pPr marL="457200" lvl="1" indent="0">
              <a:buNone/>
            </a:pPr>
            <a:r>
              <a:rPr lang="da-DK" dirty="0">
                <a:latin typeface="Arial Black" panose="020B0A04020102020204" pitchFamily="34" charset="0"/>
                <a:cs typeface="Arial" panose="020B0604020202020204" pitchFamily="34" charset="0"/>
                <a:hlinkClick r:id="rId3"/>
              </a:rPr>
              <a:t>https://folkedrab.dk/hvad-er-folkedrab/fns-folkedrabskonvention</a:t>
            </a:r>
            <a:r>
              <a:rPr lang="da-DK" dirty="0">
                <a:latin typeface="Arial Black" panose="020B0A04020102020204" pitchFamily="34" charset="0"/>
                <a:cs typeface="Arial" panose="020B0604020202020204" pitchFamily="34" charset="0"/>
              </a:rPr>
              <a:t> </a:t>
            </a:r>
          </a:p>
          <a:p>
            <a:pPr marL="457200" indent="-457200">
              <a:buFont typeface="+mj-lt"/>
              <a:buAutoNum type="alphaUcPeriod"/>
            </a:pPr>
            <a:r>
              <a:rPr lang="da-DK" dirty="0"/>
              <a:t>Hvordan defineres et folkedrab?</a:t>
            </a:r>
          </a:p>
          <a:p>
            <a:pPr marL="457200" indent="-457200">
              <a:buFont typeface="+mj-lt"/>
              <a:buAutoNum type="alphaUcPeriod"/>
            </a:pPr>
            <a:r>
              <a:rPr lang="da-DK" dirty="0"/>
              <a:t>Hvad er forskellen på folkedrab og forbrydelser mod menneskeheden?</a:t>
            </a:r>
          </a:p>
          <a:p>
            <a:pPr marL="457200" indent="-457200">
              <a:buFont typeface="+mj-lt"/>
              <a:buAutoNum type="alphaUcPeriod"/>
            </a:pPr>
            <a:r>
              <a:rPr lang="da-DK" dirty="0"/>
              <a:t>Hvilke problemer er der ved definitionen?</a:t>
            </a:r>
          </a:p>
          <a:p>
            <a:pPr marL="457200" indent="-457200">
              <a:buFont typeface="+mj-lt"/>
              <a:buAutoNum type="alphaUcPeriod"/>
            </a:pPr>
            <a:r>
              <a:rPr lang="da-DK" dirty="0"/>
              <a:t>Hvorfor betyder det noget om en forbrydelse defineres som et folkedrab?</a:t>
            </a:r>
          </a:p>
          <a:p>
            <a:pPr marL="457200" lvl="1" indent="0">
              <a:buNone/>
            </a:pPr>
            <a:endParaRPr lang="da-DK" dirty="0">
              <a:latin typeface="Arial Black" panose="020B0A04020102020204" pitchFamily="34" charset="0"/>
              <a:cs typeface="Arial" panose="020B0604020202020204" pitchFamily="34" charset="0"/>
            </a:endParaRPr>
          </a:p>
          <a:p>
            <a:pPr marL="457200" lvl="1" indent="0">
              <a:buNone/>
            </a:pPr>
            <a:r>
              <a:rPr lang="da-DK" dirty="0">
                <a:hlinkClick r:id="rId4"/>
              </a:rPr>
              <a:t>Folkedrab og andre internationale forbrydelser | folkedrab.dk</a:t>
            </a:r>
            <a:endParaRPr lang="da-DK" dirty="0"/>
          </a:p>
          <a:p>
            <a:pPr marL="457200" lvl="1" indent="0">
              <a:buNone/>
            </a:pPr>
            <a:r>
              <a:rPr lang="da-DK" sz="1800" dirty="0">
                <a:hlinkClick r:id="rId5"/>
              </a:rPr>
              <a:t>Folkedrab og internationale domstole | folkedrab.dk</a:t>
            </a:r>
            <a:br>
              <a:rPr lang="da-DK" dirty="0">
                <a:latin typeface="Arial Black" panose="020B0A04020102020204" pitchFamily="34" charset="0"/>
                <a:cs typeface="Arial" panose="020B0604020202020204" pitchFamily="34" charset="0"/>
              </a:rPr>
            </a:br>
            <a:endParaRPr lang="da-DK" dirty="0">
              <a:latin typeface="Arial Black" panose="020B0A04020102020204" pitchFamily="34" charset="0"/>
              <a:cs typeface="Arial" panose="020B0604020202020204" pitchFamily="34" charset="0"/>
            </a:endParaRPr>
          </a:p>
          <a:p>
            <a:pPr marL="640080" indent="-457200">
              <a:buFont typeface="+mj-lt"/>
              <a:buAutoNum type="alphaUcPeriod"/>
            </a:pPr>
            <a:r>
              <a:rPr lang="da-DK" dirty="0">
                <a:latin typeface="Arial Black" panose="020B0A04020102020204" pitchFamily="34" charset="0"/>
                <a:cs typeface="Arial" panose="020B0604020202020204" pitchFamily="34" charset="0"/>
              </a:rPr>
              <a:t>Israels krig i Gaza – Er det et folkedrab?</a:t>
            </a:r>
          </a:p>
          <a:p>
            <a:pPr indent="0">
              <a:buNone/>
            </a:pPr>
            <a:r>
              <a:rPr lang="da-DK" dirty="0">
                <a:hlinkClick r:id="rId6"/>
              </a:rPr>
              <a:t>Begår Israel folkedrab i Gaza? I dag starter historisk høring i Haag | Udland | DR</a:t>
            </a:r>
            <a:endParaRPr lang="da-DK" dirty="0">
              <a:latin typeface="Arial Black" panose="020B0A04020102020204" pitchFamily="34" charset="0"/>
              <a:cs typeface="Arial" panose="020B0604020202020204" pitchFamily="34" charset="0"/>
            </a:endParaRPr>
          </a:p>
        </p:txBody>
      </p:sp>
      <p:pic>
        <p:nvPicPr>
          <p:cNvPr id="9" name="Graphic 8" descr="Spørgsmål">
            <a:extLst>
              <a:ext uri="{FF2B5EF4-FFF2-40B4-BE49-F238E27FC236}">
                <a16:creationId xmlns:a16="http://schemas.microsoft.com/office/drawing/2014/main" id="{3245997B-9F0B-D49F-F0C9-D2E2160B7C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72307" y="2381985"/>
            <a:ext cx="3261974" cy="3261974"/>
          </a:xfrm>
          <a:prstGeom prst="rect">
            <a:avLst/>
          </a:prstGeom>
        </p:spPr>
      </p:pic>
    </p:spTree>
    <p:extLst>
      <p:ext uri="{BB962C8B-B14F-4D97-AF65-F5344CB8AC3E}">
        <p14:creationId xmlns:p14="http://schemas.microsoft.com/office/powerpoint/2010/main" val="11854694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æ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Galleri">
  <a:themeElements>
    <a:clrScheme name="Gal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Trætype</Template>
  <TotalTime>136</TotalTime>
  <Words>559</Words>
  <Application>Microsoft Macintosh PowerPoint</Application>
  <PresentationFormat>Widescreen</PresentationFormat>
  <Paragraphs>48</Paragraphs>
  <Slides>7</Slides>
  <Notes>2</Notes>
  <HiddenSlides>0</HiddenSlides>
  <MMClips>0</MMClips>
  <ScaleCrop>false</ScaleCrop>
  <HeadingPairs>
    <vt:vector size="6" baseType="variant">
      <vt:variant>
        <vt:lpstr>Benyttede skrifttyper</vt:lpstr>
      </vt:variant>
      <vt:variant>
        <vt:i4>10</vt:i4>
      </vt:variant>
      <vt:variant>
        <vt:lpstr>Tema</vt:lpstr>
      </vt:variant>
      <vt:variant>
        <vt:i4>2</vt:i4>
      </vt:variant>
      <vt:variant>
        <vt:lpstr>Slidetitler</vt:lpstr>
      </vt:variant>
      <vt:variant>
        <vt:i4>7</vt:i4>
      </vt:variant>
    </vt:vector>
  </HeadingPairs>
  <TitlesOfParts>
    <vt:vector size="19" baseType="lpstr">
      <vt:lpstr>Aptos</vt:lpstr>
      <vt:lpstr>Arial</vt:lpstr>
      <vt:lpstr>Arial Black</vt:lpstr>
      <vt:lpstr>Gadugi</vt:lpstr>
      <vt:lpstr>Gill Sans MT</vt:lpstr>
      <vt:lpstr>Noto Serif</vt:lpstr>
      <vt:lpstr>Publik</vt:lpstr>
      <vt:lpstr>Rockwell</vt:lpstr>
      <vt:lpstr>Rockwell Condensed</vt:lpstr>
      <vt:lpstr>Wingdings</vt:lpstr>
      <vt:lpstr>Trætype</vt:lpstr>
      <vt:lpstr>Galleri</vt:lpstr>
      <vt:lpstr>Hvad er folkedrab?</vt:lpstr>
      <vt:lpstr>Hvad er Folkeretten </vt:lpstr>
      <vt:lpstr>FN’s formålsparagraf:  </vt:lpstr>
      <vt:lpstr>Internationale domstole </vt:lpstr>
      <vt:lpstr>Fns opbygning</vt:lpstr>
      <vt:lpstr>Hvilken betydning havde Nürnberg-processen for udvikling af Folkeretten?</vt:lpstr>
      <vt:lpstr>Gruppearbejde: Folkedrabskonventionen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Folkedrab</dc:title>
  <dc:creator>Anne Sofie Rechnagel Szulevicz</dc:creator>
  <cp:lastModifiedBy>Maj-Britt Agerskov</cp:lastModifiedBy>
  <cp:revision>3</cp:revision>
  <dcterms:created xsi:type="dcterms:W3CDTF">2024-01-22T19:42:28Z</dcterms:created>
  <dcterms:modified xsi:type="dcterms:W3CDTF">2024-12-16T11:06:55Z</dcterms:modified>
</cp:coreProperties>
</file>