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4C0FAB-9C71-D442-89CC-CDC9295CC850}" v="300" dt="2024-12-19T11:35:33.423"/>
    <p1510:client id="{B5AFA0F0-E660-0145-B391-B9A562D0DB6E}" v="1003" dt="2024-12-19T11:34:41.7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0B8B3-A039-974C-8F3A-CFFE3310CD0D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27E4D-AF5A-DA40-8327-E376C3B83A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5855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1. Den demokratiske kultur begyndte at komme frem, dog kunne hverken fremmede, kvinder og slaver ikke stemme. Dette lagde grundlag for det demokrati vi ser i dag. </a:t>
            </a:r>
          </a:p>
          <a:p>
            <a:r>
              <a:rPr lang="da-DK"/>
              <a:t>2. </a:t>
            </a:r>
            <a:r>
              <a:rPr lang="da-DK" err="1"/>
              <a:t>Billedekunstnere</a:t>
            </a:r>
            <a:r>
              <a:rPr lang="da-DK"/>
              <a:t>, forfattere og arkitekter skabte </a:t>
            </a:r>
            <a:r>
              <a:rPr lang="da-DK" err="1"/>
              <a:t>uddødelige</a:t>
            </a:r>
            <a:r>
              <a:rPr lang="da-DK"/>
              <a:t> værker. </a:t>
            </a:r>
          </a:p>
          <a:p>
            <a:r>
              <a:rPr lang="da-DK"/>
              <a:t>3. Rom udviklede sig fra at være en kongemagt til at være en </a:t>
            </a:r>
            <a:r>
              <a:rPr lang="da-DK" err="1"/>
              <a:t>repulblik</a:t>
            </a:r>
            <a:r>
              <a:rPr lang="da-DK"/>
              <a:t>, hvor demokratiet også indgår. Her har de rige magten. </a:t>
            </a:r>
          </a:p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27E4D-AF5A-DA40-8327-E376C3B83A50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8700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3812A2-DE77-D812-1757-9E5276BB4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9D0F8A1-2A44-C971-E419-D2EBAFF290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704FF9-4835-2B2B-5512-1F61FC7A1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C62D-62E9-A942-A8A7-F7B4D9FB165B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7936340-2148-7DB0-1DCC-17E0DD598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83D5C04-9576-D4E2-A3B0-517876054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5FB4-DC42-E140-BB9C-4C12BCF13F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774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670982-A77E-C520-C3F2-19D6037CD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C25A27A-16A6-9399-47DD-83B4202BDD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8242B94-4F94-4935-111D-2237CE733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C62D-62E9-A942-A8A7-F7B4D9FB165B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4ADA6B0-6E68-3ECF-046C-DC446B48F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B7B6AAD-8C44-1AC4-8771-FDC32042B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5FB4-DC42-E140-BB9C-4C12BCF13F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213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940BAB6D-B6F3-95F5-7630-AF9604E312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D2C5D22-1986-C9CD-E857-81EAB05163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5EE46B0-BBD9-C0FA-A86E-D100C09AA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C62D-62E9-A942-A8A7-F7B4D9FB165B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82CED64-4CE7-D907-249F-AAC7FA08B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87DF7CE-B70A-1A3D-570A-C38B94C03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5FB4-DC42-E140-BB9C-4C12BCF13F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702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D33DB2-4863-7D9A-CD46-8056BC990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61B5CFC-CEC8-3F3A-0AED-C7C34425C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C93F350-79FB-BF1B-FF06-9CED3922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C62D-62E9-A942-A8A7-F7B4D9FB165B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F3DCE36-ED48-747B-5DEF-664BC9AAA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5123E17-0665-BE30-3A1F-1928E6C62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5FB4-DC42-E140-BB9C-4C12BCF13F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6977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C0B096-66FB-C484-5FFE-36E8E2734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03E4598-0916-2C22-4B52-BD7B7DAB6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1F5F750-7FCA-EB3F-09EB-0911F7DAD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C62D-62E9-A942-A8A7-F7B4D9FB165B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506FC25-BAEC-CF50-A569-57965CA9E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99AB89C-765B-B2BC-D938-A304B3127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5FB4-DC42-E140-BB9C-4C12BCF13F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8647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DF0E3E-B8EE-7273-3C8A-1FE6C9233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1F7846-5E2C-76EB-81B7-4180C157CB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F11630A-7031-C649-7E80-FE9897D74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CB56209-2B91-6E35-5FF9-5BD19E87A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C62D-62E9-A942-A8A7-F7B4D9FB165B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DA3BEB1-C9A1-3EA2-EAC4-1F3CB87A7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B182FD4-0A61-2581-0D8D-E2A1DCB44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5FB4-DC42-E140-BB9C-4C12BCF13F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94952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75485B-4377-3735-A783-B04C8D322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30E7F49-4FE8-A0E8-58F5-0915279B8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0B40552-6BAD-5921-18C2-642C52EAE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229763C-A611-6660-E454-029595B64A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8F99135-E7F0-16E4-3460-B9AC50A8CB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BA24D4A-9ECE-EF19-22AF-E1F04AD05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C62D-62E9-A942-A8A7-F7B4D9FB165B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8D7A84F-B8F6-9748-A98F-785A1AD1B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08D11F9-CFE3-D5BD-D54A-278DDF760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5FB4-DC42-E140-BB9C-4C12BCF13F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87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629BFE-35A5-00B3-B5C4-B59500009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D9562A7-99D7-5F19-4265-AC3B34751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C62D-62E9-A942-A8A7-F7B4D9FB165B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0416208-A586-327E-ABDD-118C5FE8A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E7DAB3E-BD1E-B1FF-B431-E697A57CE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5FB4-DC42-E140-BB9C-4C12BCF13F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29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B9FDED7-7255-EC12-63D6-DE3B2030A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C62D-62E9-A942-A8A7-F7B4D9FB165B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AA4DB9D-F920-A883-269D-A40A1CD64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21AF8E6-F7B0-47A9-D01D-31B0D1F07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5FB4-DC42-E140-BB9C-4C12BCF13F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140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706967-19C3-E77C-BA67-D6FC758E2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9A47FD4-5D26-8B82-31EF-38A776553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9DC372F-D0EC-4594-129B-313F5B5AF6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86BCBB0-A31F-1080-5D3B-BAF307F2B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C62D-62E9-A942-A8A7-F7B4D9FB165B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03F0A6A-6965-FA3F-EE9C-0BB11466C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D7EDED0-B151-4A5B-9AE1-FB115F68E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5FB4-DC42-E140-BB9C-4C12BCF13F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5089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6F1D1E-E59D-8104-D002-EFA223CB1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B16D654-A9AE-C5BA-3B34-C1C054807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86DE68D-BDB0-697C-DFA3-45226BE4B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9463F66-3473-AACD-5E89-D1CFB68FB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C62D-62E9-A942-A8A7-F7B4D9FB165B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8A7E34A-32CC-4761-19FC-71D723E87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84A03DE-0D2E-B431-F623-45193F400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5FB4-DC42-E140-BB9C-4C12BCF13F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0875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C276053-0EC4-309F-33D6-44D38971A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427EADB-8ACC-0CD4-3B48-BBF364E38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144CBD-1C54-3AC5-A3BF-BEF6F41279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B3C62D-62E9-A942-A8A7-F7B4D9FB165B}" type="datetimeFigureOut">
              <a:rPr lang="da-DK" smtClean="0"/>
              <a:t>19-12-2024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9F56407-39E5-2CC6-9834-BE95443AF0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493BE78-EDBD-F698-1C21-3CD59DBD9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E85FB4-DC42-E140-BB9C-4C12BCF13F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3045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8" name="Rectangle 1032">
            <a:extLst>
              <a:ext uri="{FF2B5EF4-FFF2-40B4-BE49-F238E27FC236}">
                <a16:creationId xmlns:a16="http://schemas.microsoft.com/office/drawing/2014/main" id="{5BF4DF2C-F028-4921-9C23-41303F650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ectangle 1034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618C00-B2FC-C63A-3A45-80385C48B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98246"/>
            <a:ext cx="4412419" cy="3626217"/>
          </a:xfrm>
        </p:spPr>
        <p:txBody>
          <a:bodyPr anchor="t">
            <a:normAutofit/>
          </a:bodyPr>
          <a:lstStyle/>
          <a:p>
            <a:pPr algn="r"/>
            <a:r>
              <a:rPr lang="da-DK" sz="8000">
                <a:solidFill>
                  <a:srgbClr val="FFFFFF"/>
                </a:solidFill>
              </a:rPr>
              <a:t>Antikken som forbillede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F5A44B5-0E55-D5E6-DA14-582F628F7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5350213"/>
            <a:ext cx="4412417" cy="1031537"/>
          </a:xfrm>
        </p:spPr>
        <p:txBody>
          <a:bodyPr>
            <a:normAutofit/>
          </a:bodyPr>
          <a:lstStyle/>
          <a:p>
            <a:pPr algn="r"/>
            <a:endParaRPr lang="da-DK" sz="3200">
              <a:solidFill>
                <a:srgbClr val="FFFFFF"/>
              </a:solidFill>
            </a:endParaRPr>
          </a:p>
        </p:txBody>
      </p:sp>
      <p:cxnSp>
        <p:nvCxnSpPr>
          <p:cNvPr id="1037" name="Straight Connector 1036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Arven fra antikken er vigtig! | Kristeligt Dagblad">
            <a:extLst>
              <a:ext uri="{FF2B5EF4-FFF2-40B4-BE49-F238E27FC236}">
                <a16:creationId xmlns:a16="http://schemas.microsoft.com/office/drawing/2014/main" id="{4ED1AF2E-5383-1517-E28A-28B5EDB80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86925" y="2221385"/>
            <a:ext cx="5664133" cy="347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9" name="Group 1038">
            <a:extLst>
              <a:ext uri="{FF2B5EF4-FFF2-40B4-BE49-F238E27FC236}">
                <a16:creationId xmlns:a16="http://schemas.microsoft.com/office/drawing/2014/main" id="{892B7B61-D701-474B-AE8F-EA238B550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12034" y="1267063"/>
            <a:ext cx="368480" cy="519967"/>
            <a:chOff x="11512034" y="1267063"/>
            <a:chExt cx="368480" cy="519967"/>
          </a:xfrm>
          <a:solidFill>
            <a:srgbClr val="FFFFFF"/>
          </a:solidFill>
        </p:grpSpPr>
        <p:sp>
          <p:nvSpPr>
            <p:cNvPr id="1040" name="Graphic 17">
              <a:extLst>
                <a:ext uri="{FF2B5EF4-FFF2-40B4-BE49-F238E27FC236}">
                  <a16:creationId xmlns:a16="http://schemas.microsoft.com/office/drawing/2014/main" id="{B71758F4-3F46-45DA-8AC5-4E508DA08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12034" y="1267063"/>
              <a:ext cx="139037" cy="139039"/>
            </a:xfrm>
            <a:custGeom>
              <a:avLst/>
              <a:gdLst>
                <a:gd name="connsiteX0" fmla="*/ 129600 w 139037"/>
                <a:gd name="connsiteY0" fmla="*/ 60082 h 139039"/>
                <a:gd name="connsiteX1" fmla="*/ 78955 w 139037"/>
                <a:gd name="connsiteY1" fmla="*/ 60082 h 139039"/>
                <a:gd name="connsiteX2" fmla="*/ 78955 w 139037"/>
                <a:gd name="connsiteY2" fmla="*/ 9437 h 139039"/>
                <a:gd name="connsiteX3" fmla="*/ 69519 w 139037"/>
                <a:gd name="connsiteY3" fmla="*/ 0 h 139039"/>
                <a:gd name="connsiteX4" fmla="*/ 60082 w 139037"/>
                <a:gd name="connsiteY4" fmla="*/ 9437 h 139039"/>
                <a:gd name="connsiteX5" fmla="*/ 60082 w 139037"/>
                <a:gd name="connsiteY5" fmla="*/ 60082 h 139039"/>
                <a:gd name="connsiteX6" fmla="*/ 9437 w 139037"/>
                <a:gd name="connsiteY6" fmla="*/ 60082 h 139039"/>
                <a:gd name="connsiteX7" fmla="*/ 0 w 139037"/>
                <a:gd name="connsiteY7" fmla="*/ 69520 h 139039"/>
                <a:gd name="connsiteX8" fmla="*/ 9437 w 139037"/>
                <a:gd name="connsiteY8" fmla="*/ 78957 h 139039"/>
                <a:gd name="connsiteX9" fmla="*/ 60082 w 139037"/>
                <a:gd name="connsiteY9" fmla="*/ 78957 h 139039"/>
                <a:gd name="connsiteX10" fmla="*/ 60082 w 139037"/>
                <a:gd name="connsiteY10" fmla="*/ 129602 h 139039"/>
                <a:gd name="connsiteX11" fmla="*/ 69519 w 139037"/>
                <a:gd name="connsiteY11" fmla="*/ 139039 h 139039"/>
                <a:gd name="connsiteX12" fmla="*/ 78955 w 139037"/>
                <a:gd name="connsiteY12" fmla="*/ 129602 h 139039"/>
                <a:gd name="connsiteX13" fmla="*/ 78955 w 139037"/>
                <a:gd name="connsiteY13" fmla="*/ 78957 h 139039"/>
                <a:gd name="connsiteX14" fmla="*/ 129600 w 139037"/>
                <a:gd name="connsiteY14" fmla="*/ 78957 h 139039"/>
                <a:gd name="connsiteX15" fmla="*/ 139037 w 139037"/>
                <a:gd name="connsiteY15" fmla="*/ 69520 h 139039"/>
                <a:gd name="connsiteX16" fmla="*/ 129600 w 139037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7" h="139039">
                  <a:moveTo>
                    <a:pt x="129600" y="60082"/>
                  </a:moveTo>
                  <a:lnTo>
                    <a:pt x="78955" y="60082"/>
                  </a:lnTo>
                  <a:lnTo>
                    <a:pt x="78955" y="9437"/>
                  </a:lnTo>
                  <a:cubicBezTo>
                    <a:pt x="78955" y="4225"/>
                    <a:pt x="74730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7" y="139039"/>
                    <a:pt x="69519" y="139039"/>
                  </a:cubicBezTo>
                  <a:cubicBezTo>
                    <a:pt x="74730" y="139039"/>
                    <a:pt x="78955" y="134814"/>
                    <a:pt x="78955" y="129602"/>
                  </a:cubicBezTo>
                  <a:lnTo>
                    <a:pt x="78955" y="78957"/>
                  </a:lnTo>
                  <a:lnTo>
                    <a:pt x="129600" y="78957"/>
                  </a:lnTo>
                  <a:cubicBezTo>
                    <a:pt x="134812" y="78957"/>
                    <a:pt x="139037" y="74731"/>
                    <a:pt x="139037" y="69520"/>
                  </a:cubicBezTo>
                  <a:cubicBezTo>
                    <a:pt x="139037" y="64308"/>
                    <a:pt x="134812" y="60082"/>
                    <a:pt x="129600" y="60082"/>
                  </a:cubicBezTo>
                  <a:close/>
                </a:path>
              </a:pathLst>
            </a:custGeom>
            <a:grpFill/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41" name="Graphic 21">
              <a:extLst>
                <a:ext uri="{FF2B5EF4-FFF2-40B4-BE49-F238E27FC236}">
                  <a16:creationId xmlns:a16="http://schemas.microsoft.com/office/drawing/2014/main" id="{8D61482F-F3C5-4D66-8C5D-C6BBE3E12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52801" y="1659316"/>
              <a:ext cx="127713" cy="127714"/>
            </a:xfrm>
            <a:custGeom>
              <a:avLst/>
              <a:gdLst>
                <a:gd name="connsiteX0" fmla="*/ 63857 w 127713"/>
                <a:gd name="connsiteY0" fmla="*/ 18874 h 127714"/>
                <a:gd name="connsiteX1" fmla="*/ 108839 w 127713"/>
                <a:gd name="connsiteY1" fmla="*/ 63857 h 127714"/>
                <a:gd name="connsiteX2" fmla="*/ 63857 w 127713"/>
                <a:gd name="connsiteY2" fmla="*/ 108840 h 127714"/>
                <a:gd name="connsiteX3" fmla="*/ 18874 w 127713"/>
                <a:gd name="connsiteY3" fmla="*/ 63857 h 127714"/>
                <a:gd name="connsiteX4" fmla="*/ 63857 w 127713"/>
                <a:gd name="connsiteY4" fmla="*/ 18874 h 127714"/>
                <a:gd name="connsiteX5" fmla="*/ 63857 w 127713"/>
                <a:gd name="connsiteY5" fmla="*/ 0 h 127714"/>
                <a:gd name="connsiteX6" fmla="*/ 0 w 127713"/>
                <a:gd name="connsiteY6" fmla="*/ 63857 h 127714"/>
                <a:gd name="connsiteX7" fmla="*/ 63857 w 127713"/>
                <a:gd name="connsiteY7" fmla="*/ 127714 h 127714"/>
                <a:gd name="connsiteX8" fmla="*/ 127713 w 127713"/>
                <a:gd name="connsiteY8" fmla="*/ 63857 h 127714"/>
                <a:gd name="connsiteX9" fmla="*/ 63857 w 127713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4">
                  <a:moveTo>
                    <a:pt x="63857" y="18874"/>
                  </a:moveTo>
                  <a:cubicBezTo>
                    <a:pt x="88700" y="18874"/>
                    <a:pt x="108839" y="39014"/>
                    <a:pt x="108839" y="63857"/>
                  </a:cubicBezTo>
                  <a:cubicBezTo>
                    <a:pt x="108839" y="88700"/>
                    <a:pt x="88700" y="108840"/>
                    <a:pt x="63857" y="108840"/>
                  </a:cubicBezTo>
                  <a:cubicBezTo>
                    <a:pt x="39013" y="108840"/>
                    <a:pt x="18874" y="88700"/>
                    <a:pt x="18874" y="63857"/>
                  </a:cubicBezTo>
                  <a:cubicBezTo>
                    <a:pt x="18898" y="39024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grpFill/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6241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95B53F-8FC9-4B9A-1CEF-368C2DCE1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200">
                <a:latin typeface="Times New Roman" panose="02020603050405020304" pitchFamily="18" charset="0"/>
                <a:cs typeface="Times New Roman" panose="02020603050405020304" pitchFamily="18" charset="0"/>
              </a:rPr>
              <a:t>De vigtigste træk ved det antikke Grækenland og Romerriget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DDDC42-A9B1-1CA2-3754-A33AADE90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Grækenland</a:t>
            </a:r>
          </a:p>
          <a:p>
            <a:r>
              <a:rPr lang="da-DK" sz="2400">
                <a:latin typeface="Times New Roman" panose="02020603050405020304" pitchFamily="18" charset="0"/>
                <a:cs typeface="Times New Roman" panose="02020603050405020304" pitchFamily="18" charset="0"/>
              </a:rPr>
              <a:t>÷750 - ÷300 - Demokratisk kultur (- fremmede, kvinder og slaver) </a:t>
            </a:r>
          </a:p>
          <a:p>
            <a:r>
              <a:rPr lang="da-DK" sz="2400">
                <a:latin typeface="Times New Roman" panose="02020603050405020304" pitchFamily="18" charset="0"/>
                <a:cs typeface="Times New Roman" panose="02020603050405020304" pitchFamily="18" charset="0"/>
              </a:rPr>
              <a:t>Kunst, kultur og videnskab blomstrede (i Athen) </a:t>
            </a:r>
          </a:p>
          <a:p>
            <a:pPr marL="0" indent="0">
              <a:buNone/>
            </a:pPr>
            <a:r>
              <a:rPr lang="da-DK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Romerriget</a:t>
            </a:r>
          </a:p>
          <a:p>
            <a:r>
              <a:rPr lang="da-DK" sz="2400">
                <a:latin typeface="Times New Roman" panose="02020603050405020304" pitchFamily="18" charset="0"/>
                <a:cs typeface="Times New Roman" panose="02020603050405020304" pitchFamily="18" charset="0"/>
              </a:rPr>
              <a:t>Den republikanske periode og kejsertiden (÷500 – 500)</a:t>
            </a:r>
          </a:p>
          <a:p>
            <a:pPr lvl="1"/>
            <a:r>
              <a:rPr lang="da-DK" sz="2000">
                <a:latin typeface="Times New Roman" panose="02020603050405020304" pitchFamily="18" charset="0"/>
                <a:cs typeface="Times New Roman" panose="02020603050405020304" pitchFamily="18" charset="0"/>
              </a:rPr>
              <a:t>Rige har magt</a:t>
            </a:r>
          </a:p>
          <a:p>
            <a:pPr lvl="1"/>
            <a:r>
              <a:rPr lang="da-DK" sz="2000">
                <a:latin typeface="Times New Roman" panose="02020603050405020304" pitchFamily="18" charset="0"/>
                <a:cs typeface="Times New Roman" panose="02020603050405020304" pitchFamily="18" charset="0"/>
              </a:rPr>
              <a:t>Romerne blev inspireret af den græske kunstkultur, hvor kunst blev en stor del af samfundet.</a:t>
            </a:r>
          </a:p>
          <a:p>
            <a:pPr lvl="1"/>
            <a:endParaRPr lang="da-DK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a-DK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675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8" name="Rectangle 1037">
            <a:extLst>
              <a:ext uri="{FF2B5EF4-FFF2-40B4-BE49-F238E27FC236}">
                <a16:creationId xmlns:a16="http://schemas.microsoft.com/office/drawing/2014/main" id="{F0087D53-9295-4463-AAE4-D5C626046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EF7B8B1-E129-D7BC-D2F1-DD973DB8D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4501453"/>
            <a:ext cx="10909640" cy="1065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/>
              <a:t>Den antikke kultur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FD8FEDA0-C255-6EE5-C648-37FDE75C85FA}"/>
              </a:ext>
            </a:extLst>
          </p:cNvPr>
          <p:cNvSpPr txBox="1"/>
          <p:nvPr/>
        </p:nvSpPr>
        <p:spPr>
          <a:xfrm>
            <a:off x="638881" y="5647503"/>
            <a:ext cx="10909643" cy="5526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400" err="1"/>
              <a:t>Græsk</a:t>
            </a:r>
            <a:r>
              <a:rPr lang="en-US" sz="2400"/>
              <a:t> </a:t>
            </a:r>
            <a:r>
              <a:rPr lang="en-US" sz="2400" err="1"/>
              <a:t>arkitektur</a:t>
            </a:r>
            <a:r>
              <a:rPr lang="en-US" sz="2400"/>
              <a:t>– </a:t>
            </a:r>
            <a:r>
              <a:rPr lang="en-US" sz="2400" err="1"/>
              <a:t>Joniske</a:t>
            </a:r>
            <a:r>
              <a:rPr lang="en-US" sz="2400"/>
              <a:t> </a:t>
            </a:r>
            <a:r>
              <a:rPr lang="en-US" sz="2400" err="1"/>
              <a:t>søjler</a:t>
            </a:r>
            <a:r>
              <a:rPr lang="en-US" sz="2400"/>
              <a:t> </a:t>
            </a:r>
          </a:p>
        </p:txBody>
      </p:sp>
      <p:pic>
        <p:nvPicPr>
          <p:cNvPr id="1028" name="Picture 4" descr="Plakat Stiliserede græske søjler - PIXERS.DK">
            <a:extLst>
              <a:ext uri="{FF2B5EF4-FFF2-40B4-BE49-F238E27FC236}">
                <a16:creationId xmlns:a16="http://schemas.microsoft.com/office/drawing/2014/main" id="{A1C48E1C-90CB-D4BE-AFE4-9448C4DE1B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0842" y="320040"/>
            <a:ext cx="4632812" cy="389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Gratis billeder : struktur, bygning, palads, kolonne, milepæl, facade, sted  for tilbedelse, grækenland, pantheon, romersk tempel, klassisk arkitektur,  historiske sted, oldtidshistorie, romersk arkitektur, antikke græske tempel  2592x1944 - - 861476 ...">
            <a:extLst>
              <a:ext uri="{FF2B5EF4-FFF2-40B4-BE49-F238E27FC236}">
                <a16:creationId xmlns:a16="http://schemas.microsoft.com/office/drawing/2014/main" id="{CAE4F95B-21B8-03AC-34A1-37A9535BD37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1461" y="320040"/>
            <a:ext cx="5200485" cy="389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sketch line">
            <a:extLst>
              <a:ext uri="{FF2B5EF4-FFF2-40B4-BE49-F238E27FC236}">
                <a16:creationId xmlns:a16="http://schemas.microsoft.com/office/drawing/2014/main" id="{D6A9C53F-5F90-40A5-8C85-5412D39C8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0080" y="5594358"/>
            <a:ext cx="3291840" cy="18288"/>
          </a:xfrm>
          <a:custGeom>
            <a:avLst/>
            <a:gdLst>
              <a:gd name="connsiteX0" fmla="*/ 0 w 3291840"/>
              <a:gd name="connsiteY0" fmla="*/ 0 h 18288"/>
              <a:gd name="connsiteX1" fmla="*/ 658368 w 3291840"/>
              <a:gd name="connsiteY1" fmla="*/ 0 h 18288"/>
              <a:gd name="connsiteX2" fmla="*/ 1283818 w 3291840"/>
              <a:gd name="connsiteY2" fmla="*/ 0 h 18288"/>
              <a:gd name="connsiteX3" fmla="*/ 1909267 w 3291840"/>
              <a:gd name="connsiteY3" fmla="*/ 0 h 18288"/>
              <a:gd name="connsiteX4" fmla="*/ 2633472 w 3291840"/>
              <a:gd name="connsiteY4" fmla="*/ 0 h 18288"/>
              <a:gd name="connsiteX5" fmla="*/ 3291840 w 3291840"/>
              <a:gd name="connsiteY5" fmla="*/ 0 h 18288"/>
              <a:gd name="connsiteX6" fmla="*/ 3291840 w 3291840"/>
              <a:gd name="connsiteY6" fmla="*/ 18288 h 18288"/>
              <a:gd name="connsiteX7" fmla="*/ 2633472 w 3291840"/>
              <a:gd name="connsiteY7" fmla="*/ 18288 h 18288"/>
              <a:gd name="connsiteX8" fmla="*/ 2073859 w 3291840"/>
              <a:gd name="connsiteY8" fmla="*/ 18288 h 18288"/>
              <a:gd name="connsiteX9" fmla="*/ 1448410 w 3291840"/>
              <a:gd name="connsiteY9" fmla="*/ 18288 h 18288"/>
              <a:gd name="connsiteX10" fmla="*/ 822960 w 3291840"/>
              <a:gd name="connsiteY10" fmla="*/ 18288 h 18288"/>
              <a:gd name="connsiteX11" fmla="*/ 0 w 3291840"/>
              <a:gd name="connsiteY11" fmla="*/ 18288 h 18288"/>
              <a:gd name="connsiteX12" fmla="*/ 0 w 329184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077" y="-20031"/>
                  <a:pt x="443104" y="6424"/>
                  <a:pt x="658368" y="0"/>
                </a:cubicBezTo>
                <a:cubicBezTo>
                  <a:pt x="873632" y="-6424"/>
                  <a:pt x="1034028" y="11764"/>
                  <a:pt x="1283818" y="0"/>
                </a:cubicBezTo>
                <a:cubicBezTo>
                  <a:pt x="1533608" y="-11764"/>
                  <a:pt x="1691227" y="-30112"/>
                  <a:pt x="1909267" y="0"/>
                </a:cubicBezTo>
                <a:cubicBezTo>
                  <a:pt x="2127307" y="30112"/>
                  <a:pt x="2272465" y="-18735"/>
                  <a:pt x="2633472" y="0"/>
                </a:cubicBezTo>
                <a:cubicBezTo>
                  <a:pt x="2994479" y="18735"/>
                  <a:pt x="3023324" y="-32030"/>
                  <a:pt x="3291840" y="0"/>
                </a:cubicBezTo>
                <a:cubicBezTo>
                  <a:pt x="3291406" y="7551"/>
                  <a:pt x="3291373" y="9822"/>
                  <a:pt x="3291840" y="18288"/>
                </a:cubicBezTo>
                <a:cubicBezTo>
                  <a:pt x="3048445" y="38989"/>
                  <a:pt x="2846548" y="-14400"/>
                  <a:pt x="2633472" y="18288"/>
                </a:cubicBezTo>
                <a:cubicBezTo>
                  <a:pt x="2420396" y="50976"/>
                  <a:pt x="2304099" y="6336"/>
                  <a:pt x="2073859" y="18288"/>
                </a:cubicBezTo>
                <a:cubicBezTo>
                  <a:pt x="1843619" y="30240"/>
                  <a:pt x="1706926" y="10778"/>
                  <a:pt x="1448410" y="18288"/>
                </a:cubicBezTo>
                <a:cubicBezTo>
                  <a:pt x="1189894" y="25798"/>
                  <a:pt x="1002278" y="8992"/>
                  <a:pt x="822960" y="18288"/>
                </a:cubicBezTo>
                <a:cubicBezTo>
                  <a:pt x="643642" y="27585"/>
                  <a:pt x="307039" y="38051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291840" h="18288" stroke="0" extrusionOk="0">
                <a:moveTo>
                  <a:pt x="0" y="0"/>
                </a:moveTo>
                <a:cubicBezTo>
                  <a:pt x="195850" y="28018"/>
                  <a:pt x="434891" y="17390"/>
                  <a:pt x="592531" y="0"/>
                </a:cubicBezTo>
                <a:cubicBezTo>
                  <a:pt x="750171" y="-17390"/>
                  <a:pt x="1018709" y="32200"/>
                  <a:pt x="1316736" y="0"/>
                </a:cubicBezTo>
                <a:cubicBezTo>
                  <a:pt x="1614763" y="-32200"/>
                  <a:pt x="1696480" y="-11367"/>
                  <a:pt x="1876349" y="0"/>
                </a:cubicBezTo>
                <a:cubicBezTo>
                  <a:pt x="2056218" y="11367"/>
                  <a:pt x="2193364" y="13433"/>
                  <a:pt x="2435962" y="0"/>
                </a:cubicBezTo>
                <a:cubicBezTo>
                  <a:pt x="2678560" y="-13433"/>
                  <a:pt x="3010901" y="-42367"/>
                  <a:pt x="3291840" y="0"/>
                </a:cubicBezTo>
                <a:cubicBezTo>
                  <a:pt x="3291758" y="4406"/>
                  <a:pt x="3291751" y="9982"/>
                  <a:pt x="3291840" y="18288"/>
                </a:cubicBezTo>
                <a:cubicBezTo>
                  <a:pt x="3108993" y="14228"/>
                  <a:pt x="2952658" y="46900"/>
                  <a:pt x="2666390" y="18288"/>
                </a:cubicBezTo>
                <a:cubicBezTo>
                  <a:pt x="2380122" y="-10324"/>
                  <a:pt x="2263855" y="41055"/>
                  <a:pt x="2040941" y="18288"/>
                </a:cubicBezTo>
                <a:cubicBezTo>
                  <a:pt x="1818027" y="-4479"/>
                  <a:pt x="1675097" y="6509"/>
                  <a:pt x="1415491" y="18288"/>
                </a:cubicBezTo>
                <a:cubicBezTo>
                  <a:pt x="1155885" y="30068"/>
                  <a:pt x="852976" y="36210"/>
                  <a:pt x="691286" y="18288"/>
                </a:cubicBezTo>
                <a:cubicBezTo>
                  <a:pt x="529596" y="366"/>
                  <a:pt x="187183" y="13912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E38F2DC0-A666-99E3-6747-611A1A11DC68}"/>
              </a:ext>
            </a:extLst>
          </p:cNvPr>
          <p:cNvSpPr txBox="1"/>
          <p:nvPr/>
        </p:nvSpPr>
        <p:spPr>
          <a:xfrm>
            <a:off x="630936" y="2807208"/>
            <a:ext cx="3429000" cy="3410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2566530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82" name="Rectangle 2078">
            <a:extLst>
              <a:ext uri="{FF2B5EF4-FFF2-40B4-BE49-F238E27FC236}">
                <a16:creationId xmlns:a16="http://schemas.microsoft.com/office/drawing/2014/main" id="{6234BCC6-39B9-47D9-8BF8-C665401A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Diocletians Palads i Split | FDM Travel">
            <a:extLst>
              <a:ext uri="{FF2B5EF4-FFF2-40B4-BE49-F238E27FC236}">
                <a16:creationId xmlns:a16="http://schemas.microsoft.com/office/drawing/2014/main" id="{5C130688-4AA4-4796-7526-B6EC633196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63" r="-1" b="17966"/>
          <a:stretch/>
        </p:blipFill>
        <p:spPr bwMode="auto"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olosseum in Rome: History, Tickets, Facts, What is Inside?">
            <a:extLst>
              <a:ext uri="{FF2B5EF4-FFF2-40B4-BE49-F238E27FC236}">
                <a16:creationId xmlns:a16="http://schemas.microsoft.com/office/drawing/2014/main" id="{AC225CC5-6084-B4ED-688E-7BAA18CA61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22" r="-1" b="-1"/>
          <a:stretch/>
        </p:blipFill>
        <p:spPr bwMode="auto"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2081" name="Freeform: Shape 2080">
            <a:extLst>
              <a:ext uri="{FF2B5EF4-FFF2-40B4-BE49-F238E27FC236}">
                <a16:creationId xmlns:a16="http://schemas.microsoft.com/office/drawing/2014/main" id="{72A9CE9D-DAC3-40AF-B504-78A64A909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083" name="Freeform: Shape 2082">
            <a:extLst>
              <a:ext uri="{FF2B5EF4-FFF2-40B4-BE49-F238E27FC236}">
                <a16:creationId xmlns:a16="http://schemas.microsoft.com/office/drawing/2014/main" id="{506D7452-6CDE-4381-86CE-07B245938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1656BC-7C88-CDC5-1E63-F80CFBE11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2" y="1524659"/>
            <a:ext cx="5019074" cy="277408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Romersk Arkitektur</a:t>
            </a:r>
          </a:p>
        </p:txBody>
      </p:sp>
      <p:sp>
        <p:nvSpPr>
          <p:cNvPr id="2074" name="Content Placeholder 2053">
            <a:extLst>
              <a:ext uri="{FF2B5EF4-FFF2-40B4-BE49-F238E27FC236}">
                <a16:creationId xmlns:a16="http://schemas.microsoft.com/office/drawing/2014/main" id="{14445456-26EF-04EA-629E-67CC5BB87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12" y="4687367"/>
            <a:ext cx="4917948" cy="133502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Coloseum</a:t>
            </a:r>
          </a:p>
        </p:txBody>
      </p:sp>
      <p:sp>
        <p:nvSpPr>
          <p:cNvPr id="2085" name="Rectangle 2084">
            <a:extLst>
              <a:ext uri="{FF2B5EF4-FFF2-40B4-BE49-F238E27FC236}">
                <a16:creationId xmlns:a16="http://schemas.microsoft.com/office/drawing/2014/main" id="{762DA937-8B55-4317-BD32-98D7AF30E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"/>
            </a:endParaRPr>
          </a:p>
        </p:txBody>
      </p:sp>
      <p:sp>
        <p:nvSpPr>
          <p:cNvPr id="2087" name="Rectangle 2086">
            <a:extLst>
              <a:ext uri="{FF2B5EF4-FFF2-40B4-BE49-F238E27FC236}">
                <a16:creationId xmlns:a16="http://schemas.microsoft.com/office/drawing/2014/main" id="{C52EE5A8-045B-4D39-8ED1-51333408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461119"/>
            <a:ext cx="501907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1360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DB580A-0C2F-C020-9A13-3124FE7AB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4" y="741391"/>
            <a:ext cx="2833324" cy="161620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200"/>
              <a:t>Kunst </a:t>
            </a:r>
          </a:p>
        </p:txBody>
      </p:sp>
      <p:sp>
        <p:nvSpPr>
          <p:cNvPr id="3118" name="Content Placeholder 3108">
            <a:extLst>
              <a:ext uri="{FF2B5EF4-FFF2-40B4-BE49-F238E27FC236}">
                <a16:creationId xmlns:a16="http://schemas.microsoft.com/office/drawing/2014/main" id="{1D59A32C-1C08-61EC-9146-6845C4464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4" y="2533476"/>
            <a:ext cx="2833324" cy="3447832"/>
          </a:xfrm>
        </p:spPr>
        <p:txBody>
          <a:bodyPr anchor="t">
            <a:normAutofit/>
          </a:bodyPr>
          <a:lstStyle/>
          <a:p>
            <a:endParaRPr lang="en-US" sz="2000"/>
          </a:p>
        </p:txBody>
      </p:sp>
      <p:pic>
        <p:nvPicPr>
          <p:cNvPr id="3074" name="Picture 2" descr="Den antikke mandskrop - og så Jasons - Arkivet, Thorvaldsens Museum">
            <a:extLst>
              <a:ext uri="{FF2B5EF4-FFF2-40B4-BE49-F238E27FC236}">
                <a16:creationId xmlns:a16="http://schemas.microsoft.com/office/drawing/2014/main" id="{D6611DAB-BAA9-2190-DCF0-B6B06363C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2" r="2" b="969"/>
          <a:stretch/>
        </p:blipFill>
        <p:spPr bwMode="auto">
          <a:xfrm>
            <a:off x="4285839" y="1070147"/>
            <a:ext cx="3393840" cy="4672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Rafael (italiensk maler og arkitekt) - Liv og værk - Lex">
            <a:extLst>
              <a:ext uri="{FF2B5EF4-FFF2-40B4-BE49-F238E27FC236}">
                <a16:creationId xmlns:a16="http://schemas.microsoft.com/office/drawing/2014/main" id="{AB1A2609-B098-1181-369B-7A388A3636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56" r="33476"/>
          <a:stretch/>
        </p:blipFill>
        <p:spPr bwMode="auto">
          <a:xfrm>
            <a:off x="7679652" y="1070147"/>
            <a:ext cx="3439354" cy="4672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19" name="Rectangle 3111">
            <a:extLst>
              <a:ext uri="{FF2B5EF4-FFF2-40B4-BE49-F238E27FC236}">
                <a16:creationId xmlns:a16="http://schemas.microsoft.com/office/drawing/2014/main" id="{068E5CCC-C8B4-1C26-7EEC-22D3D6E68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640742" y="2309584"/>
            <a:ext cx="123362" cy="6833167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chemeClr val="accent5"/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0" name="Rectangle 3113">
            <a:extLst>
              <a:ext uri="{FF2B5EF4-FFF2-40B4-BE49-F238E27FC236}">
                <a16:creationId xmlns:a16="http://schemas.microsoft.com/office/drawing/2014/main" id="{5AA4F2E6-C9E1-359F-FAB8-8E3432107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72516" y="4941359"/>
            <a:ext cx="123362" cy="1569619"/>
          </a:xfrm>
          <a:prstGeom prst="rect">
            <a:avLst/>
          </a:prstGeom>
          <a:gradFill>
            <a:gsLst>
              <a:gs pos="19000">
                <a:schemeClr val="accent5">
                  <a:alpha val="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368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14FAB04-7F9B-2348-A895-BF92BCEAE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4620584" cy="45671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err="1"/>
              <a:t>Renæssancen</a:t>
            </a:r>
            <a:r>
              <a:rPr lang="en-US"/>
              <a:t> kultur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09CDEA4-C746-8361-E258-8CBBBC5C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5277684"/>
            <a:ext cx="4620584" cy="775494"/>
          </a:xfr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indent="0">
              <a:buNone/>
            </a:pPr>
            <a:r>
              <a:rPr lang="en-US" sz="2400" b="1" i="0">
                <a:effectLst/>
              </a:rPr>
              <a:t>Kirke: Santa Maria novella </a:t>
            </a:r>
            <a:r>
              <a:rPr lang="en-US" sz="2400" b="1" i="0" err="1">
                <a:effectLst/>
              </a:rPr>
              <a:t>fra</a:t>
            </a:r>
            <a:r>
              <a:rPr lang="en-US" sz="2400" b="1" i="0">
                <a:effectLst/>
              </a:rPr>
              <a:t> </a:t>
            </a:r>
            <a:r>
              <a:rPr lang="en-US" sz="2400" b="1" i="0" err="1">
                <a:effectLst/>
              </a:rPr>
              <a:t>renæssancen</a:t>
            </a:r>
            <a:r>
              <a:rPr lang="en-US" sz="2400" b="0" i="0">
                <a:effectLst/>
              </a:rPr>
              <a:t> </a:t>
            </a:r>
          </a:p>
          <a:p>
            <a:pPr marL="0" indent="0">
              <a:buNone/>
            </a:pPr>
            <a:r>
              <a:rPr lang="da-DK" sz="1600"/>
              <a:t>Bruger den antikke arkitektur som forbillede </a:t>
            </a:r>
          </a:p>
          <a:p>
            <a:pPr marL="0" indent="0">
              <a:buNone/>
            </a:pPr>
            <a:endParaRPr lang="en-US" sz="240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2A65FED7-47AB-DDDF-A54B-1CF7487AB3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3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2153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31874C-B4C3-0295-B615-9D72F014E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F06F1E0-98C3-18E4-86A5-EC2AEBBDB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9145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Office PowerPoint</Application>
  <PresentationFormat>Widescreen</PresentationFormat>
  <Paragraphs>21</Paragraphs>
  <Slides>7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4" baseType="lpstr">
      <vt:lpstr>Aptos</vt:lpstr>
      <vt:lpstr>Aptos Display</vt:lpstr>
      <vt:lpstr>Arial</vt:lpstr>
      <vt:lpstr>Avenir Next LT Pro</vt:lpstr>
      <vt:lpstr>Calibri</vt:lpstr>
      <vt:lpstr>Times New Roman</vt:lpstr>
      <vt:lpstr>Office-tema</vt:lpstr>
      <vt:lpstr>Antikken som forbillede</vt:lpstr>
      <vt:lpstr>De vigtigste træk ved det antikke Grækenland og Romerriget</vt:lpstr>
      <vt:lpstr>Den antikke kultur</vt:lpstr>
      <vt:lpstr>Romersk Arkitektur</vt:lpstr>
      <vt:lpstr>Kunst </vt:lpstr>
      <vt:lpstr>Renæssancen kultur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23g Freja Vestergaard Welløv</dc:creator>
  <cp:lastModifiedBy>Stinne Fisker</cp:lastModifiedBy>
  <cp:revision>2</cp:revision>
  <dcterms:created xsi:type="dcterms:W3CDTF">2024-12-19T11:16:43Z</dcterms:created>
  <dcterms:modified xsi:type="dcterms:W3CDTF">2024-12-19T11:39:05Z</dcterms:modified>
</cp:coreProperties>
</file>