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5" r:id="rId3"/>
    <p:sldId id="266" r:id="rId4"/>
    <p:sldId id="267" r:id="rId5"/>
    <p:sldId id="263" r:id="rId6"/>
    <p:sldId id="264" r:id="rId7"/>
    <p:sldId id="260" r:id="rId8"/>
    <p:sldId id="258" r:id="rId9"/>
    <p:sldId id="259" r:id="rId10"/>
    <p:sldId id="261" r:id="rId11"/>
    <p:sldId id="262" r:id="rId12"/>
  </p:sldIdLst>
  <p:sldSz cx="12192000" cy="6858000"/>
  <p:notesSz cx="6670675" cy="97774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068" autoAdjust="0"/>
  </p:normalViewPr>
  <p:slideViewPr>
    <p:cSldViewPr snapToGrid="0">
      <p:cViewPr varScale="1">
        <p:scale>
          <a:sx n="43" d="100"/>
          <a:sy n="43" d="100"/>
        </p:scale>
        <p:origin x="1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90626" cy="490569"/>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778505" y="0"/>
            <a:ext cx="2890626" cy="490569"/>
          </a:xfrm>
          <a:prstGeom prst="rect">
            <a:avLst/>
          </a:prstGeom>
        </p:spPr>
        <p:txBody>
          <a:bodyPr vert="horz" lIns="91440" tIns="45720" rIns="91440" bIns="45720" rtlCol="0"/>
          <a:lstStyle>
            <a:lvl1pPr algn="r">
              <a:defRPr sz="1200"/>
            </a:lvl1pPr>
          </a:lstStyle>
          <a:p>
            <a:fld id="{82D390A6-BF31-4A81-9C64-DA2AC6CBE4DF}" type="datetimeFigureOut">
              <a:rPr lang="da-DK" smtClean="0"/>
              <a:t>10-01-2025</a:t>
            </a:fld>
            <a:endParaRPr lang="da-DK"/>
          </a:p>
        </p:txBody>
      </p:sp>
      <p:sp>
        <p:nvSpPr>
          <p:cNvPr id="4" name="Pladsholder til slidebillede 3"/>
          <p:cNvSpPr>
            <a:spLocks noGrp="1" noRot="1" noChangeAspect="1"/>
          </p:cNvSpPr>
          <p:nvPr>
            <p:ph type="sldImg" idx="2"/>
          </p:nvPr>
        </p:nvSpPr>
        <p:spPr>
          <a:xfrm>
            <a:off x="401638" y="1222375"/>
            <a:ext cx="5867400" cy="33004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67068" y="4705380"/>
            <a:ext cx="5336540" cy="3849856"/>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286846"/>
            <a:ext cx="2890626" cy="49056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778505" y="9286846"/>
            <a:ext cx="2890626" cy="490568"/>
          </a:xfrm>
          <a:prstGeom prst="rect">
            <a:avLst/>
          </a:prstGeom>
        </p:spPr>
        <p:txBody>
          <a:bodyPr vert="horz" lIns="91440" tIns="45720" rIns="91440" bIns="45720" rtlCol="0" anchor="b"/>
          <a:lstStyle>
            <a:lvl1pPr algn="r">
              <a:defRPr sz="1200"/>
            </a:lvl1pPr>
          </a:lstStyle>
          <a:p>
            <a:fld id="{E2BB99F6-6CA1-4AE0-9D74-75025D016602}" type="slidenum">
              <a:rPr lang="da-DK" smtClean="0"/>
              <a:t>‹nr.›</a:t>
            </a:fld>
            <a:endParaRPr lang="da-DK"/>
          </a:p>
        </p:txBody>
      </p:sp>
    </p:spTree>
    <p:extLst>
      <p:ext uri="{BB962C8B-B14F-4D97-AF65-F5344CB8AC3E}">
        <p14:creationId xmlns:p14="http://schemas.microsoft.com/office/powerpoint/2010/main" val="11065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e-DE" dirty="0"/>
              <a:t>Familien </a:t>
            </a:r>
            <a:r>
              <a:rPr lang="de-DE" dirty="0" err="1"/>
              <a:t>Waagepetersen</a:t>
            </a:r>
            <a:r>
              <a:rPr lang="de-DE" dirty="0"/>
              <a:t>, 1830, Wilhelm </a:t>
            </a:r>
            <a:r>
              <a:rPr lang="de-DE" dirty="0" err="1"/>
              <a:t>Bendz</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C.W. Eckersberg: ”En nøgen fra ryggen set kvinde sætter sit hård foran et spejl” (1837)</a:t>
            </a:r>
          </a:p>
          <a:p>
            <a:endParaRPr lang="de-DE" dirty="0"/>
          </a:p>
          <a:p>
            <a:endParaRPr lang="da-DK" dirty="0"/>
          </a:p>
          <a:p>
            <a:endParaRPr lang="da-DK" dirty="0"/>
          </a:p>
        </p:txBody>
      </p:sp>
      <p:sp>
        <p:nvSpPr>
          <p:cNvPr id="4" name="Pladsholder til slidenummer 3"/>
          <p:cNvSpPr>
            <a:spLocks noGrp="1"/>
          </p:cNvSpPr>
          <p:nvPr>
            <p:ph type="sldNum" sz="quarter" idx="5"/>
          </p:nvPr>
        </p:nvSpPr>
        <p:spPr/>
        <p:txBody>
          <a:bodyPr/>
          <a:lstStyle/>
          <a:p>
            <a:fld id="{E2BB99F6-6CA1-4AE0-9D74-75025D016602}" type="slidenum">
              <a:rPr lang="da-DK" smtClean="0"/>
              <a:t>2</a:t>
            </a:fld>
            <a:endParaRPr lang="da-DK"/>
          </a:p>
        </p:txBody>
      </p:sp>
    </p:spTree>
    <p:extLst>
      <p:ext uri="{BB962C8B-B14F-4D97-AF65-F5344CB8AC3E}">
        <p14:creationId xmlns:p14="http://schemas.microsoft.com/office/powerpoint/2010/main" val="312589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2BB99F6-6CA1-4AE0-9D74-75025D016602}" type="slidenum">
              <a:rPr lang="da-DK" smtClean="0"/>
              <a:t>4</a:t>
            </a:fld>
            <a:endParaRPr lang="da-DK"/>
          </a:p>
        </p:txBody>
      </p:sp>
    </p:spTree>
    <p:extLst>
      <p:ext uri="{BB962C8B-B14F-4D97-AF65-F5344CB8AC3E}">
        <p14:creationId xmlns:p14="http://schemas.microsoft.com/office/powerpoint/2010/main" val="1137935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DA10B-5611-8A65-AA48-22C9CA7B359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D2DB20F-73F7-C594-E450-043D0040F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B378611-C581-B5F4-38FB-C4F2A502B1B6}"/>
              </a:ext>
            </a:extLst>
          </p:cNvPr>
          <p:cNvSpPr>
            <a:spLocks noGrp="1"/>
          </p:cNvSpPr>
          <p:nvPr>
            <p:ph type="dt" sz="half" idx="10"/>
          </p:nvPr>
        </p:nvSpPr>
        <p:spPr/>
        <p:txBody>
          <a:bodyPr/>
          <a:lstStyle/>
          <a:p>
            <a:fld id="{758DD863-50E4-4DCC-A495-6FBC679554A8}" type="datetimeFigureOut">
              <a:rPr lang="da-DK" smtClean="0"/>
              <a:t>10-01-2025</a:t>
            </a:fld>
            <a:endParaRPr lang="da-DK"/>
          </a:p>
        </p:txBody>
      </p:sp>
      <p:sp>
        <p:nvSpPr>
          <p:cNvPr id="5" name="Pladsholder til sidefod 4">
            <a:extLst>
              <a:ext uri="{FF2B5EF4-FFF2-40B4-BE49-F238E27FC236}">
                <a16:creationId xmlns:a16="http://schemas.microsoft.com/office/drawing/2014/main" id="{F106DF8A-3497-2D78-245A-FC77D92B503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897C076-FF33-C2F8-9FD6-EC5C0E92A27E}"/>
              </a:ext>
            </a:extLst>
          </p:cNvPr>
          <p:cNvSpPr>
            <a:spLocks noGrp="1"/>
          </p:cNvSpPr>
          <p:nvPr>
            <p:ph type="sldNum" sz="quarter" idx="12"/>
          </p:nvPr>
        </p:nvSpPr>
        <p:spPr/>
        <p:txBody>
          <a:bodyPr/>
          <a:lstStyle/>
          <a:p>
            <a:fld id="{03AADAE2-9D5D-41D3-AF5C-1B5E09CB2CC8}" type="slidenum">
              <a:rPr lang="da-DK" smtClean="0"/>
              <a:t>‹nr.›</a:t>
            </a:fld>
            <a:endParaRPr lang="da-DK"/>
          </a:p>
        </p:txBody>
      </p:sp>
    </p:spTree>
    <p:extLst>
      <p:ext uri="{BB962C8B-B14F-4D97-AF65-F5344CB8AC3E}">
        <p14:creationId xmlns:p14="http://schemas.microsoft.com/office/powerpoint/2010/main" val="870859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EFBF9-44F2-BA1F-8EB3-DB441804E13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3B06D4A-C57B-C64E-B80D-CF6A693AE71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BC4298F-AF31-A6E5-0B2E-B0C291921EC5}"/>
              </a:ext>
            </a:extLst>
          </p:cNvPr>
          <p:cNvSpPr>
            <a:spLocks noGrp="1"/>
          </p:cNvSpPr>
          <p:nvPr>
            <p:ph type="dt" sz="half" idx="10"/>
          </p:nvPr>
        </p:nvSpPr>
        <p:spPr/>
        <p:txBody>
          <a:bodyPr/>
          <a:lstStyle/>
          <a:p>
            <a:fld id="{758DD863-50E4-4DCC-A495-6FBC679554A8}" type="datetimeFigureOut">
              <a:rPr lang="da-DK" smtClean="0"/>
              <a:t>10-01-2025</a:t>
            </a:fld>
            <a:endParaRPr lang="da-DK"/>
          </a:p>
        </p:txBody>
      </p:sp>
      <p:sp>
        <p:nvSpPr>
          <p:cNvPr id="5" name="Pladsholder til sidefod 4">
            <a:extLst>
              <a:ext uri="{FF2B5EF4-FFF2-40B4-BE49-F238E27FC236}">
                <a16:creationId xmlns:a16="http://schemas.microsoft.com/office/drawing/2014/main" id="{65500FF5-D2AC-2E8E-0FFB-EEA5317CBD8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F4F8730-B0EE-3316-89A9-412FC74F4646}"/>
              </a:ext>
            </a:extLst>
          </p:cNvPr>
          <p:cNvSpPr>
            <a:spLocks noGrp="1"/>
          </p:cNvSpPr>
          <p:nvPr>
            <p:ph type="sldNum" sz="quarter" idx="12"/>
          </p:nvPr>
        </p:nvSpPr>
        <p:spPr/>
        <p:txBody>
          <a:bodyPr/>
          <a:lstStyle/>
          <a:p>
            <a:fld id="{03AADAE2-9D5D-41D3-AF5C-1B5E09CB2CC8}" type="slidenum">
              <a:rPr lang="da-DK" smtClean="0"/>
              <a:t>‹nr.›</a:t>
            </a:fld>
            <a:endParaRPr lang="da-DK"/>
          </a:p>
        </p:txBody>
      </p:sp>
    </p:spTree>
    <p:extLst>
      <p:ext uri="{BB962C8B-B14F-4D97-AF65-F5344CB8AC3E}">
        <p14:creationId xmlns:p14="http://schemas.microsoft.com/office/powerpoint/2010/main" val="137862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50FFEC8-2EC9-23AB-5363-989D8528264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02F039E-AC27-750F-8ED5-B93896C9E53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9514C71-6496-2C3A-FBC7-B4DAFE360103}"/>
              </a:ext>
            </a:extLst>
          </p:cNvPr>
          <p:cNvSpPr>
            <a:spLocks noGrp="1"/>
          </p:cNvSpPr>
          <p:nvPr>
            <p:ph type="dt" sz="half" idx="10"/>
          </p:nvPr>
        </p:nvSpPr>
        <p:spPr/>
        <p:txBody>
          <a:bodyPr/>
          <a:lstStyle/>
          <a:p>
            <a:fld id="{758DD863-50E4-4DCC-A495-6FBC679554A8}" type="datetimeFigureOut">
              <a:rPr lang="da-DK" smtClean="0"/>
              <a:t>10-01-2025</a:t>
            </a:fld>
            <a:endParaRPr lang="da-DK"/>
          </a:p>
        </p:txBody>
      </p:sp>
      <p:sp>
        <p:nvSpPr>
          <p:cNvPr id="5" name="Pladsholder til sidefod 4">
            <a:extLst>
              <a:ext uri="{FF2B5EF4-FFF2-40B4-BE49-F238E27FC236}">
                <a16:creationId xmlns:a16="http://schemas.microsoft.com/office/drawing/2014/main" id="{9D20AE3A-985C-BC9D-15AE-FFBFA84D2B2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B94C033-49D2-005E-BAD8-F29C80533F12}"/>
              </a:ext>
            </a:extLst>
          </p:cNvPr>
          <p:cNvSpPr>
            <a:spLocks noGrp="1"/>
          </p:cNvSpPr>
          <p:nvPr>
            <p:ph type="sldNum" sz="quarter" idx="12"/>
          </p:nvPr>
        </p:nvSpPr>
        <p:spPr/>
        <p:txBody>
          <a:bodyPr/>
          <a:lstStyle/>
          <a:p>
            <a:fld id="{03AADAE2-9D5D-41D3-AF5C-1B5E09CB2CC8}" type="slidenum">
              <a:rPr lang="da-DK" smtClean="0"/>
              <a:t>‹nr.›</a:t>
            </a:fld>
            <a:endParaRPr lang="da-DK"/>
          </a:p>
        </p:txBody>
      </p:sp>
    </p:spTree>
    <p:extLst>
      <p:ext uri="{BB962C8B-B14F-4D97-AF65-F5344CB8AC3E}">
        <p14:creationId xmlns:p14="http://schemas.microsoft.com/office/powerpoint/2010/main" val="267521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66197-36A1-6B71-546F-5596F3A7E60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79C64BF-B7BA-BA29-2FE2-DBDD5B1A4BF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1FC67D8-4934-477F-C365-94994F03EB0B}"/>
              </a:ext>
            </a:extLst>
          </p:cNvPr>
          <p:cNvSpPr>
            <a:spLocks noGrp="1"/>
          </p:cNvSpPr>
          <p:nvPr>
            <p:ph type="dt" sz="half" idx="10"/>
          </p:nvPr>
        </p:nvSpPr>
        <p:spPr/>
        <p:txBody>
          <a:bodyPr/>
          <a:lstStyle/>
          <a:p>
            <a:fld id="{758DD863-50E4-4DCC-A495-6FBC679554A8}" type="datetimeFigureOut">
              <a:rPr lang="da-DK" smtClean="0"/>
              <a:t>10-01-2025</a:t>
            </a:fld>
            <a:endParaRPr lang="da-DK"/>
          </a:p>
        </p:txBody>
      </p:sp>
      <p:sp>
        <p:nvSpPr>
          <p:cNvPr id="5" name="Pladsholder til sidefod 4">
            <a:extLst>
              <a:ext uri="{FF2B5EF4-FFF2-40B4-BE49-F238E27FC236}">
                <a16:creationId xmlns:a16="http://schemas.microsoft.com/office/drawing/2014/main" id="{8A3BD8FF-BFC3-DBEC-9178-4633E12AD39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8E0DFC6-7281-B1C0-B238-FC3C87DFAC1A}"/>
              </a:ext>
            </a:extLst>
          </p:cNvPr>
          <p:cNvSpPr>
            <a:spLocks noGrp="1"/>
          </p:cNvSpPr>
          <p:nvPr>
            <p:ph type="sldNum" sz="quarter" idx="12"/>
          </p:nvPr>
        </p:nvSpPr>
        <p:spPr/>
        <p:txBody>
          <a:bodyPr/>
          <a:lstStyle/>
          <a:p>
            <a:fld id="{03AADAE2-9D5D-41D3-AF5C-1B5E09CB2CC8}" type="slidenum">
              <a:rPr lang="da-DK" smtClean="0"/>
              <a:t>‹nr.›</a:t>
            </a:fld>
            <a:endParaRPr lang="da-DK"/>
          </a:p>
        </p:txBody>
      </p:sp>
    </p:spTree>
    <p:extLst>
      <p:ext uri="{BB962C8B-B14F-4D97-AF65-F5344CB8AC3E}">
        <p14:creationId xmlns:p14="http://schemas.microsoft.com/office/powerpoint/2010/main" val="277189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1004B-110F-1CC3-A267-F7CF9CC16CC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80666E6-8BE7-36BF-C4E7-EC9F83DFB0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C790626-F589-56D5-9C14-6FB5B7643EA6}"/>
              </a:ext>
            </a:extLst>
          </p:cNvPr>
          <p:cNvSpPr>
            <a:spLocks noGrp="1"/>
          </p:cNvSpPr>
          <p:nvPr>
            <p:ph type="dt" sz="half" idx="10"/>
          </p:nvPr>
        </p:nvSpPr>
        <p:spPr/>
        <p:txBody>
          <a:bodyPr/>
          <a:lstStyle/>
          <a:p>
            <a:fld id="{758DD863-50E4-4DCC-A495-6FBC679554A8}" type="datetimeFigureOut">
              <a:rPr lang="da-DK" smtClean="0"/>
              <a:t>10-01-2025</a:t>
            </a:fld>
            <a:endParaRPr lang="da-DK"/>
          </a:p>
        </p:txBody>
      </p:sp>
      <p:sp>
        <p:nvSpPr>
          <p:cNvPr id="5" name="Pladsholder til sidefod 4">
            <a:extLst>
              <a:ext uri="{FF2B5EF4-FFF2-40B4-BE49-F238E27FC236}">
                <a16:creationId xmlns:a16="http://schemas.microsoft.com/office/drawing/2014/main" id="{B75F4D7A-848B-9D3E-44B2-EFAAB48CB94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457C5FD-AD07-9668-B51A-3B66BA2CF740}"/>
              </a:ext>
            </a:extLst>
          </p:cNvPr>
          <p:cNvSpPr>
            <a:spLocks noGrp="1"/>
          </p:cNvSpPr>
          <p:nvPr>
            <p:ph type="sldNum" sz="quarter" idx="12"/>
          </p:nvPr>
        </p:nvSpPr>
        <p:spPr/>
        <p:txBody>
          <a:bodyPr/>
          <a:lstStyle/>
          <a:p>
            <a:fld id="{03AADAE2-9D5D-41D3-AF5C-1B5E09CB2CC8}" type="slidenum">
              <a:rPr lang="da-DK" smtClean="0"/>
              <a:t>‹nr.›</a:t>
            </a:fld>
            <a:endParaRPr lang="da-DK"/>
          </a:p>
        </p:txBody>
      </p:sp>
    </p:spTree>
    <p:extLst>
      <p:ext uri="{BB962C8B-B14F-4D97-AF65-F5344CB8AC3E}">
        <p14:creationId xmlns:p14="http://schemas.microsoft.com/office/powerpoint/2010/main" val="350506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2113B-CFFA-0AFD-D4DB-D24DACC1688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BCBEB1E-E6D1-82DE-C13B-84381C8D7C7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84DE0B7-56F0-18CB-5AA6-963F67BAA7F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02D4AF5-276C-D549-AD1C-CE6A9E3C11F1}"/>
              </a:ext>
            </a:extLst>
          </p:cNvPr>
          <p:cNvSpPr>
            <a:spLocks noGrp="1"/>
          </p:cNvSpPr>
          <p:nvPr>
            <p:ph type="dt" sz="half" idx="10"/>
          </p:nvPr>
        </p:nvSpPr>
        <p:spPr/>
        <p:txBody>
          <a:bodyPr/>
          <a:lstStyle/>
          <a:p>
            <a:fld id="{758DD863-50E4-4DCC-A495-6FBC679554A8}" type="datetimeFigureOut">
              <a:rPr lang="da-DK" smtClean="0"/>
              <a:t>10-01-2025</a:t>
            </a:fld>
            <a:endParaRPr lang="da-DK"/>
          </a:p>
        </p:txBody>
      </p:sp>
      <p:sp>
        <p:nvSpPr>
          <p:cNvPr id="6" name="Pladsholder til sidefod 5">
            <a:extLst>
              <a:ext uri="{FF2B5EF4-FFF2-40B4-BE49-F238E27FC236}">
                <a16:creationId xmlns:a16="http://schemas.microsoft.com/office/drawing/2014/main" id="{F67FDC1C-B45F-AF3E-4926-E6BE681025C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CE36732-B9D2-47A1-8FDE-A0BC76639975}"/>
              </a:ext>
            </a:extLst>
          </p:cNvPr>
          <p:cNvSpPr>
            <a:spLocks noGrp="1"/>
          </p:cNvSpPr>
          <p:nvPr>
            <p:ph type="sldNum" sz="quarter" idx="12"/>
          </p:nvPr>
        </p:nvSpPr>
        <p:spPr/>
        <p:txBody>
          <a:bodyPr/>
          <a:lstStyle/>
          <a:p>
            <a:fld id="{03AADAE2-9D5D-41D3-AF5C-1B5E09CB2CC8}" type="slidenum">
              <a:rPr lang="da-DK" smtClean="0"/>
              <a:t>‹nr.›</a:t>
            </a:fld>
            <a:endParaRPr lang="da-DK"/>
          </a:p>
        </p:txBody>
      </p:sp>
    </p:spTree>
    <p:extLst>
      <p:ext uri="{BB962C8B-B14F-4D97-AF65-F5344CB8AC3E}">
        <p14:creationId xmlns:p14="http://schemas.microsoft.com/office/powerpoint/2010/main" val="70195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D0112A-5622-C602-1CD2-13E0D9CE798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C882856-F4C5-8FAD-BD4D-973FED89C4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2201581-69E1-BBA8-CD83-24BC0C1855D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474803A-6BAE-5DC3-5776-C723C50294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4EE4996-5EBA-074D-E255-470D8B5853A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B4E1DBC-867D-44DF-0A2B-2AF3DE05185E}"/>
              </a:ext>
            </a:extLst>
          </p:cNvPr>
          <p:cNvSpPr>
            <a:spLocks noGrp="1"/>
          </p:cNvSpPr>
          <p:nvPr>
            <p:ph type="dt" sz="half" idx="10"/>
          </p:nvPr>
        </p:nvSpPr>
        <p:spPr/>
        <p:txBody>
          <a:bodyPr/>
          <a:lstStyle/>
          <a:p>
            <a:fld id="{758DD863-50E4-4DCC-A495-6FBC679554A8}" type="datetimeFigureOut">
              <a:rPr lang="da-DK" smtClean="0"/>
              <a:t>10-01-2025</a:t>
            </a:fld>
            <a:endParaRPr lang="da-DK"/>
          </a:p>
        </p:txBody>
      </p:sp>
      <p:sp>
        <p:nvSpPr>
          <p:cNvPr id="8" name="Pladsholder til sidefod 7">
            <a:extLst>
              <a:ext uri="{FF2B5EF4-FFF2-40B4-BE49-F238E27FC236}">
                <a16:creationId xmlns:a16="http://schemas.microsoft.com/office/drawing/2014/main" id="{62E80D5F-406A-6F4E-B43C-7084E5B0D7E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70472BC-2FCC-9C54-91D5-93AD2A19932D}"/>
              </a:ext>
            </a:extLst>
          </p:cNvPr>
          <p:cNvSpPr>
            <a:spLocks noGrp="1"/>
          </p:cNvSpPr>
          <p:nvPr>
            <p:ph type="sldNum" sz="quarter" idx="12"/>
          </p:nvPr>
        </p:nvSpPr>
        <p:spPr/>
        <p:txBody>
          <a:bodyPr/>
          <a:lstStyle/>
          <a:p>
            <a:fld id="{03AADAE2-9D5D-41D3-AF5C-1B5E09CB2CC8}" type="slidenum">
              <a:rPr lang="da-DK" smtClean="0"/>
              <a:t>‹nr.›</a:t>
            </a:fld>
            <a:endParaRPr lang="da-DK"/>
          </a:p>
        </p:txBody>
      </p:sp>
    </p:spTree>
    <p:extLst>
      <p:ext uri="{BB962C8B-B14F-4D97-AF65-F5344CB8AC3E}">
        <p14:creationId xmlns:p14="http://schemas.microsoft.com/office/powerpoint/2010/main" val="283341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713E49-0103-31E0-9CD2-6AC188E3F22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4B4513D-927A-3788-1B75-B618A5B75EAD}"/>
              </a:ext>
            </a:extLst>
          </p:cNvPr>
          <p:cNvSpPr>
            <a:spLocks noGrp="1"/>
          </p:cNvSpPr>
          <p:nvPr>
            <p:ph type="dt" sz="half" idx="10"/>
          </p:nvPr>
        </p:nvSpPr>
        <p:spPr/>
        <p:txBody>
          <a:bodyPr/>
          <a:lstStyle/>
          <a:p>
            <a:fld id="{758DD863-50E4-4DCC-A495-6FBC679554A8}" type="datetimeFigureOut">
              <a:rPr lang="da-DK" smtClean="0"/>
              <a:t>10-01-2025</a:t>
            </a:fld>
            <a:endParaRPr lang="da-DK"/>
          </a:p>
        </p:txBody>
      </p:sp>
      <p:sp>
        <p:nvSpPr>
          <p:cNvPr id="4" name="Pladsholder til sidefod 3">
            <a:extLst>
              <a:ext uri="{FF2B5EF4-FFF2-40B4-BE49-F238E27FC236}">
                <a16:creationId xmlns:a16="http://schemas.microsoft.com/office/drawing/2014/main" id="{E214710E-8933-3F4C-EF3E-A80E8D289C8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19B9AB7-4FA1-4554-B4FD-B5B7B3273751}"/>
              </a:ext>
            </a:extLst>
          </p:cNvPr>
          <p:cNvSpPr>
            <a:spLocks noGrp="1"/>
          </p:cNvSpPr>
          <p:nvPr>
            <p:ph type="sldNum" sz="quarter" idx="12"/>
          </p:nvPr>
        </p:nvSpPr>
        <p:spPr/>
        <p:txBody>
          <a:bodyPr/>
          <a:lstStyle/>
          <a:p>
            <a:fld id="{03AADAE2-9D5D-41D3-AF5C-1B5E09CB2CC8}" type="slidenum">
              <a:rPr lang="da-DK" smtClean="0"/>
              <a:t>‹nr.›</a:t>
            </a:fld>
            <a:endParaRPr lang="da-DK"/>
          </a:p>
        </p:txBody>
      </p:sp>
    </p:spTree>
    <p:extLst>
      <p:ext uri="{BB962C8B-B14F-4D97-AF65-F5344CB8AC3E}">
        <p14:creationId xmlns:p14="http://schemas.microsoft.com/office/powerpoint/2010/main" val="326169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8D4F247-A957-A2B3-C9E2-831108813A29}"/>
              </a:ext>
            </a:extLst>
          </p:cNvPr>
          <p:cNvSpPr>
            <a:spLocks noGrp="1"/>
          </p:cNvSpPr>
          <p:nvPr>
            <p:ph type="dt" sz="half" idx="10"/>
          </p:nvPr>
        </p:nvSpPr>
        <p:spPr/>
        <p:txBody>
          <a:bodyPr/>
          <a:lstStyle/>
          <a:p>
            <a:fld id="{758DD863-50E4-4DCC-A495-6FBC679554A8}" type="datetimeFigureOut">
              <a:rPr lang="da-DK" smtClean="0"/>
              <a:t>10-01-2025</a:t>
            </a:fld>
            <a:endParaRPr lang="da-DK"/>
          </a:p>
        </p:txBody>
      </p:sp>
      <p:sp>
        <p:nvSpPr>
          <p:cNvPr id="3" name="Pladsholder til sidefod 2">
            <a:extLst>
              <a:ext uri="{FF2B5EF4-FFF2-40B4-BE49-F238E27FC236}">
                <a16:creationId xmlns:a16="http://schemas.microsoft.com/office/drawing/2014/main" id="{9F408505-3349-557A-BF2A-46086C0E114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2A6AB52-BC4C-A7DA-F79C-1B8C55955618}"/>
              </a:ext>
            </a:extLst>
          </p:cNvPr>
          <p:cNvSpPr>
            <a:spLocks noGrp="1"/>
          </p:cNvSpPr>
          <p:nvPr>
            <p:ph type="sldNum" sz="quarter" idx="12"/>
          </p:nvPr>
        </p:nvSpPr>
        <p:spPr/>
        <p:txBody>
          <a:bodyPr/>
          <a:lstStyle/>
          <a:p>
            <a:fld id="{03AADAE2-9D5D-41D3-AF5C-1B5E09CB2CC8}" type="slidenum">
              <a:rPr lang="da-DK" smtClean="0"/>
              <a:t>‹nr.›</a:t>
            </a:fld>
            <a:endParaRPr lang="da-DK"/>
          </a:p>
        </p:txBody>
      </p:sp>
    </p:spTree>
    <p:extLst>
      <p:ext uri="{BB962C8B-B14F-4D97-AF65-F5344CB8AC3E}">
        <p14:creationId xmlns:p14="http://schemas.microsoft.com/office/powerpoint/2010/main" val="351642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D08627-40CA-1D65-40E6-3049CE261A5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9469462-661A-C51F-0A34-02931EEFAF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A16A270-0B98-85F0-D640-888826F87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4179840-EFB4-A590-579A-5EC4F4943F2F}"/>
              </a:ext>
            </a:extLst>
          </p:cNvPr>
          <p:cNvSpPr>
            <a:spLocks noGrp="1"/>
          </p:cNvSpPr>
          <p:nvPr>
            <p:ph type="dt" sz="half" idx="10"/>
          </p:nvPr>
        </p:nvSpPr>
        <p:spPr/>
        <p:txBody>
          <a:bodyPr/>
          <a:lstStyle/>
          <a:p>
            <a:fld id="{758DD863-50E4-4DCC-A495-6FBC679554A8}" type="datetimeFigureOut">
              <a:rPr lang="da-DK" smtClean="0"/>
              <a:t>10-01-2025</a:t>
            </a:fld>
            <a:endParaRPr lang="da-DK"/>
          </a:p>
        </p:txBody>
      </p:sp>
      <p:sp>
        <p:nvSpPr>
          <p:cNvPr id="6" name="Pladsholder til sidefod 5">
            <a:extLst>
              <a:ext uri="{FF2B5EF4-FFF2-40B4-BE49-F238E27FC236}">
                <a16:creationId xmlns:a16="http://schemas.microsoft.com/office/drawing/2014/main" id="{595882B0-2D22-AFC6-04FD-1BC62D0FE88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2A964DB-4DFB-E903-66E5-4BC72034A74C}"/>
              </a:ext>
            </a:extLst>
          </p:cNvPr>
          <p:cNvSpPr>
            <a:spLocks noGrp="1"/>
          </p:cNvSpPr>
          <p:nvPr>
            <p:ph type="sldNum" sz="quarter" idx="12"/>
          </p:nvPr>
        </p:nvSpPr>
        <p:spPr/>
        <p:txBody>
          <a:bodyPr/>
          <a:lstStyle/>
          <a:p>
            <a:fld id="{03AADAE2-9D5D-41D3-AF5C-1B5E09CB2CC8}" type="slidenum">
              <a:rPr lang="da-DK" smtClean="0"/>
              <a:t>‹nr.›</a:t>
            </a:fld>
            <a:endParaRPr lang="da-DK"/>
          </a:p>
        </p:txBody>
      </p:sp>
    </p:spTree>
    <p:extLst>
      <p:ext uri="{BB962C8B-B14F-4D97-AF65-F5344CB8AC3E}">
        <p14:creationId xmlns:p14="http://schemas.microsoft.com/office/powerpoint/2010/main" val="406888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AEA1D-5173-29BF-47DF-1C4064F6CDE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C724B38-0258-AB54-9409-CF4929D5CA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A1A518C-D9DD-E548-27D8-B24C6108D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6522F17-674F-5AC6-7A6E-CF9058022C75}"/>
              </a:ext>
            </a:extLst>
          </p:cNvPr>
          <p:cNvSpPr>
            <a:spLocks noGrp="1"/>
          </p:cNvSpPr>
          <p:nvPr>
            <p:ph type="dt" sz="half" idx="10"/>
          </p:nvPr>
        </p:nvSpPr>
        <p:spPr/>
        <p:txBody>
          <a:bodyPr/>
          <a:lstStyle/>
          <a:p>
            <a:fld id="{758DD863-50E4-4DCC-A495-6FBC679554A8}" type="datetimeFigureOut">
              <a:rPr lang="da-DK" smtClean="0"/>
              <a:t>10-01-2025</a:t>
            </a:fld>
            <a:endParaRPr lang="da-DK"/>
          </a:p>
        </p:txBody>
      </p:sp>
      <p:sp>
        <p:nvSpPr>
          <p:cNvPr id="6" name="Pladsholder til sidefod 5">
            <a:extLst>
              <a:ext uri="{FF2B5EF4-FFF2-40B4-BE49-F238E27FC236}">
                <a16:creationId xmlns:a16="http://schemas.microsoft.com/office/drawing/2014/main" id="{37987DC3-B1C7-BFA0-1E8C-0D2120F0516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E6A5A22-7393-A8A8-7737-43629C5732EE}"/>
              </a:ext>
            </a:extLst>
          </p:cNvPr>
          <p:cNvSpPr>
            <a:spLocks noGrp="1"/>
          </p:cNvSpPr>
          <p:nvPr>
            <p:ph type="sldNum" sz="quarter" idx="12"/>
          </p:nvPr>
        </p:nvSpPr>
        <p:spPr/>
        <p:txBody>
          <a:bodyPr/>
          <a:lstStyle/>
          <a:p>
            <a:fld id="{03AADAE2-9D5D-41D3-AF5C-1B5E09CB2CC8}" type="slidenum">
              <a:rPr lang="da-DK" smtClean="0"/>
              <a:t>‹nr.›</a:t>
            </a:fld>
            <a:endParaRPr lang="da-DK"/>
          </a:p>
        </p:txBody>
      </p:sp>
    </p:spTree>
    <p:extLst>
      <p:ext uri="{BB962C8B-B14F-4D97-AF65-F5344CB8AC3E}">
        <p14:creationId xmlns:p14="http://schemas.microsoft.com/office/powerpoint/2010/main" val="355493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5272F68-8D78-4E41-A5F8-07C112D0F7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7DC12B8-F885-2FFF-52FE-D9BD4A7001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D5B44D2-4D8D-5960-0BBB-49C3E7261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DD863-50E4-4DCC-A495-6FBC679554A8}" type="datetimeFigureOut">
              <a:rPr lang="da-DK" smtClean="0"/>
              <a:t>10-01-2025</a:t>
            </a:fld>
            <a:endParaRPr lang="da-DK"/>
          </a:p>
        </p:txBody>
      </p:sp>
      <p:sp>
        <p:nvSpPr>
          <p:cNvPr id="5" name="Pladsholder til sidefod 4">
            <a:extLst>
              <a:ext uri="{FF2B5EF4-FFF2-40B4-BE49-F238E27FC236}">
                <a16:creationId xmlns:a16="http://schemas.microsoft.com/office/drawing/2014/main" id="{B17C6D9B-CC8D-83D4-C141-A2E845B34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7655A11-85CE-EAFC-8515-D5F084606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ADAE2-9D5D-41D3-AF5C-1B5E09CB2CC8}" type="slidenum">
              <a:rPr lang="da-DK" smtClean="0"/>
              <a:t>‹nr.›</a:t>
            </a:fld>
            <a:endParaRPr lang="da-DK"/>
          </a:p>
        </p:txBody>
      </p:sp>
    </p:spTree>
    <p:extLst>
      <p:ext uri="{BB962C8B-B14F-4D97-AF65-F5344CB8AC3E}">
        <p14:creationId xmlns:p14="http://schemas.microsoft.com/office/powerpoint/2010/main" val="2798325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B18A4-A14F-89B5-BD88-808F241E3CEE}"/>
              </a:ext>
            </a:extLst>
          </p:cNvPr>
          <p:cNvSpPr>
            <a:spLocks noGrp="1"/>
          </p:cNvSpPr>
          <p:nvPr>
            <p:ph type="ctrTitle"/>
          </p:nvPr>
        </p:nvSpPr>
        <p:spPr/>
        <p:txBody>
          <a:bodyPr/>
          <a:lstStyle/>
          <a:p>
            <a:r>
              <a:rPr lang="da-DK" dirty="0"/>
              <a:t>”Sildig opvågnen”</a:t>
            </a:r>
          </a:p>
        </p:txBody>
      </p:sp>
      <p:sp>
        <p:nvSpPr>
          <p:cNvPr id="3" name="Undertitel 2">
            <a:extLst>
              <a:ext uri="{FF2B5EF4-FFF2-40B4-BE49-F238E27FC236}">
                <a16:creationId xmlns:a16="http://schemas.microsoft.com/office/drawing/2014/main" id="{7F873277-2D28-3511-B159-D5220AB10141}"/>
              </a:ext>
            </a:extLst>
          </p:cNvPr>
          <p:cNvSpPr>
            <a:spLocks noGrp="1"/>
          </p:cNvSpPr>
          <p:nvPr>
            <p:ph type="subTitle" idx="1"/>
          </p:nvPr>
        </p:nvSpPr>
        <p:spPr/>
        <p:txBody>
          <a:bodyPr/>
          <a:lstStyle/>
          <a:p>
            <a:r>
              <a:rPr lang="da-DK" dirty="0"/>
              <a:t>Steen </a:t>
            </a:r>
            <a:r>
              <a:rPr lang="da-DK" dirty="0" err="1"/>
              <a:t>Steeensen</a:t>
            </a:r>
            <a:r>
              <a:rPr lang="da-DK" dirty="0"/>
              <a:t> Blicher – kanonforfatter.</a:t>
            </a:r>
          </a:p>
          <a:p>
            <a:r>
              <a:rPr lang="da-DK" dirty="0"/>
              <a:t>Romantisme + poetisk realisme</a:t>
            </a:r>
          </a:p>
        </p:txBody>
      </p:sp>
    </p:spTree>
    <p:extLst>
      <p:ext uri="{BB962C8B-B14F-4D97-AF65-F5344CB8AC3E}">
        <p14:creationId xmlns:p14="http://schemas.microsoft.com/office/powerpoint/2010/main" val="342534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9360B-2B1D-37A0-880C-9743FBB5E268}"/>
              </a:ext>
            </a:extLst>
          </p:cNvPr>
          <p:cNvSpPr>
            <a:spLocks noGrp="1"/>
          </p:cNvSpPr>
          <p:nvPr>
            <p:ph type="title"/>
          </p:nvPr>
        </p:nvSpPr>
        <p:spPr/>
        <p:txBody>
          <a:bodyPr/>
          <a:lstStyle/>
          <a:p>
            <a:r>
              <a:rPr lang="da-DK" b="1" dirty="0"/>
              <a:t>Den personaliserede jeg-fortæller</a:t>
            </a:r>
          </a:p>
        </p:txBody>
      </p:sp>
      <p:sp>
        <p:nvSpPr>
          <p:cNvPr id="3" name="Pladsholder til indhold 2">
            <a:extLst>
              <a:ext uri="{FF2B5EF4-FFF2-40B4-BE49-F238E27FC236}">
                <a16:creationId xmlns:a16="http://schemas.microsoft.com/office/drawing/2014/main" id="{DE900ED9-64B6-7A8E-C095-7928E8C9AF1B}"/>
              </a:ext>
            </a:extLst>
          </p:cNvPr>
          <p:cNvSpPr>
            <a:spLocks noGrp="1"/>
          </p:cNvSpPr>
          <p:nvPr>
            <p:ph idx="1"/>
          </p:nvPr>
        </p:nvSpPr>
        <p:spPr/>
        <p:txBody>
          <a:bodyPr/>
          <a:lstStyle/>
          <a:p>
            <a:r>
              <a:rPr lang="da-DK" dirty="0"/>
              <a:t>Vi som læsere ser verdenen ud fra jegets synsvinkel og har altså ikke indblik i øvrige personers indre.</a:t>
            </a:r>
          </a:p>
          <a:p>
            <a:r>
              <a:rPr lang="da-DK" dirty="0"/>
              <a:t>Den personaliserede jeg-fortæller har selv været til stede ved begivenhederne og har del i handlingen, og dette gør jeget noget ud af at beskrive. </a:t>
            </a:r>
          </a:p>
        </p:txBody>
      </p:sp>
    </p:spTree>
    <p:extLst>
      <p:ext uri="{BB962C8B-B14F-4D97-AF65-F5344CB8AC3E}">
        <p14:creationId xmlns:p14="http://schemas.microsoft.com/office/powerpoint/2010/main" val="1444766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7FBF1-DAB7-44EC-C90C-9855DF9C5CCD}"/>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2661325-41C0-A515-F874-B77B1936AEFA}"/>
              </a:ext>
            </a:extLst>
          </p:cNvPr>
          <p:cNvSpPr>
            <a:spLocks noGrp="1"/>
          </p:cNvSpPr>
          <p:nvPr>
            <p:ph idx="1"/>
          </p:nvPr>
        </p:nvSpPr>
        <p:spPr/>
        <p:txBody>
          <a:bodyPr/>
          <a:lstStyle/>
          <a:p>
            <a:r>
              <a:rPr lang="da-DK" sz="1800" kern="100" dirty="0">
                <a:effectLst/>
                <a:latin typeface="Calibri" panose="020F0502020204030204" pitchFamily="34" charset="0"/>
                <a:ea typeface="Calibri" panose="020F0502020204030204" pitchFamily="34" charset="0"/>
                <a:cs typeface="Times New Roman" panose="02020603050405020304" pitchFamily="18" charset="0"/>
              </a:rPr>
              <a:t>Husk på, at ligegyldig hvilke fortællere der er med i en tekst, så har forfatterens valg af fortæller betydning for vores adgang til og opfattelse af tekstens univers. Derfor er fortælleren helt central, når vi analyserer tekster.</a:t>
            </a:r>
          </a:p>
          <a:p>
            <a:endParaRPr lang="da-DK" dirty="0"/>
          </a:p>
        </p:txBody>
      </p:sp>
    </p:spTree>
    <p:extLst>
      <p:ext uri="{BB962C8B-B14F-4D97-AF65-F5344CB8AC3E}">
        <p14:creationId xmlns:p14="http://schemas.microsoft.com/office/powerpoint/2010/main" val="222392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31DB08-EE1B-F57C-FB4F-C72735881164}"/>
              </a:ext>
            </a:extLst>
          </p:cNvPr>
          <p:cNvSpPr>
            <a:spLocks noGrp="1"/>
          </p:cNvSpPr>
          <p:nvPr>
            <p:ph type="title"/>
          </p:nvPr>
        </p:nvSpPr>
        <p:spPr/>
        <p:txBody>
          <a:bodyPr/>
          <a:lstStyle/>
          <a:p>
            <a:r>
              <a:rPr lang="da-DK" dirty="0"/>
              <a:t>Litteraturhistorisk perspektiv</a:t>
            </a:r>
          </a:p>
        </p:txBody>
      </p:sp>
      <p:sp>
        <p:nvSpPr>
          <p:cNvPr id="3" name="Pladsholder til indhold 2">
            <a:extLst>
              <a:ext uri="{FF2B5EF4-FFF2-40B4-BE49-F238E27FC236}">
                <a16:creationId xmlns:a16="http://schemas.microsoft.com/office/drawing/2014/main" id="{083BC9D8-926C-6AA8-B0DE-5B836E47A800}"/>
              </a:ext>
            </a:extLst>
          </p:cNvPr>
          <p:cNvSpPr>
            <a:spLocks noGrp="1"/>
          </p:cNvSpPr>
          <p:nvPr>
            <p:ph idx="1"/>
          </p:nvPr>
        </p:nvSpPr>
        <p:spPr/>
        <p:txBody>
          <a:bodyPr>
            <a:normAutofit/>
          </a:bodyPr>
          <a:lstStyle/>
          <a:p>
            <a:r>
              <a:rPr lang="da-DK" dirty="0"/>
              <a:t>Biedermeier (1820’erne):</a:t>
            </a:r>
          </a:p>
          <a:p>
            <a:pPr lvl="1"/>
            <a:r>
              <a:rPr lang="da-DK" dirty="0"/>
              <a:t>Udtryk for borgerens gode smag. I kunsten dyrkedes biedermeier med fokus på værdierne: idyl, hygge, familie, fortrængning af konflikter og den rette moral.</a:t>
            </a:r>
          </a:p>
          <a:p>
            <a:pPr lvl="1"/>
            <a:r>
              <a:rPr lang="da-DK" dirty="0"/>
              <a:t>Står i kontrast til universalromantikken og nyplatonisme, idet den dyrker det hjemlige og jordnære. </a:t>
            </a:r>
          </a:p>
          <a:p>
            <a:pPr lvl="1"/>
            <a:r>
              <a:rPr lang="da-DK" dirty="0"/>
              <a:t>Idealisering af det nære, det intime og det hjemlige = Biedermeier.</a:t>
            </a:r>
          </a:p>
          <a:p>
            <a:r>
              <a:rPr lang="da-DK" dirty="0"/>
              <a:t>Romantisme (1830’erne – 1850):</a:t>
            </a:r>
          </a:p>
          <a:p>
            <a:pPr lvl="1"/>
            <a:r>
              <a:rPr lang="da-DK" dirty="0"/>
              <a:t>Modreaktion til biedermeier. </a:t>
            </a:r>
          </a:p>
          <a:p>
            <a:pPr lvl="1"/>
            <a:r>
              <a:rPr lang="da-DK" dirty="0"/>
              <a:t>Romantisme dyrker de mørke og skyggefulde sider af menneskets psyke. </a:t>
            </a:r>
          </a:p>
          <a:p>
            <a:endParaRPr lang="da-DK" dirty="0"/>
          </a:p>
        </p:txBody>
      </p:sp>
      <p:pic>
        <p:nvPicPr>
          <p:cNvPr id="4" name="Billede 3">
            <a:extLst>
              <a:ext uri="{FF2B5EF4-FFF2-40B4-BE49-F238E27FC236}">
                <a16:creationId xmlns:a16="http://schemas.microsoft.com/office/drawing/2014/main" id="{46111CA1-6B90-ED09-D51C-FE0826B50044}"/>
              </a:ext>
            </a:extLst>
          </p:cNvPr>
          <p:cNvPicPr>
            <a:picLocks noChangeAspect="1"/>
          </p:cNvPicPr>
          <p:nvPr/>
        </p:nvPicPr>
        <p:blipFill>
          <a:blip r:embed="rId3"/>
          <a:stretch>
            <a:fillRect/>
          </a:stretch>
        </p:blipFill>
        <p:spPr>
          <a:xfrm>
            <a:off x="353070" y="681037"/>
            <a:ext cx="3828620" cy="4352921"/>
          </a:xfrm>
          <a:prstGeom prst="rect">
            <a:avLst/>
          </a:prstGeom>
        </p:spPr>
      </p:pic>
      <p:pic>
        <p:nvPicPr>
          <p:cNvPr id="5" name="Picture 2" descr="undefined">
            <a:extLst>
              <a:ext uri="{FF2B5EF4-FFF2-40B4-BE49-F238E27FC236}">
                <a16:creationId xmlns:a16="http://schemas.microsoft.com/office/drawing/2014/main" id="{153C0D2D-5116-4E73-4BF6-369B6DBF9A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68"/>
          <a:stretch/>
        </p:blipFill>
        <p:spPr bwMode="auto">
          <a:xfrm>
            <a:off x="6821556" y="10"/>
            <a:ext cx="515117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24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BF0D6-448A-0CCD-D179-7879542A613F}"/>
              </a:ext>
            </a:extLst>
          </p:cNvPr>
          <p:cNvSpPr>
            <a:spLocks noGrp="1"/>
          </p:cNvSpPr>
          <p:nvPr>
            <p:ph type="title"/>
          </p:nvPr>
        </p:nvSpPr>
        <p:spPr/>
        <p:txBody>
          <a:bodyPr/>
          <a:lstStyle/>
          <a:p>
            <a:r>
              <a:rPr lang="da-DK" dirty="0"/>
              <a:t>Nøglebegreber til romantisme:</a:t>
            </a:r>
          </a:p>
        </p:txBody>
      </p:sp>
      <p:sp>
        <p:nvSpPr>
          <p:cNvPr id="3" name="Pladsholder til indhold 2">
            <a:extLst>
              <a:ext uri="{FF2B5EF4-FFF2-40B4-BE49-F238E27FC236}">
                <a16:creationId xmlns:a16="http://schemas.microsoft.com/office/drawing/2014/main" id="{B18E7922-47DC-9BCB-F957-4C8474D735A1}"/>
              </a:ext>
            </a:extLst>
          </p:cNvPr>
          <p:cNvSpPr>
            <a:spLocks noGrp="1"/>
          </p:cNvSpPr>
          <p:nvPr>
            <p:ph idx="1"/>
          </p:nvPr>
        </p:nvSpPr>
        <p:spPr/>
        <p:txBody>
          <a:bodyPr>
            <a:normAutofit fontScale="92500"/>
          </a:bodyPr>
          <a:lstStyle/>
          <a:p>
            <a:r>
              <a:rPr lang="da-DK" i="1" dirty="0"/>
              <a:t>Det interessante </a:t>
            </a:r>
            <a:r>
              <a:rPr lang="da-DK" dirty="0"/>
              <a:t>er et middel for at opnå det skønne. </a:t>
            </a:r>
          </a:p>
          <a:p>
            <a:pPr lvl="1"/>
            <a:r>
              <a:rPr lang="da-DK" i="0" dirty="0"/>
              <a:t>Det kan defineres som det øjeblik, hvori noget kendt og ukendt brydes, hvor sjælens inderste, skyggesiden, angsten og den eksistentielle dybde folder sig udad.</a:t>
            </a:r>
          </a:p>
          <a:p>
            <a:r>
              <a:rPr lang="da-DK" sz="2800" i="1" dirty="0"/>
              <a:t>Øjeblikket</a:t>
            </a:r>
            <a:r>
              <a:rPr lang="da-DK" sz="2800" i="0" dirty="0"/>
              <a:t> er den interessante ramme for mødet med det skønne, der kortvarigt kan hele følelsen af splittelse. I mødet med det skønne kan subjektet veksle mellem følelsen af absolut tomhed og øjeblikkets fylde. – Forfængelighed: Livet forgår. </a:t>
            </a:r>
          </a:p>
          <a:p>
            <a:r>
              <a:rPr lang="da-DK" sz="2800" i="1" dirty="0"/>
              <a:t>Dobbeltgængermotive</a:t>
            </a:r>
            <a:r>
              <a:rPr lang="da-DK" sz="2800" dirty="0"/>
              <a:t>t: I litteraturen møder vi personer, der er splittede mellem en lys og mørk side af personligheden. Disse to sider udspaltes i to personer, men er i virkeligheden to sider af samme person.</a:t>
            </a:r>
          </a:p>
          <a:p>
            <a:endParaRPr lang="da-DK" sz="2800" i="0" dirty="0"/>
          </a:p>
          <a:p>
            <a:endParaRPr lang="da-DK" dirty="0"/>
          </a:p>
        </p:txBody>
      </p:sp>
    </p:spTree>
    <p:extLst>
      <p:ext uri="{BB962C8B-B14F-4D97-AF65-F5344CB8AC3E}">
        <p14:creationId xmlns:p14="http://schemas.microsoft.com/office/powerpoint/2010/main" val="255667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0CE9A4-07FD-B3B1-F44D-AE2C54AE5711}"/>
              </a:ext>
            </a:extLst>
          </p:cNvPr>
          <p:cNvSpPr>
            <a:spLocks noGrp="1"/>
          </p:cNvSpPr>
          <p:nvPr>
            <p:ph type="title"/>
          </p:nvPr>
        </p:nvSpPr>
        <p:spPr>
          <a:xfrm>
            <a:off x="640080" y="325369"/>
            <a:ext cx="4368602" cy="1956841"/>
          </a:xfrm>
        </p:spPr>
        <p:txBody>
          <a:bodyPr anchor="b">
            <a:normAutofit/>
          </a:bodyPr>
          <a:lstStyle/>
          <a:p>
            <a:r>
              <a:rPr lang="da-DK" sz="4600"/>
              <a:t>”Sildig opvågnen” (1828)</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11269108-CA06-FF00-56BB-7E4FF3AF70F3}"/>
              </a:ext>
            </a:extLst>
          </p:cNvPr>
          <p:cNvSpPr>
            <a:spLocks noGrp="1"/>
          </p:cNvSpPr>
          <p:nvPr>
            <p:ph idx="1"/>
          </p:nvPr>
        </p:nvSpPr>
        <p:spPr>
          <a:xfrm>
            <a:off x="640080" y="2872899"/>
            <a:ext cx="4243589" cy="3320668"/>
          </a:xfrm>
        </p:spPr>
        <p:txBody>
          <a:bodyPr>
            <a:normAutofit/>
          </a:bodyPr>
          <a:lstStyle/>
          <a:p>
            <a:r>
              <a:rPr lang="da-DK" sz="1700"/>
              <a:t>I litteraturen er St. Steensen Blichers ”Sildig opvågnen” (1828) eksemplarisk i denne forbindelse.</a:t>
            </a:r>
          </a:p>
          <a:p>
            <a:pPr lvl="1"/>
            <a:r>
              <a:rPr lang="da-DK" sz="1700"/>
              <a:t>Et spidsborgerligt biedermeiermiljø i provinsen, hvor hovedpersonerne er til maskebal. Forskellige forviklinger i deres respektive ægteskaber viser imidlertid en anden side af det ordentlige som konsekvens af maskeballet. Nok holder alle facaden, men under den hersker løgn og dobbeltmoral, der bliver fatal. </a:t>
            </a:r>
          </a:p>
          <a:p>
            <a:endParaRPr lang="da-DK" sz="1700"/>
          </a:p>
        </p:txBody>
      </p:sp>
      <p:pic>
        <p:nvPicPr>
          <p:cNvPr id="1026" name="Picture 2" descr="Party Mask Wallpapers - Wallpaper Cave">
            <a:extLst>
              <a:ext uri="{FF2B5EF4-FFF2-40B4-BE49-F238E27FC236}">
                <a16:creationId xmlns:a16="http://schemas.microsoft.com/office/drawing/2014/main" id="{4B7B53F8-3CA4-57E3-4759-822011C7C4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70" r="760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06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789D0-C347-A517-FBF6-80B1E07128C9}"/>
              </a:ext>
            </a:extLst>
          </p:cNvPr>
          <p:cNvSpPr>
            <a:spLocks noGrp="1"/>
          </p:cNvSpPr>
          <p:nvPr>
            <p:ph type="title"/>
          </p:nvPr>
        </p:nvSpPr>
        <p:spPr/>
        <p:txBody>
          <a:bodyPr/>
          <a:lstStyle/>
          <a:p>
            <a:r>
              <a:rPr lang="da-DK" dirty="0"/>
              <a:t>Blicher – en kanonforfatter</a:t>
            </a:r>
          </a:p>
        </p:txBody>
      </p:sp>
      <p:sp>
        <p:nvSpPr>
          <p:cNvPr id="3" name="Pladsholder til indhold 2">
            <a:extLst>
              <a:ext uri="{FF2B5EF4-FFF2-40B4-BE49-F238E27FC236}">
                <a16:creationId xmlns:a16="http://schemas.microsoft.com/office/drawing/2014/main" id="{315A464D-B46F-7DE7-1FE0-0A3E28F4855D}"/>
              </a:ext>
            </a:extLst>
          </p:cNvPr>
          <p:cNvSpPr>
            <a:spLocks noGrp="1"/>
          </p:cNvSpPr>
          <p:nvPr>
            <p:ph idx="1"/>
          </p:nvPr>
        </p:nvSpPr>
        <p:spPr/>
        <p:txBody>
          <a:bodyPr/>
          <a:lstStyle/>
          <a:p>
            <a:r>
              <a:rPr lang="da-DK" dirty="0"/>
              <a:t>Blichers noveller rækker ud over deres samtid. Der er tale om tekster, som indeholder udfordrende tanker om det liv, vi lever med hinanden. Man bliver aldrig færdig med dem, fordi de – på trods af at de er skrevet for cirka 200 år siden – inviterer os ind i en verden, hvor der kastes lys over vores liv, så det både genkendeligt og overraskende. </a:t>
            </a:r>
          </a:p>
          <a:p>
            <a:r>
              <a:rPr lang="da-DK" dirty="0"/>
              <a:t>Psykologisk realisme – Blicher i dag. </a:t>
            </a:r>
          </a:p>
          <a:p>
            <a:pPr lvl="1"/>
            <a:r>
              <a:rPr lang="da-DK" dirty="0"/>
              <a:t>Blicher havde en formidabel psykologisk indsigt, og det er først og fremmest det, der gør hans noveller interessante at læse. </a:t>
            </a:r>
          </a:p>
          <a:p>
            <a:pPr lvl="2"/>
            <a:r>
              <a:rPr lang="da-DK" dirty="0"/>
              <a:t>I ”Sildig opvågnen” ser man, hvordan konflikter mellem norm og lyst påvirker mennesket.</a:t>
            </a:r>
          </a:p>
          <a:p>
            <a:pPr marL="914400" lvl="2" indent="0">
              <a:buNone/>
            </a:pPr>
            <a:endParaRPr lang="da-DK" dirty="0"/>
          </a:p>
        </p:txBody>
      </p:sp>
    </p:spTree>
    <p:extLst>
      <p:ext uri="{BB962C8B-B14F-4D97-AF65-F5344CB8AC3E}">
        <p14:creationId xmlns:p14="http://schemas.microsoft.com/office/powerpoint/2010/main" val="254536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B0032-2E9C-A633-FC00-306223A1BD37}"/>
              </a:ext>
            </a:extLst>
          </p:cNvPr>
          <p:cNvSpPr>
            <a:spLocks noGrp="1"/>
          </p:cNvSpPr>
          <p:nvPr>
            <p:ph type="title"/>
          </p:nvPr>
        </p:nvSpPr>
        <p:spPr/>
        <p:txBody>
          <a:bodyPr/>
          <a:lstStyle/>
          <a:p>
            <a:r>
              <a:rPr lang="da-DK" dirty="0"/>
              <a:t>Blicher</a:t>
            </a:r>
          </a:p>
        </p:txBody>
      </p:sp>
      <p:sp>
        <p:nvSpPr>
          <p:cNvPr id="3" name="Pladsholder til indhold 2">
            <a:extLst>
              <a:ext uri="{FF2B5EF4-FFF2-40B4-BE49-F238E27FC236}">
                <a16:creationId xmlns:a16="http://schemas.microsoft.com/office/drawing/2014/main" id="{71C80806-B6D4-EAEF-6742-625652443922}"/>
              </a:ext>
            </a:extLst>
          </p:cNvPr>
          <p:cNvSpPr>
            <a:spLocks noGrp="1"/>
          </p:cNvSpPr>
          <p:nvPr>
            <p:ph idx="1"/>
          </p:nvPr>
        </p:nvSpPr>
        <p:spPr/>
        <p:txBody>
          <a:bodyPr>
            <a:normAutofit fontScale="92500" lnSpcReduction="10000"/>
          </a:bodyPr>
          <a:lstStyle/>
          <a:p>
            <a:r>
              <a:rPr lang="da-DK" i="1" dirty="0"/>
              <a:t>Psykologisk realisme</a:t>
            </a:r>
            <a:r>
              <a:rPr lang="da-DK" dirty="0"/>
              <a:t> er meget sigende for Blichers store noveller. Det dækker over, at personerne er genkendelige i deres følelser. Blicher beskriver netop de indviklede psykologiske spil samt de svære valg og dilemmaer, hvor personerne sjældent har et harmonisk forhold til omverdenen. Derigennem stiller han karakterernes indre liv til skue, så læseren får et tydeligt og troværdigt billede af de følelser, mennesker tumler med. Sådan som mange af os kender det fra virkelighedens verden.</a:t>
            </a:r>
          </a:p>
          <a:p>
            <a:r>
              <a:rPr lang="da-DK" i="1" dirty="0"/>
              <a:t>Blicher</a:t>
            </a:r>
            <a:r>
              <a:rPr lang="da-DK" dirty="0"/>
              <a:t> beskriver mennesker, som mennesker rent faktisk er, og ikke som de burde være. Derfor er han </a:t>
            </a:r>
            <a:r>
              <a:rPr lang="da-DK" i="1" dirty="0"/>
              <a:t>realist</a:t>
            </a:r>
            <a:r>
              <a:rPr lang="da-DK" dirty="0"/>
              <a:t>, hvor størstedelen af samtidens romantiske forfattere var idealister. Hans psykologiske indsigt og evne til at rejse moralske dilemmaer i novellerne er nok han største bedrift og grunden til, at han stadig er værd at læse. </a:t>
            </a:r>
            <a:endParaRPr lang="da-DK" i="1" dirty="0"/>
          </a:p>
        </p:txBody>
      </p:sp>
    </p:spTree>
    <p:extLst>
      <p:ext uri="{BB962C8B-B14F-4D97-AF65-F5344CB8AC3E}">
        <p14:creationId xmlns:p14="http://schemas.microsoft.com/office/powerpoint/2010/main" val="4784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96EC2B-13F7-4314-94D2-B4B164404EC0}"/>
              </a:ext>
            </a:extLst>
          </p:cNvPr>
          <p:cNvSpPr>
            <a:spLocks noGrp="1"/>
          </p:cNvSpPr>
          <p:nvPr>
            <p:ph type="title"/>
          </p:nvPr>
        </p:nvSpPr>
        <p:spPr/>
        <p:txBody>
          <a:bodyPr/>
          <a:lstStyle/>
          <a:p>
            <a:r>
              <a:rPr lang="da-DK" dirty="0"/>
              <a:t>Læsespørgsmål</a:t>
            </a:r>
          </a:p>
        </p:txBody>
      </p:sp>
      <p:sp>
        <p:nvSpPr>
          <p:cNvPr id="3" name="Pladsholder til indhold 2">
            <a:extLst>
              <a:ext uri="{FF2B5EF4-FFF2-40B4-BE49-F238E27FC236}">
                <a16:creationId xmlns:a16="http://schemas.microsoft.com/office/drawing/2014/main" id="{5EC1EF5A-7C75-F096-94FF-4E3039991C35}"/>
              </a:ext>
            </a:extLst>
          </p:cNvPr>
          <p:cNvSpPr>
            <a:spLocks noGrp="1"/>
          </p:cNvSpPr>
          <p:nvPr>
            <p:ph idx="1"/>
          </p:nvPr>
        </p:nvSpPr>
        <p:spPr/>
        <p:txBody>
          <a:bodyPr/>
          <a:lstStyle/>
          <a:p>
            <a:r>
              <a:rPr lang="da-DK" dirty="0"/>
              <a:t>I har læst side 102-107 (”… måske ligeså lidet udslukkes.”)</a:t>
            </a:r>
          </a:p>
          <a:p>
            <a:pPr lvl="1"/>
            <a:r>
              <a:rPr lang="da-DK" dirty="0"/>
              <a:t>Hvad fanger jeres nysgerrighed i novellens begyndelse?</a:t>
            </a:r>
          </a:p>
          <a:p>
            <a:r>
              <a:rPr lang="da-DK" dirty="0"/>
              <a:t>Dagens fokus: Fortælleren.</a:t>
            </a:r>
          </a:p>
          <a:p>
            <a:pPr lvl="1"/>
            <a:r>
              <a:rPr lang="da-DK" dirty="0"/>
              <a:t>Hvad kendetegner fortælleren hos Blicher?</a:t>
            </a:r>
          </a:p>
          <a:p>
            <a:pPr lvl="1"/>
            <a:endParaRPr lang="da-DK" dirty="0"/>
          </a:p>
        </p:txBody>
      </p:sp>
    </p:spTree>
    <p:extLst>
      <p:ext uri="{BB962C8B-B14F-4D97-AF65-F5344CB8AC3E}">
        <p14:creationId xmlns:p14="http://schemas.microsoft.com/office/powerpoint/2010/main" val="59540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9F6320EC-34F5-28E4-371D-98B8618D222A}"/>
              </a:ext>
            </a:extLst>
          </p:cNvPr>
          <p:cNvGraphicFramePr>
            <a:graphicFrameLocks noGrp="1"/>
          </p:cNvGraphicFramePr>
          <p:nvPr>
            <p:ph idx="1"/>
            <p:extLst>
              <p:ext uri="{D42A27DB-BD31-4B8C-83A1-F6EECF244321}">
                <p14:modId xmlns:p14="http://schemas.microsoft.com/office/powerpoint/2010/main" val="2355213999"/>
              </p:ext>
            </p:extLst>
          </p:nvPr>
        </p:nvGraphicFramePr>
        <p:xfrm>
          <a:off x="0" y="0"/>
          <a:ext cx="11978640" cy="6853714"/>
        </p:xfrm>
        <a:graphic>
          <a:graphicData uri="http://schemas.openxmlformats.org/drawingml/2006/table">
            <a:tbl>
              <a:tblPr firstRow="1" bandRow="1">
                <a:tableStyleId>{5C22544A-7EE6-4342-B048-85BDC9FD1C3A}</a:tableStyleId>
              </a:tblPr>
              <a:tblGrid>
                <a:gridCol w="5989320">
                  <a:extLst>
                    <a:ext uri="{9D8B030D-6E8A-4147-A177-3AD203B41FA5}">
                      <a16:colId xmlns:a16="http://schemas.microsoft.com/office/drawing/2014/main" val="1461989549"/>
                    </a:ext>
                  </a:extLst>
                </a:gridCol>
                <a:gridCol w="5989320">
                  <a:extLst>
                    <a:ext uri="{9D8B030D-6E8A-4147-A177-3AD203B41FA5}">
                      <a16:colId xmlns:a16="http://schemas.microsoft.com/office/drawing/2014/main" val="1365745023"/>
                    </a:ext>
                  </a:extLst>
                </a:gridCol>
              </a:tblGrid>
              <a:tr h="345607">
                <a:tc>
                  <a:txBody>
                    <a:bodyPr/>
                    <a:lstStyle/>
                    <a:p>
                      <a:r>
                        <a:rPr lang="da-DK" dirty="0"/>
                        <a:t>Den klassiske novelle</a:t>
                      </a:r>
                    </a:p>
                  </a:txBody>
                  <a:tcPr/>
                </a:tc>
                <a:tc>
                  <a:txBody>
                    <a:bodyPr/>
                    <a:lstStyle/>
                    <a:p>
                      <a:r>
                        <a:rPr lang="da-DK" dirty="0"/>
                        <a:t>Den blicherske novelle</a:t>
                      </a:r>
                    </a:p>
                  </a:txBody>
                  <a:tcPr/>
                </a:tc>
                <a:extLst>
                  <a:ext uri="{0D108BD9-81ED-4DB2-BD59-A6C34878D82A}">
                    <a16:rowId xmlns:a16="http://schemas.microsoft.com/office/drawing/2014/main" val="3258039528"/>
                  </a:ext>
                </a:extLst>
              </a:tr>
              <a:tr h="864018">
                <a:tc>
                  <a:txBody>
                    <a:bodyPr/>
                    <a:lstStyle/>
                    <a:p>
                      <a:r>
                        <a:rPr lang="da-DK" dirty="0"/>
                        <a:t>Kort episk tekst, der fortæller en handling, som ofte er realistisk. Den fylder som regel 1-8 sider.</a:t>
                      </a:r>
                    </a:p>
                  </a:txBody>
                  <a:tcPr/>
                </a:tc>
                <a:tc>
                  <a:txBody>
                    <a:bodyPr/>
                    <a:lstStyle/>
                    <a:p>
                      <a:r>
                        <a:rPr lang="da-DK" dirty="0"/>
                        <a:t>Lang episk tekst –efter hver vigtig handlinger følger et langt afsnit, hvor fortælleren reflekterer over det hændte. Fx i ”Sildig opvågnen”.</a:t>
                      </a:r>
                    </a:p>
                  </a:txBody>
                  <a:tcPr/>
                </a:tc>
                <a:extLst>
                  <a:ext uri="{0D108BD9-81ED-4DB2-BD59-A6C34878D82A}">
                    <a16:rowId xmlns:a16="http://schemas.microsoft.com/office/drawing/2014/main" val="3173358095"/>
                  </a:ext>
                </a:extLst>
              </a:tr>
              <a:tr h="604813">
                <a:tc>
                  <a:txBody>
                    <a:bodyPr/>
                    <a:lstStyle/>
                    <a:p>
                      <a:r>
                        <a:rPr lang="da-DK" dirty="0"/>
                        <a:t>Strækker sig over kort tid. Ofte en dag eller to</a:t>
                      </a:r>
                    </a:p>
                  </a:txBody>
                  <a:tcPr/>
                </a:tc>
                <a:tc>
                  <a:txBody>
                    <a:bodyPr/>
                    <a:lstStyle/>
                    <a:p>
                      <a:r>
                        <a:rPr lang="da-DK" dirty="0"/>
                        <a:t>Strækker sig over mange år, da </a:t>
                      </a:r>
                      <a:r>
                        <a:rPr lang="da-DK"/>
                        <a:t>novellerne ofte </a:t>
                      </a:r>
                      <a:r>
                        <a:rPr lang="da-DK" dirty="0"/>
                        <a:t>beskriver livsforløb.</a:t>
                      </a:r>
                    </a:p>
                  </a:txBody>
                  <a:tcPr/>
                </a:tc>
                <a:extLst>
                  <a:ext uri="{0D108BD9-81ED-4DB2-BD59-A6C34878D82A}">
                    <a16:rowId xmlns:a16="http://schemas.microsoft.com/office/drawing/2014/main" val="24702276"/>
                  </a:ext>
                </a:extLst>
              </a:tr>
              <a:tr h="864018">
                <a:tc>
                  <a:txBody>
                    <a:bodyPr/>
                    <a:lstStyle/>
                    <a:p>
                      <a:r>
                        <a:rPr lang="da-DK" dirty="0"/>
                        <a:t>Har et enstrenget forløb; altså én hovedhandling, og den har et begrænset persongalleri og foregår i få miljøer.</a:t>
                      </a:r>
                    </a:p>
                  </a:txBody>
                  <a:tcPr/>
                </a:tc>
                <a:tc>
                  <a:txBody>
                    <a:bodyPr/>
                    <a:lstStyle/>
                    <a:p>
                      <a:r>
                        <a:rPr lang="da-DK" dirty="0"/>
                        <a:t>Ingen kronologisk fremadskridende handling, men i stedet en række sceniske fremstillinger og spring i tid, som læseren selv må forbinde, så det giver mening .</a:t>
                      </a:r>
                    </a:p>
                  </a:txBody>
                  <a:tcPr/>
                </a:tc>
                <a:extLst>
                  <a:ext uri="{0D108BD9-81ED-4DB2-BD59-A6C34878D82A}">
                    <a16:rowId xmlns:a16="http://schemas.microsoft.com/office/drawing/2014/main" val="1231126232"/>
                  </a:ext>
                </a:extLst>
              </a:tr>
              <a:tr h="1382429">
                <a:tc>
                  <a:txBody>
                    <a:bodyPr/>
                    <a:lstStyle/>
                    <a:p>
                      <a:r>
                        <a:rPr lang="da-DK" dirty="0"/>
                        <a:t>Indeholder en begivenhed, der bryder med den gældende orden. Begivenheden er ofte af dramatisk karakter. </a:t>
                      </a:r>
                    </a:p>
                  </a:txBody>
                  <a:tcPr/>
                </a:tc>
                <a:tc>
                  <a:txBody>
                    <a:bodyPr/>
                    <a:lstStyle/>
                    <a:p>
                      <a:r>
                        <a:rPr lang="da-DK" dirty="0"/>
                        <a:t>Dramatiske begivenheder som utroskab, selvmord og mord – et særligt træk er, at novellerne foregiver, at handlingen har fundet sted i virkeligheden. Gang på gang henvises der til dagbogsnotater, til retsprotokoller eller andet, som signalerer, at det beskrevne er en form for dokumentarisme.</a:t>
                      </a:r>
                    </a:p>
                  </a:txBody>
                  <a:tcPr/>
                </a:tc>
                <a:extLst>
                  <a:ext uri="{0D108BD9-81ED-4DB2-BD59-A6C34878D82A}">
                    <a16:rowId xmlns:a16="http://schemas.microsoft.com/office/drawing/2014/main" val="965800086"/>
                  </a:ext>
                </a:extLst>
              </a:tr>
              <a:tr h="1641634">
                <a:tc>
                  <a:txBody>
                    <a:bodyPr/>
                    <a:lstStyle/>
                    <a:p>
                      <a:r>
                        <a:rPr lang="da-DK" dirty="0"/>
                        <a:t>Fortælles som regel gennem en tredjepersonsfortæller , der enten kan være alvidende eller blot observerende.</a:t>
                      </a:r>
                    </a:p>
                  </a:txBody>
                  <a:tcPr/>
                </a:tc>
                <a:tc>
                  <a:txBody>
                    <a:bodyPr/>
                    <a:lstStyle/>
                    <a:p>
                      <a:r>
                        <a:rPr lang="da-DK" dirty="0"/>
                        <a:t>Benytter sig </a:t>
                      </a:r>
                      <a:r>
                        <a:rPr lang="da-DK" b="1" dirty="0"/>
                        <a:t>IKKE </a:t>
                      </a:r>
                      <a:r>
                        <a:rPr lang="da-DK" b="0" dirty="0"/>
                        <a:t>af en alvidende fortæller, men derimod en personaliseret jeg-fortæller, der er dybt involveret i det fortalte. Fortælleren er så involveret i begivenhederne, at læserens fokus glider fra selve handlingen over på fortælleren selv og hans engagement og tolkning af det skete.</a:t>
                      </a:r>
                      <a:endParaRPr lang="da-DK" dirty="0"/>
                    </a:p>
                  </a:txBody>
                  <a:tcPr/>
                </a:tc>
                <a:extLst>
                  <a:ext uri="{0D108BD9-81ED-4DB2-BD59-A6C34878D82A}">
                    <a16:rowId xmlns:a16="http://schemas.microsoft.com/office/drawing/2014/main" val="1629180976"/>
                  </a:ext>
                </a:extLst>
              </a:tr>
              <a:tr h="864018">
                <a:tc>
                  <a:txBody>
                    <a:bodyPr/>
                    <a:lstStyle/>
                    <a:p>
                      <a:r>
                        <a:rPr lang="da-DK" dirty="0"/>
                        <a:t>Begynder typisk in medias res og har ofte en iøjnefaldende og ofte lukket slutning, hvor teksterne når frem til en moralsk eller politisk pointe</a:t>
                      </a:r>
                    </a:p>
                  </a:txBody>
                  <a:tcPr/>
                </a:tc>
                <a:tc>
                  <a:txBody>
                    <a:bodyPr/>
                    <a:lstStyle/>
                    <a:p>
                      <a:r>
                        <a:rPr lang="da-DK" dirty="0"/>
                        <a:t>Åben slutning, som medfører, at der gives flere tolkninger af begivenheden.</a:t>
                      </a:r>
                    </a:p>
                  </a:txBody>
                  <a:tcPr/>
                </a:tc>
                <a:extLst>
                  <a:ext uri="{0D108BD9-81ED-4DB2-BD59-A6C34878D82A}">
                    <a16:rowId xmlns:a16="http://schemas.microsoft.com/office/drawing/2014/main" val="1757701462"/>
                  </a:ext>
                </a:extLst>
              </a:tr>
            </a:tbl>
          </a:graphicData>
        </a:graphic>
      </p:graphicFrame>
    </p:spTree>
    <p:extLst>
      <p:ext uri="{BB962C8B-B14F-4D97-AF65-F5344CB8AC3E}">
        <p14:creationId xmlns:p14="http://schemas.microsoft.com/office/powerpoint/2010/main" val="131713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C0AE9-65B6-264C-749F-109FD478178E}"/>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5D40737C-B28A-7CF1-5BAF-5C9073EE38C9}"/>
              </a:ext>
            </a:extLst>
          </p:cNvPr>
          <p:cNvSpPr>
            <a:spLocks noGrp="1"/>
          </p:cNvSpPr>
          <p:nvPr>
            <p:ph idx="1"/>
          </p:nvPr>
        </p:nvSpPr>
        <p:spPr/>
        <p:txBody>
          <a:bodyPr/>
          <a:lstStyle/>
          <a:p>
            <a:r>
              <a:rPr lang="da-DK" dirty="0"/>
              <a:t>Hvorfor er fortælleren vigtig at beskæftige sig med i litteraturen?</a:t>
            </a:r>
          </a:p>
          <a:p>
            <a:pPr lvl="1"/>
            <a:r>
              <a:rPr lang="da-DK" dirty="0"/>
              <a:t>Fortælleren er læserens adgang til fortællingens fiktive univers.</a:t>
            </a:r>
          </a:p>
          <a:p>
            <a:pPr lvl="1"/>
            <a:r>
              <a:rPr lang="da-DK" dirty="0"/>
              <a:t>Fortælleren har magt over vores oplevelse af teksten.</a:t>
            </a:r>
          </a:p>
          <a:p>
            <a:pPr lvl="1"/>
            <a:r>
              <a:rPr lang="da-DK" dirty="0"/>
              <a:t>En bevidsthed om fortællertypen gør os i stand til at overveje effekten af måden, som f.eks. Personer og begivenheder beskrives på, og derved bliver vi i stand til at gennemskue fortællerens indflydelse.</a:t>
            </a:r>
          </a:p>
          <a:p>
            <a:pPr lvl="1"/>
            <a:r>
              <a:rPr lang="da-DK" dirty="0"/>
              <a:t>I dag skal vi fokusere på </a:t>
            </a:r>
            <a:r>
              <a:rPr lang="da-DK" b="1" dirty="0"/>
              <a:t>den personaliserede jeg-fortællers </a:t>
            </a:r>
            <a:r>
              <a:rPr lang="da-DK" dirty="0"/>
              <a:t>indflydelse på læserens oplevelse af begivenheden.</a:t>
            </a:r>
          </a:p>
        </p:txBody>
      </p:sp>
    </p:spTree>
    <p:extLst>
      <p:ext uri="{BB962C8B-B14F-4D97-AF65-F5344CB8AC3E}">
        <p14:creationId xmlns:p14="http://schemas.microsoft.com/office/powerpoint/2010/main" val="116791154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1097</Words>
  <Application>Microsoft Office PowerPoint</Application>
  <PresentationFormat>Widescreen</PresentationFormat>
  <Paragraphs>61</Paragraphs>
  <Slides>11</Slides>
  <Notes>2</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Arial</vt:lpstr>
      <vt:lpstr>Calibri</vt:lpstr>
      <vt:lpstr>Calibri Light</vt:lpstr>
      <vt:lpstr>Office-tema</vt:lpstr>
      <vt:lpstr>”Sildig opvågnen”</vt:lpstr>
      <vt:lpstr>Litteraturhistorisk perspektiv</vt:lpstr>
      <vt:lpstr>Nøglebegreber til romantisme:</vt:lpstr>
      <vt:lpstr>”Sildig opvågnen” (1828)</vt:lpstr>
      <vt:lpstr>Blicher – en kanonforfatter</vt:lpstr>
      <vt:lpstr>Blicher</vt:lpstr>
      <vt:lpstr>Læsespørgsmål</vt:lpstr>
      <vt:lpstr>PowerPoint-præsentation</vt:lpstr>
      <vt:lpstr>PowerPoint-præsentation</vt:lpstr>
      <vt:lpstr>Den personaliserede jeg-fortæller</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”Sildig opvågnen”</dc:title>
  <dc:creator>Mads Nielsen</dc:creator>
  <cp:lastModifiedBy>Mads Nielsen</cp:lastModifiedBy>
  <cp:revision>3</cp:revision>
  <cp:lastPrinted>2024-02-12T08:51:10Z</cp:lastPrinted>
  <dcterms:created xsi:type="dcterms:W3CDTF">2024-02-11T16:14:46Z</dcterms:created>
  <dcterms:modified xsi:type="dcterms:W3CDTF">2025-01-10T09:05:22Z</dcterms:modified>
</cp:coreProperties>
</file>