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8" r:id="rId12"/>
    <p:sldId id="266" r:id="rId13"/>
    <p:sldId id="267" r:id="rId14"/>
    <p:sldId id="279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F2F213BD-E7FA-4252-B230-B74A90CAC990}"/>
    <pc:docChg chg="modSld">
      <pc:chgData name="Kirstin Godsk" userId="75e39c0b-5185-405b-8958-e7f885f74107" providerId="ADAL" clId="{F2F213BD-E7FA-4252-B230-B74A90CAC990}" dt="2025-01-08T09:05:17.761" v="36" actId="20577"/>
      <pc:docMkLst>
        <pc:docMk/>
      </pc:docMkLst>
      <pc:sldChg chg="modSp mod">
        <pc:chgData name="Kirstin Godsk" userId="75e39c0b-5185-405b-8958-e7f885f74107" providerId="ADAL" clId="{F2F213BD-E7FA-4252-B230-B74A90CAC990}" dt="2024-12-04T07:35:39.923" v="16" actId="20577"/>
        <pc:sldMkLst>
          <pc:docMk/>
          <pc:sldMk cId="2275562891" sldId="264"/>
        </pc:sldMkLst>
        <pc:spChg chg="mod">
          <ac:chgData name="Kirstin Godsk" userId="75e39c0b-5185-405b-8958-e7f885f74107" providerId="ADAL" clId="{F2F213BD-E7FA-4252-B230-B74A90CAC990}" dt="2024-12-04T07:35:39.923" v="16" actId="20577"/>
          <ac:spMkLst>
            <pc:docMk/>
            <pc:sldMk cId="2275562891" sldId="264"/>
            <ac:spMk id="8" creationId="{53670783-017C-4D51-8186-5D49820BD617}"/>
          </ac:spMkLst>
        </pc:spChg>
      </pc:sldChg>
      <pc:sldChg chg="modSp mod">
        <pc:chgData name="Kirstin Godsk" userId="75e39c0b-5185-405b-8958-e7f885f74107" providerId="ADAL" clId="{F2F213BD-E7FA-4252-B230-B74A90CAC990}" dt="2024-12-04T07:38:00.332" v="20" actId="20577"/>
        <pc:sldMkLst>
          <pc:docMk/>
          <pc:sldMk cId="3462567068" sldId="267"/>
        </pc:sldMkLst>
        <pc:spChg chg="mod">
          <ac:chgData name="Kirstin Godsk" userId="75e39c0b-5185-405b-8958-e7f885f74107" providerId="ADAL" clId="{F2F213BD-E7FA-4252-B230-B74A90CAC990}" dt="2024-12-04T07:38:00.332" v="20" actId="20577"/>
          <ac:spMkLst>
            <pc:docMk/>
            <pc:sldMk cId="3462567068" sldId="267"/>
            <ac:spMk id="8" creationId="{AA838531-AD7D-43C8-BC76-1D3FE4AFA331}"/>
          </ac:spMkLst>
        </pc:spChg>
      </pc:sldChg>
      <pc:sldChg chg="modSp mod">
        <pc:chgData name="Kirstin Godsk" userId="75e39c0b-5185-405b-8958-e7f885f74107" providerId="ADAL" clId="{F2F213BD-E7FA-4252-B230-B74A90CAC990}" dt="2025-01-08T09:02:57.474" v="29" actId="20577"/>
        <pc:sldMkLst>
          <pc:docMk/>
          <pc:sldMk cId="1741269554" sldId="269"/>
        </pc:sldMkLst>
        <pc:spChg chg="mod">
          <ac:chgData name="Kirstin Godsk" userId="75e39c0b-5185-405b-8958-e7f885f74107" providerId="ADAL" clId="{F2F213BD-E7FA-4252-B230-B74A90CAC990}" dt="2025-01-08T09:02:57.474" v="29" actId="20577"/>
          <ac:spMkLst>
            <pc:docMk/>
            <pc:sldMk cId="1741269554" sldId="269"/>
            <ac:spMk id="8" creationId="{C9FA153D-4DE1-4329-81BD-2C557923D3B6}"/>
          </ac:spMkLst>
        </pc:spChg>
      </pc:sldChg>
      <pc:sldChg chg="modSp mod">
        <pc:chgData name="Kirstin Godsk" userId="75e39c0b-5185-405b-8958-e7f885f74107" providerId="ADAL" clId="{F2F213BD-E7FA-4252-B230-B74A90CAC990}" dt="2025-01-08T09:04:16.321" v="30" actId="20577"/>
        <pc:sldMkLst>
          <pc:docMk/>
          <pc:sldMk cId="3469992095" sldId="270"/>
        </pc:sldMkLst>
        <pc:spChg chg="mod">
          <ac:chgData name="Kirstin Godsk" userId="75e39c0b-5185-405b-8958-e7f885f74107" providerId="ADAL" clId="{F2F213BD-E7FA-4252-B230-B74A90CAC990}" dt="2025-01-08T09:04:16.321" v="30" actId="20577"/>
          <ac:spMkLst>
            <pc:docMk/>
            <pc:sldMk cId="3469992095" sldId="270"/>
            <ac:spMk id="8" creationId="{F2EBC777-EE23-4A8C-89A6-80EE70C9EBA8}"/>
          </ac:spMkLst>
        </pc:spChg>
      </pc:sldChg>
      <pc:sldChg chg="modSp mod">
        <pc:chgData name="Kirstin Godsk" userId="75e39c0b-5185-405b-8958-e7f885f74107" providerId="ADAL" clId="{F2F213BD-E7FA-4252-B230-B74A90CAC990}" dt="2025-01-08T09:05:17.761" v="36" actId="20577"/>
        <pc:sldMkLst>
          <pc:docMk/>
          <pc:sldMk cId="1718548835" sldId="273"/>
        </pc:sldMkLst>
        <pc:spChg chg="mod">
          <ac:chgData name="Kirstin Godsk" userId="75e39c0b-5185-405b-8958-e7f885f74107" providerId="ADAL" clId="{F2F213BD-E7FA-4252-B230-B74A90CAC990}" dt="2025-01-08T09:05:17.761" v="36" actId="20577"/>
          <ac:spMkLst>
            <pc:docMk/>
            <pc:sldMk cId="1718548835" sldId="273"/>
            <ac:spMk id="8" creationId="{0D40C34D-FA6A-4E43-A96A-9E1841B1A9AC}"/>
          </ac:spMkLst>
        </pc:spChg>
      </pc:sldChg>
      <pc:sldChg chg="modSp mod">
        <pc:chgData name="Kirstin Godsk" userId="75e39c0b-5185-405b-8958-e7f885f74107" providerId="ADAL" clId="{F2F213BD-E7FA-4252-B230-B74A90CAC990}" dt="2024-12-04T07:39:08.841" v="25" actId="20577"/>
        <pc:sldMkLst>
          <pc:docMk/>
          <pc:sldMk cId="1122570012" sldId="274"/>
        </pc:sldMkLst>
        <pc:spChg chg="mod">
          <ac:chgData name="Kirstin Godsk" userId="75e39c0b-5185-405b-8958-e7f885f74107" providerId="ADAL" clId="{F2F213BD-E7FA-4252-B230-B74A90CAC990}" dt="2024-12-04T07:39:08.841" v="25" actId="20577"/>
          <ac:spMkLst>
            <pc:docMk/>
            <pc:sldMk cId="1122570012" sldId="274"/>
            <ac:spMk id="8" creationId="{E6F4B13B-4D62-4A27-AB57-D674EB611B96}"/>
          </ac:spMkLst>
        </pc:spChg>
      </pc:sldChg>
      <pc:sldChg chg="modSp mod">
        <pc:chgData name="Kirstin Godsk" userId="75e39c0b-5185-405b-8958-e7f885f74107" providerId="ADAL" clId="{F2F213BD-E7FA-4252-B230-B74A90CAC990}" dt="2024-12-04T07:37:45.630" v="18" actId="20577"/>
        <pc:sldMkLst>
          <pc:docMk/>
          <pc:sldMk cId="1231443046" sldId="279"/>
        </pc:sldMkLst>
        <pc:spChg chg="mod">
          <ac:chgData name="Kirstin Godsk" userId="75e39c0b-5185-405b-8958-e7f885f74107" providerId="ADAL" clId="{F2F213BD-E7FA-4252-B230-B74A90CAC990}" dt="2024-12-04T07:37:45.630" v="18" actId="20577"/>
          <ac:spMkLst>
            <pc:docMk/>
            <pc:sldMk cId="1231443046" sldId="279"/>
            <ac:spMk id="3" creationId="{1E1A1A6B-5A7A-4390-AB97-BFE586E93D71}"/>
          </ac:spMkLst>
        </pc:spChg>
      </pc:sldChg>
    </pc:docChg>
  </pc:docChgLst>
  <pc:docChgLst>
    <pc:chgData name="Kirstin Godsk" userId="75e39c0b-5185-405b-8958-e7f885f74107" providerId="ADAL" clId="{2B84D305-FF95-4A45-941C-5193DF0A5D01}"/>
    <pc:docChg chg="custSel mod addSld delSld modSld">
      <pc:chgData name="Kirstin Godsk" userId="75e39c0b-5185-405b-8958-e7f885f74107" providerId="ADAL" clId="{2B84D305-FF95-4A45-941C-5193DF0A5D01}" dt="2020-12-03T08:35:05.859" v="3592" actId="2696"/>
      <pc:docMkLst>
        <pc:docMk/>
      </pc:docMkLst>
      <pc:sldChg chg="modSp mod">
        <pc:chgData name="Kirstin Godsk" userId="75e39c0b-5185-405b-8958-e7f885f74107" providerId="ADAL" clId="{2B84D305-FF95-4A45-941C-5193DF0A5D01}" dt="2020-12-03T08:34:13.842" v="3591" actId="20577"/>
        <pc:sldMkLst>
          <pc:docMk/>
          <pc:sldMk cId="1476970893" sldId="261"/>
        </pc:sldMkLst>
      </pc:sldChg>
      <pc:sldChg chg="addSp delSp modSp mod setBg setClrOvrMap">
        <pc:chgData name="Kirstin Godsk" userId="75e39c0b-5185-405b-8958-e7f885f74107" providerId="ADAL" clId="{2B84D305-FF95-4A45-941C-5193DF0A5D01}" dt="2020-12-03T08:33:41.560" v="3528" actId="20577"/>
        <pc:sldMkLst>
          <pc:docMk/>
          <pc:sldMk cId="2677843030" sldId="262"/>
        </pc:sldMkLst>
      </pc:sldChg>
      <pc:sldChg chg="addSp delSp modSp new mod setBg setClrOvrMap">
        <pc:chgData name="Kirstin Godsk" userId="75e39c0b-5185-405b-8958-e7f885f74107" providerId="ADAL" clId="{2B84D305-FF95-4A45-941C-5193DF0A5D01}" dt="2020-12-03T07:39:19.033" v="312" actId="20577"/>
        <pc:sldMkLst>
          <pc:docMk/>
          <pc:sldMk cId="3788075122" sldId="263"/>
        </pc:sldMkLst>
      </pc:sldChg>
      <pc:sldChg chg="addSp delSp modSp new mod setBg setClrOvrMap">
        <pc:chgData name="Kirstin Godsk" userId="75e39c0b-5185-405b-8958-e7f885f74107" providerId="ADAL" clId="{2B84D305-FF95-4A45-941C-5193DF0A5D01}" dt="2020-12-03T08:26:46.268" v="3162" actId="20577"/>
        <pc:sldMkLst>
          <pc:docMk/>
          <pc:sldMk cId="2275562891" sldId="264"/>
        </pc:sldMkLst>
      </pc:sldChg>
      <pc:sldChg chg="addSp delSp modSp new mod setBg setClrOvrMap">
        <pc:chgData name="Kirstin Godsk" userId="75e39c0b-5185-405b-8958-e7f885f74107" providerId="ADAL" clId="{2B84D305-FF95-4A45-941C-5193DF0A5D01}" dt="2020-12-03T07:47:19.788" v="912" actId="20577"/>
        <pc:sldMkLst>
          <pc:docMk/>
          <pc:sldMk cId="3890530490" sldId="265"/>
        </pc:sldMkLst>
      </pc:sldChg>
      <pc:sldChg chg="addSp delSp modSp new mod setBg setClrOvrMap">
        <pc:chgData name="Kirstin Godsk" userId="75e39c0b-5185-405b-8958-e7f885f74107" providerId="ADAL" clId="{2B84D305-FF95-4A45-941C-5193DF0A5D01}" dt="2020-12-03T07:53:18.075" v="1574" actId="20577"/>
        <pc:sldMkLst>
          <pc:docMk/>
          <pc:sldMk cId="3646507301" sldId="266"/>
        </pc:sldMkLst>
      </pc:sldChg>
      <pc:sldChg chg="addSp delSp modSp new mod setBg setClrOvrMap">
        <pc:chgData name="Kirstin Godsk" userId="75e39c0b-5185-405b-8958-e7f885f74107" providerId="ADAL" clId="{2B84D305-FF95-4A45-941C-5193DF0A5D01}" dt="2020-12-03T07:55:06.228" v="1779" actId="20577"/>
        <pc:sldMkLst>
          <pc:docMk/>
          <pc:sldMk cId="3462567068" sldId="267"/>
        </pc:sldMkLst>
      </pc:sldChg>
      <pc:sldChg chg="addSp delSp modSp new mod setBg setClrOvrMap">
        <pc:chgData name="Kirstin Godsk" userId="75e39c0b-5185-405b-8958-e7f885f74107" providerId="ADAL" clId="{2B84D305-FF95-4A45-941C-5193DF0A5D01}" dt="2020-12-03T08:01:14.960" v="2152" actId="20577"/>
        <pc:sldMkLst>
          <pc:docMk/>
          <pc:sldMk cId="2755558812" sldId="268"/>
        </pc:sldMkLst>
      </pc:sldChg>
      <pc:sldChg chg="addSp delSp modSp new mod setBg setClrOvrMap">
        <pc:chgData name="Kirstin Godsk" userId="75e39c0b-5185-405b-8958-e7f885f74107" providerId="ADAL" clId="{2B84D305-FF95-4A45-941C-5193DF0A5D01}" dt="2020-12-03T08:10:29.391" v="2520" actId="20577"/>
        <pc:sldMkLst>
          <pc:docMk/>
          <pc:sldMk cId="1741269554" sldId="269"/>
        </pc:sldMkLst>
      </pc:sldChg>
      <pc:sldChg chg="addSp delSp modSp new mod setBg setClrOvrMap">
        <pc:chgData name="Kirstin Godsk" userId="75e39c0b-5185-405b-8958-e7f885f74107" providerId="ADAL" clId="{2B84D305-FF95-4A45-941C-5193DF0A5D01}" dt="2020-12-03T08:16:32.410" v="2698" actId="20577"/>
        <pc:sldMkLst>
          <pc:docMk/>
          <pc:sldMk cId="3469992095" sldId="270"/>
        </pc:sldMkLst>
      </pc:sldChg>
      <pc:sldChg chg="addSp delSp modSp new mod setBg setClrOvrMap">
        <pc:chgData name="Kirstin Godsk" userId="75e39c0b-5185-405b-8958-e7f885f74107" providerId="ADAL" clId="{2B84D305-FF95-4A45-941C-5193DF0A5D01}" dt="2020-12-03T08:30:23.491" v="3329" actId="20577"/>
        <pc:sldMkLst>
          <pc:docMk/>
          <pc:sldMk cId="4250446784" sldId="271"/>
        </pc:sldMkLst>
      </pc:sldChg>
      <pc:sldChg chg="addSp delSp modSp new mod setBg setClrOvrMap">
        <pc:chgData name="Kirstin Godsk" userId="75e39c0b-5185-405b-8958-e7f885f74107" providerId="ADAL" clId="{2B84D305-FF95-4A45-941C-5193DF0A5D01}" dt="2020-12-03T08:21:51.707" v="3030" actId="20577"/>
        <pc:sldMkLst>
          <pc:docMk/>
          <pc:sldMk cId="3296032125" sldId="272"/>
        </pc:sldMkLst>
      </pc:sldChg>
      <pc:sldChg chg="addSp delSp modSp new mod setBg setClrOvrMap">
        <pc:chgData name="Kirstin Godsk" userId="75e39c0b-5185-405b-8958-e7f885f74107" providerId="ADAL" clId="{2B84D305-FF95-4A45-941C-5193DF0A5D01}" dt="2020-12-03T08:21:41.951" v="3002" actId="20577"/>
        <pc:sldMkLst>
          <pc:docMk/>
          <pc:sldMk cId="1718548835" sldId="273"/>
        </pc:sldMkLst>
      </pc:sldChg>
      <pc:sldChg chg="addSp delSp modSp new mod setBg setClrOvrMap">
        <pc:chgData name="Kirstin Godsk" userId="75e39c0b-5185-405b-8958-e7f885f74107" providerId="ADAL" clId="{2B84D305-FF95-4A45-941C-5193DF0A5D01}" dt="2020-12-03T08:27:39.065" v="3250" actId="20577"/>
        <pc:sldMkLst>
          <pc:docMk/>
          <pc:sldMk cId="1122570012" sldId="274"/>
        </pc:sldMkLst>
      </pc:sldChg>
      <pc:sldChg chg="addSp delSp modSp new mod setBg setClrOvrMap">
        <pc:chgData name="Kirstin Godsk" userId="75e39c0b-5185-405b-8958-e7f885f74107" providerId="ADAL" clId="{2B84D305-FF95-4A45-941C-5193DF0A5D01}" dt="2020-12-03T08:31:09.270" v="3373" actId="20577"/>
        <pc:sldMkLst>
          <pc:docMk/>
          <pc:sldMk cId="650421971" sldId="275"/>
        </pc:sldMkLst>
      </pc:sldChg>
      <pc:sldChg chg="addSp delSp modSp new mod setBg setClrOvrMap">
        <pc:chgData name="Kirstin Godsk" userId="75e39c0b-5185-405b-8958-e7f885f74107" providerId="ADAL" clId="{2B84D305-FF95-4A45-941C-5193DF0A5D01}" dt="2020-12-03T08:33:13.695" v="3513" actId="20577"/>
        <pc:sldMkLst>
          <pc:docMk/>
          <pc:sldMk cId="867491064" sldId="276"/>
        </pc:sldMkLst>
      </pc:sldChg>
      <pc:sldChg chg="new del">
        <pc:chgData name="Kirstin Godsk" userId="75e39c0b-5185-405b-8958-e7f885f74107" providerId="ADAL" clId="{2B84D305-FF95-4A45-941C-5193DF0A5D01}" dt="2020-12-03T08:35:05.859" v="3592" actId="2696"/>
        <pc:sldMkLst>
          <pc:docMk/>
          <pc:sldMk cId="949510130" sldId="277"/>
        </pc:sldMkLst>
      </pc:sldChg>
      <pc:sldChg chg="modSp new mod">
        <pc:chgData name="Kirstin Godsk" userId="75e39c0b-5185-405b-8958-e7f885f74107" providerId="ADAL" clId="{2B84D305-FF95-4A45-941C-5193DF0A5D01}" dt="2020-12-03T07:50:31.174" v="1252" actId="20577"/>
        <pc:sldMkLst>
          <pc:docMk/>
          <pc:sldMk cId="3725378096" sldId="278"/>
        </pc:sldMkLst>
      </pc:sldChg>
      <pc:sldChg chg="modSp new mod">
        <pc:chgData name="Kirstin Godsk" userId="75e39c0b-5185-405b-8958-e7f885f74107" providerId="ADAL" clId="{2B84D305-FF95-4A45-941C-5193DF0A5D01}" dt="2020-12-03T07:58:00.935" v="2126" actId="20577"/>
        <pc:sldMkLst>
          <pc:docMk/>
          <pc:sldMk cId="1231443046" sldId="27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C82ADB-138A-42C6-99BE-16000B7064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økotoksikologi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81CD1AA-7113-4A15-A5A0-5D83C798B2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Kap. 11 i Biologiens Abc</a:t>
            </a:r>
          </a:p>
        </p:txBody>
      </p:sp>
    </p:spTree>
    <p:extLst>
      <p:ext uri="{BB962C8B-B14F-4D97-AF65-F5344CB8AC3E}">
        <p14:creationId xmlns:p14="http://schemas.microsoft.com/office/powerpoint/2010/main" val="1639782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FF8559-02F1-4A0E-A4F5-A0C595256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økotoksikologi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DCB6DEE-8284-46A0-A507-11A5831E7A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Def: Forskellige giftstoffers indvirken på økosystemet og dermed mennesket</a:t>
            </a:r>
          </a:p>
          <a:p>
            <a:r>
              <a:rPr lang="da-DK" dirty="0"/>
              <a:t>Tre stoffer: 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Pesticider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Tungmetaller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Hormonforstyrrende stoffer</a:t>
            </a:r>
          </a:p>
        </p:txBody>
      </p:sp>
    </p:spTree>
    <p:extLst>
      <p:ext uri="{BB962C8B-B14F-4D97-AF65-F5344CB8AC3E}">
        <p14:creationId xmlns:p14="http://schemas.microsoft.com/office/powerpoint/2010/main" val="3581121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02A0AB7-707D-412B-AB33-742D77B0E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da-DK" sz="3200" dirty="0" err="1">
                <a:solidFill>
                  <a:srgbClr val="FFFFFF"/>
                </a:solidFill>
              </a:rPr>
              <a:t>Biomagnifikation</a:t>
            </a:r>
            <a:r>
              <a:rPr lang="da-DK" sz="3200" dirty="0">
                <a:solidFill>
                  <a:srgbClr val="FFFFFF"/>
                </a:solidFill>
              </a:rPr>
              <a:t> af miljøafgift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5F30DA1-68A4-49E7-BE0F-5E5FE1E6C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1400" dirty="0" err="1">
                <a:solidFill>
                  <a:srgbClr val="FFFFFF"/>
                </a:solidFill>
              </a:rPr>
              <a:t>Biomagnifikation</a:t>
            </a:r>
            <a:r>
              <a:rPr lang="en-US" sz="1400" dirty="0">
                <a:solidFill>
                  <a:srgbClr val="FFFFFF"/>
                </a:solidFill>
              </a:rPr>
              <a:t>: </a:t>
            </a:r>
            <a:r>
              <a:rPr lang="en-US" sz="1400" dirty="0" err="1">
                <a:solidFill>
                  <a:srgbClr val="FFFFFF"/>
                </a:solidFill>
              </a:rPr>
              <a:t>Koonc</a:t>
            </a:r>
            <a:r>
              <a:rPr lang="en-US" sz="1400" dirty="0">
                <a:solidFill>
                  <a:srgbClr val="FFFFFF"/>
                </a:solidFill>
              </a:rPr>
              <a:t>. </a:t>
            </a:r>
            <a:r>
              <a:rPr lang="en-US" sz="1400" dirty="0" err="1">
                <a:solidFill>
                  <a:srgbClr val="FFFFFF"/>
                </a:solidFill>
              </a:rPr>
              <a:t>Af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stof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stiger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fra</a:t>
            </a:r>
            <a:r>
              <a:rPr lang="en-US" sz="1400" dirty="0">
                <a:solidFill>
                  <a:srgbClr val="FFFFFF"/>
                </a:solidFill>
              </a:rPr>
              <a:t> led </a:t>
            </a:r>
            <a:r>
              <a:rPr lang="en-US" sz="1400" dirty="0" err="1">
                <a:solidFill>
                  <a:srgbClr val="FFFFFF"/>
                </a:solidFill>
              </a:rPr>
              <a:t>til</a:t>
            </a:r>
            <a:r>
              <a:rPr lang="en-US" sz="1400" dirty="0">
                <a:solidFill>
                  <a:srgbClr val="FFFFFF"/>
                </a:solidFill>
              </a:rPr>
              <a:t> led op </a:t>
            </a:r>
            <a:r>
              <a:rPr lang="en-US" sz="1400" dirty="0" err="1">
                <a:solidFill>
                  <a:srgbClr val="FFFFFF"/>
                </a:solidFill>
              </a:rPr>
              <a:t>gennem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fødekæden</a:t>
            </a:r>
            <a:r>
              <a:rPr lang="en-US" sz="1400" dirty="0">
                <a:solidFill>
                  <a:srgbClr val="FFFFFF"/>
                </a:solidFill>
              </a:rPr>
              <a:t>.</a:t>
            </a:r>
          </a:p>
          <a:p>
            <a:r>
              <a:rPr lang="en-US" sz="1400" dirty="0" err="1">
                <a:solidFill>
                  <a:srgbClr val="FFFFFF"/>
                </a:solidFill>
              </a:rPr>
              <a:t>Bioakkumulation</a:t>
            </a:r>
            <a:r>
              <a:rPr lang="en-US" sz="1400" dirty="0">
                <a:solidFill>
                  <a:srgbClr val="FFFFFF"/>
                </a:solidFill>
              </a:rPr>
              <a:t>: </a:t>
            </a:r>
            <a:r>
              <a:rPr lang="en-US" sz="1400" dirty="0" err="1">
                <a:solidFill>
                  <a:srgbClr val="FFFFFF"/>
                </a:solidFill>
              </a:rPr>
              <a:t>Stoffet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ophobes</a:t>
            </a:r>
            <a:r>
              <a:rPr lang="en-US" sz="1400" dirty="0">
                <a:solidFill>
                  <a:srgbClr val="FFFFFF"/>
                </a:solidFill>
              </a:rPr>
              <a:t> I </a:t>
            </a:r>
            <a:r>
              <a:rPr lang="en-US" sz="1400" dirty="0" err="1">
                <a:solidFill>
                  <a:srgbClr val="FFFFFF"/>
                </a:solidFill>
              </a:rPr>
              <a:t>organismen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så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konc</a:t>
            </a:r>
            <a:r>
              <a:rPr lang="en-US" sz="1400" dirty="0">
                <a:solidFill>
                  <a:srgbClr val="FFFFFF"/>
                </a:solidFill>
              </a:rPr>
              <a:t> er </a:t>
            </a:r>
            <a:r>
              <a:rPr lang="en-US" sz="1400" dirty="0" err="1">
                <a:solidFill>
                  <a:srgbClr val="FFFFFF"/>
                </a:solidFill>
              </a:rPr>
              <a:t>højere</a:t>
            </a:r>
            <a:r>
              <a:rPr lang="en-US" sz="1400" dirty="0">
                <a:solidFill>
                  <a:srgbClr val="FFFFFF"/>
                </a:solidFill>
              </a:rPr>
              <a:t> I </a:t>
            </a:r>
            <a:r>
              <a:rPr lang="en-US" sz="1400" dirty="0" err="1">
                <a:solidFill>
                  <a:srgbClr val="FFFFFF"/>
                </a:solidFill>
              </a:rPr>
              <a:t>organismen</a:t>
            </a:r>
            <a:r>
              <a:rPr lang="en-US" sz="1400" dirty="0">
                <a:solidFill>
                  <a:srgbClr val="FFFFFF"/>
                </a:solidFill>
              </a:rPr>
              <a:t> end </a:t>
            </a:r>
            <a:r>
              <a:rPr lang="en-US" sz="1400" dirty="0" err="1">
                <a:solidFill>
                  <a:srgbClr val="FFFFFF"/>
                </a:solidFill>
              </a:rPr>
              <a:t>omkring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liggende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miljø</a:t>
            </a:r>
            <a:endParaRPr lang="en-US" sz="1400" dirty="0">
              <a:solidFill>
                <a:srgbClr val="FFFFFF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0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1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DK"/>
            </a:p>
          </p:txBody>
        </p:sp>
        <p:sp>
          <p:nvSpPr>
            <p:cNvPr id="32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3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4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5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6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8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9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0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1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2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3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5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6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</p:grpSp>
      <p:pic>
        <p:nvPicPr>
          <p:cNvPr id="4" name="Picture 2" descr="fig. 11.1 [Converted].png">
            <a:extLst>
              <a:ext uri="{FF2B5EF4-FFF2-40B4-BE49-F238E27FC236}">
                <a16:creationId xmlns:a16="http://schemas.microsoft.com/office/drawing/2014/main" id="{5429F55D-E559-4DBE-AAA8-F8E69517A3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1778" y="1583613"/>
            <a:ext cx="6844045" cy="368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2066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7BF16A-FEDB-4317-8249-18BB173B1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Måling af stoffers giftighed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D47DE26-6C39-4C81-A678-E79C48059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LD</a:t>
            </a:r>
            <a:r>
              <a:rPr lang="da-DK" sz="1600" dirty="0"/>
              <a:t>50</a:t>
            </a:r>
            <a:r>
              <a:rPr lang="da-DK" dirty="0"/>
              <a:t>: Hvor stor dosis giftstof i mg giftstof/kg kropsvægt der vil dræbe 50 % af forsøgsdyrene</a:t>
            </a:r>
            <a:endParaRPr lang="da-DK" sz="1600" dirty="0"/>
          </a:p>
          <a:p>
            <a:r>
              <a:rPr lang="da-DK" dirty="0"/>
              <a:t>LC</a:t>
            </a:r>
            <a:r>
              <a:rPr lang="da-DK" sz="1600" dirty="0"/>
              <a:t>50</a:t>
            </a:r>
            <a:r>
              <a:rPr lang="da-DK" dirty="0"/>
              <a:t>: Den koncentration af giftstof der akut dræber 50 % af forsøgsdyrene</a:t>
            </a:r>
          </a:p>
        </p:txBody>
      </p:sp>
    </p:spTree>
    <p:extLst>
      <p:ext uri="{BB962C8B-B14F-4D97-AF65-F5344CB8AC3E}">
        <p14:creationId xmlns:p14="http://schemas.microsoft.com/office/powerpoint/2010/main" val="3337265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C654EC-7B7A-4875-B012-5E222E93F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Langtidseffekt af gifte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F07E9EC-76FC-4AF3-BB1B-6A39A619F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ADI: Anbefalede daglig dosis – ingen symptomer. Angivet i mg gift/kropsvægt. Bruges som tilsætningsstoffer og farvestoffer i levnedsmiddel</a:t>
            </a:r>
          </a:p>
          <a:p>
            <a:r>
              <a:rPr lang="da-DK" dirty="0"/>
              <a:t>TDI: Tolerable daglig indtagelse – bruges om tungmetaller og pesticider der utilsigtet er endt i levnedsmidler</a:t>
            </a:r>
          </a:p>
        </p:txBody>
      </p:sp>
    </p:spTree>
    <p:extLst>
      <p:ext uri="{BB962C8B-B14F-4D97-AF65-F5344CB8AC3E}">
        <p14:creationId xmlns:p14="http://schemas.microsoft.com/office/powerpoint/2010/main" val="3102718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2C0ACA-92DC-41A4-B298-773DBD993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pesticider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C576510-3440-4808-A0BB-E51F79668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Herbicider - plantegiftstoffer</a:t>
            </a:r>
          </a:p>
          <a:p>
            <a:r>
              <a:rPr lang="da-DK" dirty="0" err="1"/>
              <a:t>Insecticider</a:t>
            </a:r>
            <a:r>
              <a:rPr lang="da-DK" dirty="0"/>
              <a:t> - insektgiftstoffer</a:t>
            </a:r>
          </a:p>
          <a:p>
            <a:r>
              <a:rPr lang="da-DK" dirty="0"/>
              <a:t>Fungicider - svampegiftstoffer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76970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ACC4698-93EA-486B-99F1-1460D6EE2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da-DK" sz="3200" dirty="0">
                <a:solidFill>
                  <a:srgbClr val="FFFFFF"/>
                </a:solidFill>
              </a:rPr>
              <a:t>pesticider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17B6144-40AF-4CFB-B490-640411EEB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DDT (</a:t>
            </a:r>
            <a:r>
              <a:rPr lang="en-US" sz="1400" dirty="0" err="1">
                <a:solidFill>
                  <a:srgbClr val="FFFFFF"/>
                </a:solidFill>
              </a:rPr>
              <a:t>Forbudt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idag</a:t>
            </a:r>
            <a:r>
              <a:rPr lang="en-US" sz="1400" dirty="0">
                <a:solidFill>
                  <a:srgbClr val="FFFFFF"/>
                </a:solidFill>
              </a:rPr>
              <a:t>), </a:t>
            </a:r>
            <a:r>
              <a:rPr lang="en-US" sz="1400" dirty="0" err="1">
                <a:solidFill>
                  <a:srgbClr val="FFFFFF"/>
                </a:solidFill>
              </a:rPr>
              <a:t>Lindan</a:t>
            </a:r>
            <a:r>
              <a:rPr lang="en-US" sz="1400" dirty="0">
                <a:solidFill>
                  <a:srgbClr val="FFFFFF"/>
                </a:solidFill>
              </a:rPr>
              <a:t> (</a:t>
            </a:r>
            <a:r>
              <a:rPr lang="en-US" sz="1400" dirty="0" err="1">
                <a:solidFill>
                  <a:srgbClr val="FFFFFF"/>
                </a:solidFill>
              </a:rPr>
              <a:t>Klorerede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kulbrinter</a:t>
            </a:r>
            <a:r>
              <a:rPr lang="en-US" sz="1400" dirty="0">
                <a:solidFill>
                  <a:srgbClr val="FFFFFF"/>
                </a:solidFill>
              </a:rPr>
              <a:t>)</a:t>
            </a:r>
          </a:p>
          <a:p>
            <a:r>
              <a:rPr lang="en-US" sz="1400" dirty="0" err="1">
                <a:solidFill>
                  <a:srgbClr val="FFFFFF"/>
                </a:solidFill>
              </a:rPr>
              <a:t>Pesticider</a:t>
            </a:r>
            <a:r>
              <a:rPr lang="en-US" sz="1400" dirty="0">
                <a:solidFill>
                  <a:srgbClr val="FFFFFF"/>
                </a:solidFill>
              </a:rPr>
              <a:t> der ender I </a:t>
            </a:r>
            <a:r>
              <a:rPr lang="en-US" sz="1400" dirty="0" err="1">
                <a:solidFill>
                  <a:srgbClr val="FFFFFF"/>
                </a:solidFill>
              </a:rPr>
              <a:t>grundvandet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nedbrydes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langsomt</a:t>
            </a:r>
            <a:endParaRPr lang="en-US" sz="1400" dirty="0">
              <a:solidFill>
                <a:srgbClr val="FFFFFF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0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1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DK"/>
            </a:p>
          </p:txBody>
        </p:sp>
        <p:sp>
          <p:nvSpPr>
            <p:cNvPr id="32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3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4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5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6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8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9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0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1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2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3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5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6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</p:grpSp>
      <p:pic>
        <p:nvPicPr>
          <p:cNvPr id="4" name="Picture 2" descr="fig. 11.3 [Converted].png">
            <a:extLst>
              <a:ext uri="{FF2B5EF4-FFF2-40B4-BE49-F238E27FC236}">
                <a16:creationId xmlns:a16="http://schemas.microsoft.com/office/drawing/2014/main" id="{588DBCA8-F665-437E-92B2-16FEB55B9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21285" y="643467"/>
            <a:ext cx="2825030" cy="556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78430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F2015C4-D2AC-483D-9DB6-1CF7D7BBF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da-DK" sz="3200" dirty="0">
                <a:solidFill>
                  <a:srgbClr val="FFFFFF"/>
                </a:solidFill>
              </a:rPr>
              <a:t>Effekt af sprøjtede marker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2AF4B93-3069-4CCC-BB8B-6A750157A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1400" dirty="0" err="1">
                <a:solidFill>
                  <a:srgbClr val="FFFFFF"/>
                </a:solidFill>
              </a:rPr>
              <a:t>Dyr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og</a:t>
            </a:r>
            <a:r>
              <a:rPr lang="en-US" sz="1400" dirty="0">
                <a:solidFill>
                  <a:srgbClr val="FFFFFF"/>
                </a:solidFill>
              </a:rPr>
              <a:t> planters </a:t>
            </a:r>
            <a:r>
              <a:rPr lang="en-US" sz="1400" dirty="0" err="1">
                <a:solidFill>
                  <a:srgbClr val="FFFFFF"/>
                </a:solidFill>
              </a:rPr>
              <a:t>fødegrundlag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forsvinder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og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dermed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også</a:t>
            </a:r>
            <a:r>
              <a:rPr lang="en-US" sz="1400" dirty="0">
                <a:solidFill>
                  <a:srgbClr val="FFFFFF"/>
                </a:solidFill>
              </a:rPr>
              <a:t> de </a:t>
            </a:r>
            <a:r>
              <a:rPr lang="en-US" sz="1400" dirty="0" err="1">
                <a:solidFill>
                  <a:srgbClr val="FFFFFF"/>
                </a:solidFill>
              </a:rPr>
              <a:t>arter</a:t>
            </a:r>
            <a:endParaRPr lang="en-US" sz="1400" dirty="0">
              <a:solidFill>
                <a:srgbClr val="FFFFFF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0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1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DK"/>
            </a:p>
          </p:txBody>
        </p:sp>
        <p:sp>
          <p:nvSpPr>
            <p:cNvPr id="32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3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4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5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6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8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9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0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1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2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3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5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6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</p:grpSp>
      <p:pic>
        <p:nvPicPr>
          <p:cNvPr id="4" name="Picture 2" descr="fig. 11.4 [Converted].png">
            <a:extLst>
              <a:ext uri="{FF2B5EF4-FFF2-40B4-BE49-F238E27FC236}">
                <a16:creationId xmlns:a16="http://schemas.microsoft.com/office/drawing/2014/main" id="{4D885FC8-EB1C-46FF-9FCA-D04F543FBE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1778" y="1147602"/>
            <a:ext cx="6844045" cy="4558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80751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104628E-FF66-42C5-A527-2E1E5D816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da-DK" sz="3200" dirty="0">
                <a:solidFill>
                  <a:srgbClr val="FFFFFF"/>
                </a:solidFill>
              </a:rPr>
              <a:t>Grænseværdier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3670783-017C-4D51-8186-5D49820BD6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1400" dirty="0" err="1">
                <a:solidFill>
                  <a:srgbClr val="FFFFFF"/>
                </a:solidFill>
              </a:rPr>
              <a:t>Additiv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effekt</a:t>
            </a:r>
            <a:r>
              <a:rPr lang="en-US" sz="1400" dirty="0">
                <a:solidFill>
                  <a:srgbClr val="FFFFFF"/>
                </a:solidFill>
              </a:rPr>
              <a:t>: </a:t>
            </a:r>
            <a:r>
              <a:rPr lang="en-US" sz="1400" dirty="0" err="1">
                <a:solidFill>
                  <a:srgbClr val="FFFFFF"/>
                </a:solidFill>
              </a:rPr>
              <a:t>Samlede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giftvirkning</a:t>
            </a:r>
            <a:r>
              <a:rPr lang="en-US" sz="1400" dirty="0">
                <a:solidFill>
                  <a:srgbClr val="FFFFFF"/>
                </a:solidFill>
              </a:rPr>
              <a:t> er det </a:t>
            </a:r>
            <a:r>
              <a:rPr lang="en-US" sz="1400" dirty="0" err="1">
                <a:solidFill>
                  <a:srgbClr val="FFFFFF"/>
                </a:solidFill>
              </a:rPr>
              <a:t>samme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som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summen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af</a:t>
            </a:r>
            <a:r>
              <a:rPr lang="en-US" sz="1400" dirty="0">
                <a:solidFill>
                  <a:srgbClr val="FFFFFF"/>
                </a:solidFill>
              </a:rPr>
              <a:t> de </a:t>
            </a:r>
            <a:r>
              <a:rPr lang="en-US" sz="1400" dirty="0" err="1">
                <a:solidFill>
                  <a:srgbClr val="FFFFFF"/>
                </a:solidFill>
              </a:rPr>
              <a:t>enkelte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giftstoffer</a:t>
            </a:r>
            <a:r>
              <a:rPr lang="en-US" sz="1400" dirty="0">
                <a:solidFill>
                  <a:srgbClr val="FFFFFF"/>
                </a:solidFill>
              </a:rPr>
              <a:t>’</a:t>
            </a:r>
          </a:p>
          <a:p>
            <a:r>
              <a:rPr lang="en-US" sz="1400" dirty="0" err="1">
                <a:solidFill>
                  <a:srgbClr val="FFFFFF"/>
                </a:solidFill>
              </a:rPr>
              <a:t>Synergistisk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effekt</a:t>
            </a:r>
            <a:r>
              <a:rPr lang="en-US" sz="1400" dirty="0">
                <a:solidFill>
                  <a:srgbClr val="FFFFFF"/>
                </a:solidFill>
              </a:rPr>
              <a:t>: </a:t>
            </a:r>
            <a:r>
              <a:rPr lang="en-US" sz="1400" dirty="0" err="1">
                <a:solidFill>
                  <a:srgbClr val="FFFFFF"/>
                </a:solidFill>
              </a:rPr>
              <a:t>Virkning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af</a:t>
            </a:r>
            <a:r>
              <a:rPr lang="en-US" sz="1400" dirty="0">
                <a:solidFill>
                  <a:srgbClr val="FFFFFF"/>
                </a:solidFill>
              </a:rPr>
              <a:t> et </a:t>
            </a:r>
            <a:r>
              <a:rPr lang="en-US" sz="1400" dirty="0" err="1">
                <a:solidFill>
                  <a:srgbClr val="FFFFFF"/>
                </a:solidFill>
              </a:rPr>
              <a:t>stof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forstørrer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virkning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af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andet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stof</a:t>
            </a:r>
            <a:endParaRPr lang="en-US" sz="1400" dirty="0">
              <a:solidFill>
                <a:srgbClr val="FFFFFF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0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1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DK"/>
            </a:p>
          </p:txBody>
        </p:sp>
        <p:sp>
          <p:nvSpPr>
            <p:cNvPr id="32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3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4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5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6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8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9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0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1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2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3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5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6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</p:grpSp>
      <p:pic>
        <p:nvPicPr>
          <p:cNvPr id="4" name="Picture 2" descr="fig. 11.5 [Converted].png">
            <a:extLst>
              <a:ext uri="{FF2B5EF4-FFF2-40B4-BE49-F238E27FC236}">
                <a16:creationId xmlns:a16="http://schemas.microsoft.com/office/drawing/2014/main" id="{FC717146-5A4B-4C5E-9442-1283C4D71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1778" y="2331700"/>
            <a:ext cx="6844045" cy="2190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55628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7EFD94B-BBF4-4F3D-A346-3AF873682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da-DK" sz="3200" dirty="0">
                <a:solidFill>
                  <a:srgbClr val="FFFFFF"/>
                </a:solidFill>
              </a:rPr>
              <a:t>Tungmetallers virkning på enzym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BF8C02-A25A-48FB-8F7B-65B9E860E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1400" dirty="0" err="1">
                <a:solidFill>
                  <a:srgbClr val="FFFFFF"/>
                </a:solidFill>
              </a:rPr>
              <a:t>Flere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tungmetaller</a:t>
            </a:r>
            <a:r>
              <a:rPr lang="en-US" sz="1400" dirty="0">
                <a:solidFill>
                  <a:srgbClr val="FFFFFF"/>
                </a:solidFill>
              </a:rPr>
              <a:t> er </a:t>
            </a:r>
            <a:r>
              <a:rPr lang="en-US" sz="1400" dirty="0" err="1">
                <a:solidFill>
                  <a:srgbClr val="FFFFFF"/>
                </a:solidFill>
              </a:rPr>
              <a:t>nødvendige</a:t>
            </a:r>
            <a:r>
              <a:rPr lang="en-US" sz="1400" dirty="0">
                <a:solidFill>
                  <a:srgbClr val="FFFFFF"/>
                </a:solidFill>
              </a:rPr>
              <a:t> da de </a:t>
            </a:r>
            <a:r>
              <a:rPr lang="en-US" sz="1400" dirty="0" err="1">
                <a:solidFill>
                  <a:srgbClr val="FFFFFF"/>
                </a:solidFill>
              </a:rPr>
              <a:t>virker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som</a:t>
            </a:r>
            <a:r>
              <a:rPr lang="en-US" sz="1400" dirty="0">
                <a:solidFill>
                  <a:srgbClr val="FFFFFF"/>
                </a:solidFill>
              </a:rPr>
              <a:t> activator for enzyme men for </a:t>
            </a:r>
            <a:r>
              <a:rPr lang="en-US" sz="1400" dirty="0" err="1">
                <a:solidFill>
                  <a:srgbClr val="FFFFFF"/>
                </a:solidFill>
              </a:rPr>
              <a:t>meget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hæmmer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enzymerne</a:t>
            </a:r>
            <a:r>
              <a:rPr lang="en-US" sz="1400" dirty="0">
                <a:solidFill>
                  <a:srgbClr val="FFFFFF"/>
                </a:solidFill>
              </a:rPr>
              <a:t>.</a:t>
            </a:r>
          </a:p>
          <a:p>
            <a:r>
              <a:rPr lang="en-US" sz="1400" dirty="0" err="1">
                <a:solidFill>
                  <a:srgbClr val="FFFFFF"/>
                </a:solidFill>
              </a:rPr>
              <a:t>Tungmetaller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kan</a:t>
            </a:r>
            <a:r>
              <a:rPr lang="en-US" sz="1400" dirty="0">
                <a:solidFill>
                  <a:srgbClr val="FFFFFF"/>
                </a:solidFill>
              </a:rPr>
              <a:t> ALDRIG </a:t>
            </a:r>
            <a:r>
              <a:rPr lang="en-US" sz="1400" dirty="0" err="1">
                <a:solidFill>
                  <a:srgbClr val="FFFFFF"/>
                </a:solidFill>
              </a:rPr>
              <a:t>forsvinde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fra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miljøet</a:t>
            </a:r>
            <a:endParaRPr lang="en-US" sz="1400" dirty="0">
              <a:solidFill>
                <a:srgbClr val="FFFFFF"/>
              </a:solidFill>
            </a:endParaRPr>
          </a:p>
          <a:p>
            <a:r>
              <a:rPr lang="en-US" sz="1400" dirty="0" err="1">
                <a:solidFill>
                  <a:srgbClr val="FFFFFF"/>
                </a:solidFill>
              </a:rPr>
              <a:t>På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figuren</a:t>
            </a:r>
            <a:r>
              <a:rPr lang="en-US" sz="1400" dirty="0">
                <a:solidFill>
                  <a:srgbClr val="FFFFFF"/>
                </a:solidFill>
              </a:rPr>
              <a:t> er </a:t>
            </a:r>
            <a:r>
              <a:rPr lang="en-US" sz="1400" dirty="0" err="1">
                <a:solidFill>
                  <a:srgbClr val="FFFFFF"/>
                </a:solidFill>
              </a:rPr>
              <a:t>vist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bly´s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virkning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på</a:t>
            </a:r>
            <a:r>
              <a:rPr lang="en-US" sz="1400" dirty="0">
                <a:solidFill>
                  <a:srgbClr val="FFFFFF"/>
                </a:solidFill>
              </a:rPr>
              <a:t> enzyme</a:t>
            </a:r>
          </a:p>
          <a:p>
            <a:r>
              <a:rPr lang="en-US" sz="1400" dirty="0">
                <a:solidFill>
                  <a:srgbClr val="FFFFFF"/>
                </a:solidFill>
              </a:rPr>
              <a:t>Bly </a:t>
            </a:r>
            <a:r>
              <a:rPr lang="en-US" sz="1400" dirty="0" err="1">
                <a:solidFill>
                  <a:srgbClr val="FFFFFF"/>
                </a:solidFill>
              </a:rPr>
              <a:t>bruges</a:t>
            </a:r>
            <a:r>
              <a:rPr lang="en-US" sz="1400" dirty="0">
                <a:solidFill>
                  <a:srgbClr val="FFFFFF"/>
                </a:solidFill>
              </a:rPr>
              <a:t> I </a:t>
            </a:r>
            <a:r>
              <a:rPr lang="en-US" sz="1400" dirty="0" err="1">
                <a:solidFill>
                  <a:srgbClr val="FFFFFF"/>
                </a:solidFill>
              </a:rPr>
              <a:t>benzin</a:t>
            </a:r>
            <a:r>
              <a:rPr lang="en-US" sz="1400" dirty="0">
                <a:solidFill>
                  <a:srgbClr val="FFFFFF"/>
                </a:solidFill>
              </a:rPr>
              <a:t> , </a:t>
            </a:r>
            <a:r>
              <a:rPr lang="en-US" sz="1400" dirty="0" err="1">
                <a:solidFill>
                  <a:srgbClr val="FFFFFF"/>
                </a:solidFill>
              </a:rPr>
              <a:t>akkumulatorer</a:t>
            </a:r>
            <a:r>
              <a:rPr lang="en-US" sz="1400" dirty="0">
                <a:solidFill>
                  <a:srgbClr val="FFFFFF"/>
                </a:solidFill>
              </a:rPr>
              <a:t>, </a:t>
            </a:r>
            <a:r>
              <a:rPr lang="en-US" sz="1400" dirty="0" err="1">
                <a:solidFill>
                  <a:srgbClr val="FFFFFF"/>
                </a:solidFill>
              </a:rPr>
              <a:t>maling</a:t>
            </a:r>
            <a:endParaRPr lang="en-US" sz="1400" dirty="0">
              <a:solidFill>
                <a:srgbClr val="FFFFFF"/>
              </a:solidFill>
            </a:endParaRPr>
          </a:p>
          <a:p>
            <a:r>
              <a:rPr lang="en-US" sz="1400" dirty="0" err="1">
                <a:solidFill>
                  <a:srgbClr val="FFFFFF"/>
                </a:solidFill>
              </a:rPr>
              <a:t>Blyforgiftning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forårsager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hjerneskade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og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indlæringsvanskeligheder</a:t>
            </a:r>
            <a:r>
              <a:rPr lang="en-US" sz="1400" dirty="0">
                <a:solidFill>
                  <a:srgbClr val="FFFFFF"/>
                </a:solidFill>
              </a:rPr>
              <a:t> hos </a:t>
            </a:r>
            <a:r>
              <a:rPr lang="en-US" sz="1400" dirty="0" err="1">
                <a:solidFill>
                  <a:srgbClr val="FFFFFF"/>
                </a:solidFill>
              </a:rPr>
              <a:t>børn</a:t>
            </a:r>
            <a:endParaRPr lang="en-US" sz="1400" dirty="0">
              <a:solidFill>
                <a:srgbClr val="FFFFFF"/>
              </a:solidFill>
            </a:endParaRPr>
          </a:p>
          <a:p>
            <a:endParaRPr lang="en-US" sz="1400" dirty="0">
              <a:solidFill>
                <a:srgbClr val="FFFFFF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0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1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DK"/>
            </a:p>
          </p:txBody>
        </p:sp>
        <p:sp>
          <p:nvSpPr>
            <p:cNvPr id="32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3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4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5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6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8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9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0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1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2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3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5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6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</p:grpSp>
      <p:pic>
        <p:nvPicPr>
          <p:cNvPr id="4" name="Picture 2" descr="fig. 11.6 [Converted].png">
            <a:extLst>
              <a:ext uri="{FF2B5EF4-FFF2-40B4-BE49-F238E27FC236}">
                <a16:creationId xmlns:a16="http://schemas.microsoft.com/office/drawing/2014/main" id="{CC15BA36-7295-4709-8AD6-EA604D3806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1778" y="1429458"/>
            <a:ext cx="6844045" cy="3994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05304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E115A1-90A1-4692-A42C-F576AA953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B6F2AD-1F6F-4C20-9D2F-9B6B0F9E8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Kviksølvforgiftning: Ophobes i kroppen </a:t>
            </a:r>
            <a:r>
              <a:rPr lang="da-DK" dirty="0" err="1"/>
              <a:t>pga</a:t>
            </a:r>
            <a:r>
              <a:rPr lang="da-DK" dirty="0"/>
              <a:t> </a:t>
            </a:r>
            <a:r>
              <a:rPr lang="da-DK" dirty="0" err="1"/>
              <a:t>fedtopl</a:t>
            </a:r>
            <a:r>
              <a:rPr lang="da-DK" dirty="0"/>
              <a:t>. Og </a:t>
            </a:r>
            <a:r>
              <a:rPr lang="da-DK" dirty="0" err="1"/>
              <a:t>biomagnificeres</a:t>
            </a:r>
            <a:r>
              <a:rPr lang="da-DK" dirty="0"/>
              <a:t> gennem fødekæderne. Skade på hjerne og nervesystem, kan videregives fra moder til foster.</a:t>
            </a:r>
          </a:p>
          <a:p>
            <a:r>
              <a:rPr lang="da-DK" dirty="0"/>
              <a:t>Nikkelforgiftning: Nikkelallergi</a:t>
            </a:r>
          </a:p>
          <a:p>
            <a:r>
              <a:rPr lang="da-DK" dirty="0"/>
              <a:t>Cadmium: Skader nyrerne </a:t>
            </a:r>
            <a:r>
              <a:rPr lang="da-DK" dirty="0">
                <a:sym typeface="Wingdings" panose="05000000000000000000" pitchFamily="2" charset="2"/>
              </a:rPr>
              <a:t> udskillelse af kalk  kalkmangel  nedbrydning af skelettet – meget smertefuld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25378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B2D9AA8-40E8-48FE-9189-C3BE72DCA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da-DK" sz="3200" dirty="0">
                <a:solidFill>
                  <a:srgbClr val="FFFFFF"/>
                </a:solidFill>
              </a:rPr>
              <a:t>Hormonforstyrrende stoffer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6194DAB-8808-4816-884E-3788D9A5E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1400" dirty="0" err="1">
                <a:solidFill>
                  <a:srgbClr val="FFFFFF"/>
                </a:solidFill>
              </a:rPr>
              <a:t>Kemiske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stoffer</a:t>
            </a:r>
            <a:r>
              <a:rPr lang="en-US" sz="1400" dirty="0">
                <a:solidFill>
                  <a:srgbClr val="FFFFFF"/>
                </a:solidFill>
              </a:rPr>
              <a:t> I </a:t>
            </a:r>
            <a:r>
              <a:rPr lang="en-US" sz="1400" dirty="0" err="1">
                <a:solidFill>
                  <a:srgbClr val="FFFFFF"/>
                </a:solidFill>
              </a:rPr>
              <a:t>miljøet</a:t>
            </a:r>
            <a:r>
              <a:rPr lang="en-US" sz="1400" dirty="0">
                <a:solidFill>
                  <a:srgbClr val="FFFFFF"/>
                </a:solidFill>
              </a:rPr>
              <a:t> der </a:t>
            </a:r>
            <a:r>
              <a:rPr lang="en-US" sz="1400" dirty="0" err="1">
                <a:solidFill>
                  <a:srgbClr val="FFFFFF"/>
                </a:solidFill>
              </a:rPr>
              <a:t>ofte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fungerer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som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østrogenhormon</a:t>
            </a:r>
            <a:r>
              <a:rPr lang="en-US" sz="1400" dirty="0">
                <a:solidFill>
                  <a:srgbClr val="FFFFFF"/>
                </a:solidFill>
              </a:rPr>
              <a:t>, </a:t>
            </a:r>
            <a:r>
              <a:rPr lang="en-US" sz="1400" dirty="0" err="1">
                <a:solidFill>
                  <a:srgbClr val="FFFFFF"/>
                </a:solidFill>
              </a:rPr>
              <a:t>testosteron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eller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antiøstrogen</a:t>
            </a:r>
            <a:r>
              <a:rPr lang="en-US" sz="1400" dirty="0">
                <a:solidFill>
                  <a:srgbClr val="FFFFFF"/>
                </a:solidFill>
              </a:rPr>
              <a:t>, </a:t>
            </a:r>
            <a:r>
              <a:rPr lang="en-US" sz="1400" dirty="0" err="1">
                <a:solidFill>
                  <a:srgbClr val="FFFFFF"/>
                </a:solidFill>
              </a:rPr>
              <a:t>antitestosteron</a:t>
            </a:r>
            <a:r>
              <a:rPr lang="en-US" sz="1400" dirty="0">
                <a:solidFill>
                  <a:srgbClr val="FFFFFF"/>
                </a:solidFill>
              </a:rPr>
              <a:t>.</a:t>
            </a:r>
          </a:p>
          <a:p>
            <a:r>
              <a:rPr lang="en-US" sz="1400" dirty="0" err="1">
                <a:solidFill>
                  <a:srgbClr val="FFFFFF"/>
                </a:solidFill>
              </a:rPr>
              <a:t>Østrogenlignende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stoffer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bindes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til</a:t>
            </a:r>
            <a:r>
              <a:rPr lang="en-US" sz="1400" dirty="0">
                <a:solidFill>
                  <a:srgbClr val="FFFFFF"/>
                </a:solidFill>
              </a:rPr>
              <a:t> hormone </a:t>
            </a:r>
            <a:r>
              <a:rPr lang="en-US" sz="1400" dirty="0" err="1">
                <a:solidFill>
                  <a:srgbClr val="FFFFFF"/>
                </a:solidFill>
              </a:rPr>
              <a:t>receptorer</a:t>
            </a:r>
            <a:r>
              <a:rPr lang="en-US" sz="1400" dirty="0">
                <a:solidFill>
                  <a:srgbClr val="FFFFFF"/>
                </a:solidFill>
              </a:rPr>
              <a:t> – </a:t>
            </a:r>
            <a:r>
              <a:rPr lang="en-US" sz="1400" dirty="0" err="1">
                <a:solidFill>
                  <a:srgbClr val="FFFFFF"/>
                </a:solidFill>
              </a:rPr>
              <a:t>igangsættelse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af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proteinsyntese</a:t>
            </a:r>
            <a:endParaRPr lang="en-US" sz="1400" dirty="0">
              <a:solidFill>
                <a:srgbClr val="FFFFFF"/>
              </a:solidFill>
            </a:endParaRPr>
          </a:p>
          <a:p>
            <a:r>
              <a:rPr lang="en-US" sz="1400" dirty="0" err="1">
                <a:solidFill>
                  <a:srgbClr val="FFFFFF"/>
                </a:solidFill>
              </a:rPr>
              <a:t>Antiøstrogen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stoffer</a:t>
            </a:r>
            <a:r>
              <a:rPr lang="en-US" sz="1400" dirty="0">
                <a:solidFill>
                  <a:srgbClr val="FFFFFF"/>
                </a:solidFill>
              </a:rPr>
              <a:t> binder sig </a:t>
            </a:r>
            <a:r>
              <a:rPr lang="en-US" sz="1400" dirty="0" err="1">
                <a:solidFill>
                  <a:srgbClr val="FFFFFF"/>
                </a:solidFill>
              </a:rPr>
              <a:t>til</a:t>
            </a:r>
            <a:r>
              <a:rPr lang="en-US" sz="1400" dirty="0">
                <a:solidFill>
                  <a:srgbClr val="FFFFFF"/>
                </a:solidFill>
              </a:rPr>
              <a:t> receptor men har </a:t>
            </a:r>
            <a:r>
              <a:rPr lang="en-US" sz="1400" dirty="0" err="1">
                <a:solidFill>
                  <a:srgbClr val="FFFFFF"/>
                </a:solidFill>
              </a:rPr>
              <a:t>ingen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virkning</a:t>
            </a:r>
            <a:endParaRPr lang="en-US" sz="1400" dirty="0">
              <a:solidFill>
                <a:srgbClr val="FFFFFF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0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1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DK"/>
            </a:p>
          </p:txBody>
        </p:sp>
        <p:sp>
          <p:nvSpPr>
            <p:cNvPr id="32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3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4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5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6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8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9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0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1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2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3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5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6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</p:grpSp>
      <p:pic>
        <p:nvPicPr>
          <p:cNvPr id="4" name="Picture 2" descr="fig. 11.7 [Converted].png">
            <a:extLst>
              <a:ext uri="{FF2B5EF4-FFF2-40B4-BE49-F238E27FC236}">
                <a16:creationId xmlns:a16="http://schemas.microsoft.com/office/drawing/2014/main" id="{42E58066-E0D1-4E53-9C01-88681EBC6B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05388" y="643467"/>
            <a:ext cx="4856825" cy="556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65073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4F7D791-379A-4B18-B2B4-0706AE091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da-DK" sz="3200" dirty="0">
                <a:solidFill>
                  <a:srgbClr val="FFFFFF"/>
                </a:solidFill>
              </a:rPr>
              <a:t>Binding til transport</a:t>
            </a:r>
            <a:br>
              <a:rPr lang="da-DK" sz="3200" dirty="0">
                <a:solidFill>
                  <a:srgbClr val="FFFFFF"/>
                </a:solidFill>
              </a:rPr>
            </a:br>
            <a:r>
              <a:rPr lang="da-DK" sz="3200" dirty="0">
                <a:solidFill>
                  <a:srgbClr val="FFFFFF"/>
                </a:solidFill>
              </a:rPr>
              <a:t>protein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A838531-AD7D-43C8-BC76-1D3FE4AFA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1400" dirty="0" err="1">
                <a:solidFill>
                  <a:srgbClr val="FFFFFF"/>
                </a:solidFill>
              </a:rPr>
              <a:t>Østrogenlignende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stofffer</a:t>
            </a:r>
            <a:r>
              <a:rPr lang="en-US" sz="1400" dirty="0">
                <a:solidFill>
                  <a:srgbClr val="FFFFFF"/>
                </a:solidFill>
              </a:rPr>
              <a:t> har </a:t>
            </a:r>
            <a:r>
              <a:rPr lang="en-US" sz="1400" dirty="0" err="1">
                <a:solidFill>
                  <a:srgbClr val="FFFFFF"/>
                </a:solidFill>
              </a:rPr>
              <a:t>en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svagere</a:t>
            </a:r>
            <a:r>
              <a:rPr lang="en-US" sz="1400" dirty="0">
                <a:solidFill>
                  <a:srgbClr val="FFFFFF"/>
                </a:solidFill>
              </a:rPr>
              <a:t> binding </a:t>
            </a:r>
            <a:r>
              <a:rPr lang="en-US" sz="1400" dirty="0" err="1">
                <a:solidFill>
                  <a:srgbClr val="FFFFFF"/>
                </a:solidFill>
              </a:rPr>
              <a:t>til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receptore</a:t>
            </a:r>
            <a:r>
              <a:rPr lang="en-US" sz="1400" dirty="0">
                <a:solidFill>
                  <a:srgbClr val="FFFFFF"/>
                </a:solidFill>
              </a:rPr>
              <a:t> men </a:t>
            </a:r>
            <a:r>
              <a:rPr lang="en-US" sz="1400" dirty="0" err="1">
                <a:solidFill>
                  <a:srgbClr val="FFFFFF"/>
                </a:solidFill>
              </a:rPr>
              <a:t>kræver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ikke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transportprotein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og</a:t>
            </a:r>
            <a:r>
              <a:rPr lang="en-US" sz="1400" dirty="0">
                <a:solidFill>
                  <a:srgbClr val="FFFFFF"/>
                </a:solidFill>
              </a:rPr>
              <a:t> finds </a:t>
            </a:r>
            <a:r>
              <a:rPr lang="en-US" sz="1400" dirty="0" err="1">
                <a:solidFill>
                  <a:srgbClr val="FFFFFF"/>
                </a:solidFill>
              </a:rPr>
              <a:t>derfor</a:t>
            </a:r>
            <a:r>
              <a:rPr lang="en-US" sz="1400" dirty="0">
                <a:solidFill>
                  <a:srgbClr val="FFFFFF"/>
                </a:solidFill>
              </a:rPr>
              <a:t> I </a:t>
            </a:r>
            <a:r>
              <a:rPr lang="en-US" sz="1400" dirty="0" err="1">
                <a:solidFill>
                  <a:srgbClr val="FFFFFF"/>
                </a:solidFill>
              </a:rPr>
              <a:t>stor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mængde</a:t>
            </a:r>
            <a:r>
              <a:rPr lang="en-US" sz="1400" dirty="0">
                <a:solidFill>
                  <a:srgbClr val="FFFFFF"/>
                </a:solidFill>
              </a:rPr>
              <a:t> I </a:t>
            </a:r>
            <a:r>
              <a:rPr lang="en-US" sz="1400" dirty="0" err="1">
                <a:solidFill>
                  <a:srgbClr val="FFFFFF"/>
                </a:solidFill>
              </a:rPr>
              <a:t>blodet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>
                <a:solidFill>
                  <a:srgbClr val="FFFFFF"/>
                </a:solidFill>
                <a:sym typeface="Wingdings" panose="05000000000000000000" pitchFamily="2" charset="2"/>
              </a:rPr>
              <a:t> </a:t>
            </a:r>
            <a:r>
              <a:rPr lang="en-US" sz="1400" dirty="0" err="1">
                <a:solidFill>
                  <a:srgbClr val="FFFFFF"/>
                </a:solidFill>
                <a:sym typeface="Wingdings" panose="05000000000000000000" pitchFamily="2" charset="2"/>
              </a:rPr>
              <a:t>stor</a:t>
            </a:r>
            <a:r>
              <a:rPr lang="en-US" sz="1400" dirty="0">
                <a:solidFill>
                  <a:srgbClr val="FFFFFF"/>
                </a:solidFill>
                <a:sym typeface="Wingdings" panose="05000000000000000000" pitchFamily="2" charset="2"/>
              </a:rPr>
              <a:t> </a:t>
            </a:r>
            <a:r>
              <a:rPr lang="en-US" sz="1400" dirty="0" err="1">
                <a:solidFill>
                  <a:srgbClr val="FFFFFF"/>
                </a:solidFill>
                <a:sym typeface="Wingdings" panose="05000000000000000000" pitchFamily="2" charset="2"/>
              </a:rPr>
              <a:t>effekt</a:t>
            </a:r>
            <a:r>
              <a:rPr lang="en-US" sz="1400" dirty="0">
                <a:solidFill>
                  <a:srgbClr val="FFFFFF"/>
                </a:solidFill>
                <a:sym typeface="Wingdings" panose="05000000000000000000" pitchFamily="2" charset="2"/>
              </a:rPr>
              <a:t> </a:t>
            </a:r>
            <a:r>
              <a:rPr lang="en-US" sz="1400" dirty="0" err="1">
                <a:solidFill>
                  <a:srgbClr val="FFFFFF"/>
                </a:solidFill>
                <a:sym typeface="Wingdings" panose="05000000000000000000" pitchFamily="2" charset="2"/>
              </a:rPr>
              <a:t>trods</a:t>
            </a:r>
            <a:r>
              <a:rPr lang="en-US" sz="1400" dirty="0">
                <a:solidFill>
                  <a:srgbClr val="FFFFFF"/>
                </a:solidFill>
                <a:sym typeface="Wingdings" panose="05000000000000000000" pitchFamily="2" charset="2"/>
              </a:rPr>
              <a:t> </a:t>
            </a:r>
            <a:r>
              <a:rPr lang="en-US" sz="1400" dirty="0" err="1">
                <a:solidFill>
                  <a:srgbClr val="FFFFFF"/>
                </a:solidFill>
                <a:sym typeface="Wingdings" panose="05000000000000000000" pitchFamily="2" charset="2"/>
              </a:rPr>
              <a:t>svag</a:t>
            </a:r>
            <a:r>
              <a:rPr lang="en-US" sz="1400" dirty="0">
                <a:solidFill>
                  <a:srgbClr val="FFFFFF"/>
                </a:solidFill>
                <a:sym typeface="Wingdings" panose="05000000000000000000" pitchFamily="2" charset="2"/>
              </a:rPr>
              <a:t> binding</a:t>
            </a:r>
            <a:endParaRPr lang="en-US" sz="1400" dirty="0">
              <a:solidFill>
                <a:srgbClr val="FFFFFF"/>
              </a:solidFill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56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59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61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62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63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64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65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66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67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DK"/>
            </a:p>
          </p:txBody>
        </p:sp>
        <p:sp>
          <p:nvSpPr>
            <p:cNvPr id="68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69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0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1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2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3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4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5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6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7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8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9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0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1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2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</p:grpSp>
      <p:pic>
        <p:nvPicPr>
          <p:cNvPr id="4" name="Picture 2" descr="fig. 11.8 [Converted].png">
            <a:extLst>
              <a:ext uri="{FF2B5EF4-FFF2-40B4-BE49-F238E27FC236}">
                <a16:creationId xmlns:a16="http://schemas.microsoft.com/office/drawing/2014/main" id="{AC5210B1-46D6-4926-A455-BD3555FA0D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1778" y="830272"/>
            <a:ext cx="6844045" cy="519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25670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417502-9B57-4BA0-BC7B-86F700B0A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Østrogenlignende effekt – 3 måder: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E1A1A6B-5A7A-4390-AB97-BFE586E93D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a-DK" dirty="0"/>
              <a:t>Laboratorieforsøg med brystkræftceller </a:t>
            </a:r>
            <a:r>
              <a:rPr lang="da-DK" dirty="0">
                <a:sym typeface="Wingdings" panose="05000000000000000000" pitchFamily="2" charset="2"/>
              </a:rPr>
              <a:t> deler sig uhæmmet ved østrogenlign. Stoffer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sym typeface="Wingdings" panose="05000000000000000000" pitchFamily="2" charset="2"/>
              </a:rPr>
              <a:t>Vækst af livmoder hos unge forsøgsdyr da østrogen fremmer væksten af livmoder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sym typeface="Wingdings" panose="05000000000000000000" pitchFamily="2" charset="2"/>
              </a:rPr>
              <a:t>Dannelse af blommeprotein- </a:t>
            </a:r>
            <a:r>
              <a:rPr lang="da-DK" dirty="0" err="1">
                <a:sym typeface="Wingdings" panose="05000000000000000000" pitchFamily="2" charset="2"/>
              </a:rPr>
              <a:t>vitellogenin</a:t>
            </a:r>
            <a:r>
              <a:rPr lang="da-DK" dirty="0">
                <a:sym typeface="Wingdings" panose="05000000000000000000" pitchFamily="2" charset="2"/>
              </a:rPr>
              <a:t> i lever hos ørred. Kan også dannes af hanørred hvis de får tilført østrogen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31443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657B1E8-9451-4D70-B987-16D298EBE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da-DK" sz="3200" dirty="0">
                <a:solidFill>
                  <a:srgbClr val="FFFFFF"/>
                </a:solidFill>
              </a:rPr>
              <a:t>Dannelse af blomme</a:t>
            </a:r>
            <a:br>
              <a:rPr lang="da-DK" sz="3200" dirty="0">
                <a:solidFill>
                  <a:srgbClr val="FFFFFF"/>
                </a:solidFill>
              </a:rPr>
            </a:br>
            <a:r>
              <a:rPr lang="da-DK" sz="3200" dirty="0">
                <a:solidFill>
                  <a:srgbClr val="FFFFFF"/>
                </a:solidFill>
              </a:rPr>
              <a:t>protein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9B465E-61D4-43E2-8A43-581A8DB81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endParaRPr lang="en-US" sz="1400">
              <a:solidFill>
                <a:srgbClr val="FFFFFF"/>
              </a:solidFill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56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59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61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62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63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64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65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66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67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DK"/>
            </a:p>
          </p:txBody>
        </p:sp>
        <p:sp>
          <p:nvSpPr>
            <p:cNvPr id="68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69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0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1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2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3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4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5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6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7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8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9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0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1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2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</p:grpSp>
      <p:pic>
        <p:nvPicPr>
          <p:cNvPr id="4" name="Picture 2" descr="fig. 11.9 [Converted].png">
            <a:extLst>
              <a:ext uri="{FF2B5EF4-FFF2-40B4-BE49-F238E27FC236}">
                <a16:creationId xmlns:a16="http://schemas.microsoft.com/office/drawing/2014/main" id="{E88FEBF3-8C36-45F3-A185-B18566B344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72" t="42708" r="29372" b="41667"/>
          <a:stretch>
            <a:fillRect/>
          </a:stretch>
        </p:blipFill>
        <p:spPr bwMode="auto">
          <a:xfrm>
            <a:off x="4711778" y="1594901"/>
            <a:ext cx="6844045" cy="3663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55588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C6EA187-0114-4EB5-8CB9-F09EB309B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da-DK" sz="3200" dirty="0">
                <a:solidFill>
                  <a:srgbClr val="FFFFFF"/>
                </a:solidFill>
              </a:rPr>
              <a:t>pcb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9FA153D-4DE1-4329-81BD-2C557923D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 fontScale="92500"/>
          </a:bodyPr>
          <a:lstStyle/>
          <a:p>
            <a:r>
              <a:rPr lang="en-US" sz="1400" dirty="0" err="1">
                <a:solidFill>
                  <a:srgbClr val="FFFFFF"/>
                </a:solidFill>
              </a:rPr>
              <a:t>Polyklorerede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bifenyler</a:t>
            </a:r>
            <a:endParaRPr lang="en-US" sz="1400" dirty="0">
              <a:solidFill>
                <a:srgbClr val="FFFFFF"/>
              </a:solidFill>
            </a:endParaRPr>
          </a:p>
          <a:p>
            <a:r>
              <a:rPr lang="en-US" sz="1400" dirty="0" err="1">
                <a:solidFill>
                  <a:srgbClr val="FFFFFF"/>
                </a:solidFill>
              </a:rPr>
              <a:t>Anvendt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som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brandhæmmere</a:t>
            </a:r>
            <a:r>
              <a:rPr lang="en-US" sz="1400" dirty="0">
                <a:solidFill>
                  <a:srgbClr val="FFFFFF"/>
                </a:solidFill>
              </a:rPr>
              <a:t> I </a:t>
            </a:r>
            <a:r>
              <a:rPr lang="en-US" sz="1400" dirty="0" err="1">
                <a:solidFill>
                  <a:srgbClr val="FFFFFF"/>
                </a:solidFill>
              </a:rPr>
              <a:t>maling</a:t>
            </a:r>
            <a:r>
              <a:rPr lang="en-US" sz="1400" dirty="0">
                <a:solidFill>
                  <a:srgbClr val="FFFFFF"/>
                </a:solidFill>
              </a:rPr>
              <a:t>, </a:t>
            </a:r>
            <a:r>
              <a:rPr lang="en-US" sz="1400" dirty="0" err="1">
                <a:solidFill>
                  <a:srgbClr val="FFFFFF"/>
                </a:solidFill>
              </a:rPr>
              <a:t>elektronik</a:t>
            </a:r>
            <a:r>
              <a:rPr lang="en-US" sz="1400" dirty="0">
                <a:solidFill>
                  <a:srgbClr val="FFFFFF"/>
                </a:solidFill>
              </a:rPr>
              <a:t>, </a:t>
            </a:r>
            <a:r>
              <a:rPr lang="en-US" sz="1400" dirty="0" err="1">
                <a:solidFill>
                  <a:srgbClr val="FFFFFF"/>
                </a:solidFill>
              </a:rPr>
              <a:t>maling</a:t>
            </a:r>
            <a:r>
              <a:rPr lang="en-US" sz="1400" dirty="0">
                <a:solidFill>
                  <a:srgbClr val="FFFFFF"/>
                </a:solidFill>
              </a:rPr>
              <a:t>, </a:t>
            </a:r>
            <a:r>
              <a:rPr lang="en-US" sz="1400" dirty="0" err="1">
                <a:solidFill>
                  <a:srgbClr val="FFFFFF"/>
                </a:solidFill>
              </a:rPr>
              <a:t>kølevæske</a:t>
            </a:r>
            <a:endParaRPr lang="en-US" sz="1400" dirty="0">
              <a:solidFill>
                <a:srgbClr val="FFFFFF"/>
              </a:solidFill>
            </a:endParaRPr>
          </a:p>
          <a:p>
            <a:r>
              <a:rPr lang="en-US" sz="1400" dirty="0" err="1">
                <a:solidFill>
                  <a:srgbClr val="FFFFFF"/>
                </a:solidFill>
              </a:rPr>
              <a:t>Ulovlig</a:t>
            </a:r>
            <a:r>
              <a:rPr lang="en-US" sz="1400" dirty="0">
                <a:solidFill>
                  <a:srgbClr val="FFFFFF"/>
                </a:solidFill>
              </a:rPr>
              <a:t> at </a:t>
            </a:r>
            <a:r>
              <a:rPr lang="en-US" sz="1400" dirty="0" err="1">
                <a:solidFill>
                  <a:srgbClr val="FFFFFF"/>
                </a:solidFill>
              </a:rPr>
              <a:t>anvende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siden</a:t>
            </a:r>
            <a:r>
              <a:rPr lang="en-US" sz="1400" dirty="0">
                <a:solidFill>
                  <a:srgbClr val="FFFFFF"/>
                </a:solidFill>
              </a:rPr>
              <a:t> 1994 </a:t>
            </a:r>
            <a:r>
              <a:rPr lang="en-US" sz="1400" dirty="0" err="1">
                <a:solidFill>
                  <a:srgbClr val="FFFFFF"/>
                </a:solidFill>
              </a:rPr>
              <a:t>pga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biomagnifikationen</a:t>
            </a:r>
            <a:endParaRPr lang="en-US" sz="1400" dirty="0">
              <a:solidFill>
                <a:srgbClr val="FFFFFF"/>
              </a:solidFill>
            </a:endParaRPr>
          </a:p>
          <a:p>
            <a:r>
              <a:rPr lang="en-US" sz="1400" dirty="0" err="1">
                <a:solidFill>
                  <a:srgbClr val="FFFFFF"/>
                </a:solidFill>
              </a:rPr>
              <a:t>Små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konc</a:t>
            </a:r>
            <a:r>
              <a:rPr lang="en-US" sz="1400" dirty="0">
                <a:solidFill>
                  <a:srgbClr val="FFFFFF"/>
                </a:solidFill>
              </a:rPr>
              <a:t>. Har </a:t>
            </a:r>
            <a:r>
              <a:rPr lang="en-US" sz="1400" dirty="0" err="1">
                <a:solidFill>
                  <a:srgbClr val="FFFFFF"/>
                </a:solidFill>
              </a:rPr>
              <a:t>en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østrogen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effekt</a:t>
            </a:r>
            <a:endParaRPr lang="en-US" sz="1400" dirty="0">
              <a:solidFill>
                <a:srgbClr val="FFFFFF"/>
              </a:solidFill>
            </a:endParaRPr>
          </a:p>
          <a:p>
            <a:r>
              <a:rPr lang="en-US" sz="1400" dirty="0" err="1">
                <a:solidFill>
                  <a:srgbClr val="FFFFFF"/>
                </a:solidFill>
              </a:rPr>
              <a:t>Figuren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viser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østrogen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effekt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på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skildpaddeæg</a:t>
            </a:r>
            <a:endParaRPr lang="en-US" sz="1400" dirty="0">
              <a:solidFill>
                <a:srgbClr val="FFFFFF"/>
              </a:solidFill>
            </a:endParaRPr>
          </a:p>
          <a:p>
            <a:r>
              <a:rPr lang="en-US" sz="1400" dirty="0">
                <a:solidFill>
                  <a:srgbClr val="FFFFFF"/>
                </a:solidFill>
              </a:rPr>
              <a:t>Jo mere </a:t>
            </a:r>
            <a:r>
              <a:rPr lang="en-US" sz="1400" dirty="0" err="1">
                <a:solidFill>
                  <a:srgbClr val="FFFFFF"/>
                </a:solidFill>
              </a:rPr>
              <a:t>østrogen</a:t>
            </a:r>
            <a:r>
              <a:rPr lang="en-US" sz="1400" dirty="0">
                <a:solidFill>
                  <a:srgbClr val="FFFFFF"/>
                </a:solidFill>
              </a:rPr>
              <a:t> jo </a:t>
            </a:r>
            <a:r>
              <a:rPr lang="en-US" sz="1400" dirty="0" err="1">
                <a:solidFill>
                  <a:srgbClr val="FFFFFF"/>
                </a:solidFill>
              </a:rPr>
              <a:t>flere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hunner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uanset</a:t>
            </a:r>
            <a:r>
              <a:rPr lang="en-US" sz="1400" dirty="0">
                <a:solidFill>
                  <a:srgbClr val="FFFFFF"/>
                </a:solidFill>
              </a:rPr>
              <a:t> temp.</a:t>
            </a:r>
          </a:p>
          <a:p>
            <a:r>
              <a:rPr lang="en-US" sz="1400" dirty="0">
                <a:solidFill>
                  <a:srgbClr val="FFFFFF"/>
                </a:solidFill>
              </a:rPr>
              <a:t>PCB </a:t>
            </a:r>
            <a:r>
              <a:rPr lang="en-US" sz="1400" dirty="0" err="1">
                <a:solidFill>
                  <a:srgbClr val="FFFFFF"/>
                </a:solidFill>
              </a:rPr>
              <a:t>bindes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til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fedt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væv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så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befolkninger</a:t>
            </a:r>
            <a:r>
              <a:rPr lang="en-US" sz="1400" dirty="0">
                <a:solidFill>
                  <a:srgbClr val="FFFFFF"/>
                </a:solidFill>
              </a:rPr>
              <a:t> der </a:t>
            </a:r>
            <a:r>
              <a:rPr lang="en-US" sz="1400" dirty="0" err="1">
                <a:solidFill>
                  <a:srgbClr val="FFFFFF"/>
                </a:solidFill>
              </a:rPr>
              <a:t>spiser</a:t>
            </a:r>
            <a:r>
              <a:rPr lang="en-US" sz="1400" dirty="0">
                <a:solidFill>
                  <a:srgbClr val="FFFFFF"/>
                </a:solidFill>
              </a:rPr>
              <a:t> mange </a:t>
            </a:r>
            <a:r>
              <a:rPr lang="en-US" sz="1400" dirty="0" err="1">
                <a:solidFill>
                  <a:srgbClr val="FFFFFF"/>
                </a:solidFill>
              </a:rPr>
              <a:t>fede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fisk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ophobes</a:t>
            </a:r>
            <a:r>
              <a:rPr lang="en-US" sz="1400" dirty="0">
                <a:solidFill>
                  <a:srgbClr val="FFFFFF"/>
                </a:solidFill>
              </a:rPr>
              <a:t> PCB I </a:t>
            </a:r>
            <a:r>
              <a:rPr lang="en-US" sz="1400" dirty="0" err="1">
                <a:solidFill>
                  <a:srgbClr val="FFFFFF"/>
                </a:solidFill>
              </a:rPr>
              <a:t>fedtvæv</a:t>
            </a:r>
            <a:endParaRPr lang="en-US" sz="1400" dirty="0">
              <a:solidFill>
                <a:srgbClr val="FFFFFF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0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1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DK"/>
            </a:p>
          </p:txBody>
        </p:sp>
        <p:sp>
          <p:nvSpPr>
            <p:cNvPr id="32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3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4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5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6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8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9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0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1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2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3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5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6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</p:grpSp>
      <p:pic>
        <p:nvPicPr>
          <p:cNvPr id="4" name="Picture 2" descr="fig. 11.11 [Converted].png">
            <a:extLst>
              <a:ext uri="{FF2B5EF4-FFF2-40B4-BE49-F238E27FC236}">
                <a16:creationId xmlns:a16="http://schemas.microsoft.com/office/drawing/2014/main" id="{7E904926-98AD-43A4-9850-8E80F20F4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1778" y="916821"/>
            <a:ext cx="6844045" cy="5019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12695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05686EC-3099-4F16-9D66-DBAEE5316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da-DK" sz="3200" dirty="0" err="1">
                <a:solidFill>
                  <a:srgbClr val="FFFFFF"/>
                </a:solidFill>
              </a:rPr>
              <a:t>alkylfenoler</a:t>
            </a:r>
            <a:endParaRPr lang="da-DK" sz="3200" dirty="0">
              <a:solidFill>
                <a:srgbClr val="FFFFFF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EBC777-EE23-4A8C-89A6-80EE70C9E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Andre </a:t>
            </a:r>
            <a:r>
              <a:rPr lang="en-US" sz="1400" dirty="0" err="1">
                <a:solidFill>
                  <a:srgbClr val="FFFFFF"/>
                </a:solidFill>
              </a:rPr>
              <a:t>hormonfortsyrrende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stoffer</a:t>
            </a:r>
            <a:r>
              <a:rPr lang="en-US" sz="1400" dirty="0">
                <a:solidFill>
                  <a:srgbClr val="FFFFFF"/>
                </a:solidFill>
              </a:rPr>
              <a:t>:</a:t>
            </a:r>
          </a:p>
          <a:p>
            <a:r>
              <a:rPr lang="en-US" sz="1400" dirty="0" err="1">
                <a:solidFill>
                  <a:srgbClr val="FFFFFF"/>
                </a:solidFill>
              </a:rPr>
              <a:t>Plastblødgøre</a:t>
            </a:r>
            <a:r>
              <a:rPr lang="en-US" sz="1400" dirty="0">
                <a:solidFill>
                  <a:srgbClr val="FFFFFF"/>
                </a:solidFill>
              </a:rPr>
              <a:t>- </a:t>
            </a:r>
            <a:r>
              <a:rPr lang="en-US" sz="1400" dirty="0" err="1">
                <a:solidFill>
                  <a:srgbClr val="FFFFFF"/>
                </a:solidFill>
              </a:rPr>
              <a:t>phtalater</a:t>
            </a:r>
            <a:r>
              <a:rPr lang="en-US" sz="1400" dirty="0">
                <a:solidFill>
                  <a:srgbClr val="FFFFFF"/>
                </a:solidFill>
              </a:rPr>
              <a:t> I </a:t>
            </a:r>
            <a:r>
              <a:rPr lang="en-US" sz="1400" dirty="0" err="1">
                <a:solidFill>
                  <a:srgbClr val="FFFFFF"/>
                </a:solidFill>
              </a:rPr>
              <a:t>køkkenredskaber</a:t>
            </a:r>
            <a:r>
              <a:rPr lang="en-US" sz="1400" dirty="0">
                <a:solidFill>
                  <a:srgbClr val="FFFFFF"/>
                </a:solidFill>
              </a:rPr>
              <a:t>, </a:t>
            </a:r>
            <a:r>
              <a:rPr lang="en-US" sz="1400" dirty="0" err="1">
                <a:solidFill>
                  <a:srgbClr val="FFFFFF"/>
                </a:solidFill>
              </a:rPr>
              <a:t>legetøj</a:t>
            </a:r>
            <a:r>
              <a:rPr lang="en-US" sz="1400" dirty="0">
                <a:solidFill>
                  <a:srgbClr val="FFFFFF"/>
                </a:solidFill>
              </a:rPr>
              <a:t>, </a:t>
            </a:r>
            <a:r>
              <a:rPr lang="en-US" sz="1400" dirty="0" err="1">
                <a:solidFill>
                  <a:srgbClr val="FFFFFF"/>
                </a:solidFill>
              </a:rPr>
              <a:t>hospitalsudstyr</a:t>
            </a:r>
            <a:r>
              <a:rPr lang="en-US" sz="1400" dirty="0">
                <a:solidFill>
                  <a:srgbClr val="FFFFFF"/>
                </a:solidFill>
              </a:rPr>
              <a:t>..</a:t>
            </a:r>
          </a:p>
          <a:p>
            <a:r>
              <a:rPr lang="en-US" sz="1400" dirty="0" err="1">
                <a:solidFill>
                  <a:srgbClr val="FFFFFF"/>
                </a:solidFill>
              </a:rPr>
              <a:t>Bisfenoler</a:t>
            </a:r>
            <a:endParaRPr lang="en-US" sz="1400" dirty="0">
              <a:solidFill>
                <a:srgbClr val="FFFFFF"/>
              </a:solidFill>
            </a:endParaRPr>
          </a:p>
          <a:p>
            <a:r>
              <a:rPr lang="en-US" sz="1400" dirty="0" err="1">
                <a:solidFill>
                  <a:srgbClr val="FFFFFF"/>
                </a:solidFill>
              </a:rPr>
              <a:t>Parabener</a:t>
            </a:r>
            <a:r>
              <a:rPr lang="en-US" sz="1400" dirty="0">
                <a:solidFill>
                  <a:srgbClr val="FFFFFF"/>
                </a:solidFill>
              </a:rPr>
              <a:t> I </a:t>
            </a:r>
            <a:r>
              <a:rPr lang="en-US" sz="1400" dirty="0" err="1">
                <a:solidFill>
                  <a:srgbClr val="FFFFFF"/>
                </a:solidFill>
              </a:rPr>
              <a:t>kosmetik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og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hudplejeprodukter</a:t>
            </a:r>
            <a:endParaRPr lang="en-US" sz="1400" dirty="0">
              <a:solidFill>
                <a:srgbClr val="FFFFFF"/>
              </a:solidFill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56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59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61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62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63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64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65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66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67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DK"/>
            </a:p>
          </p:txBody>
        </p:sp>
        <p:sp>
          <p:nvSpPr>
            <p:cNvPr id="68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69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0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1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2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3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4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5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6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7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8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9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0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1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2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</p:grpSp>
      <p:pic>
        <p:nvPicPr>
          <p:cNvPr id="4" name="Picture 2" descr="fig. 11.12 [Converted].png">
            <a:extLst>
              <a:ext uri="{FF2B5EF4-FFF2-40B4-BE49-F238E27FC236}">
                <a16:creationId xmlns:a16="http://schemas.microsoft.com/office/drawing/2014/main" id="{D5E209E5-3461-4D89-927B-9C7FCFD27A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1778" y="836929"/>
            <a:ext cx="6844045" cy="517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99920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F03436D-5786-4E6E-9668-34F48FDEA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 fontScale="90000"/>
          </a:bodyPr>
          <a:lstStyle/>
          <a:p>
            <a:r>
              <a:rPr lang="da-DK" sz="3200" dirty="0">
                <a:solidFill>
                  <a:srgbClr val="FFFFFF"/>
                </a:solidFill>
              </a:rPr>
              <a:t>Påvirkning af fostre og kønsudvikling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B0B88B0-0235-451B-812D-754B28570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Husk </a:t>
            </a:r>
            <a:r>
              <a:rPr lang="en-US" sz="1400" dirty="0" err="1">
                <a:solidFill>
                  <a:srgbClr val="FFFFFF"/>
                </a:solidFill>
              </a:rPr>
              <a:t>på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moder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kan</a:t>
            </a:r>
            <a:r>
              <a:rPr lang="en-US" sz="1400" dirty="0">
                <a:solidFill>
                  <a:srgbClr val="FFFFFF"/>
                </a:solidFill>
              </a:rPr>
              <a:t> give </a:t>
            </a:r>
            <a:r>
              <a:rPr lang="en-US" sz="1400" dirty="0" err="1">
                <a:solidFill>
                  <a:srgbClr val="FFFFFF"/>
                </a:solidFill>
              </a:rPr>
              <a:t>østrogenlingende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stoffer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videre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til</a:t>
            </a:r>
            <a:r>
              <a:rPr lang="en-US" sz="1400" dirty="0">
                <a:solidFill>
                  <a:srgbClr val="FFFFFF"/>
                </a:solidFill>
              </a:rPr>
              <a:t> foster:</a:t>
            </a:r>
          </a:p>
          <a:p>
            <a:r>
              <a:rPr lang="en-US" sz="1400" dirty="0" err="1">
                <a:solidFill>
                  <a:srgbClr val="FFFFFF"/>
                </a:solidFill>
              </a:rPr>
              <a:t>Hvis</a:t>
            </a:r>
            <a:r>
              <a:rPr lang="en-US" sz="1400" dirty="0">
                <a:solidFill>
                  <a:srgbClr val="FFFFFF"/>
                </a:solidFill>
              </a:rPr>
              <a:t> der er for </a:t>
            </a:r>
            <a:r>
              <a:rPr lang="en-US" sz="1400" dirty="0" err="1">
                <a:solidFill>
                  <a:srgbClr val="FFFFFF"/>
                </a:solidFill>
              </a:rPr>
              <a:t>meget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ikke</a:t>
            </a:r>
            <a:r>
              <a:rPr lang="en-US" sz="1400" dirty="0">
                <a:solidFill>
                  <a:srgbClr val="FFFFFF"/>
                </a:solidFill>
              </a:rPr>
              <a:t>- protein </a:t>
            </a:r>
            <a:r>
              <a:rPr lang="en-US" sz="1400" dirty="0" err="1">
                <a:solidFill>
                  <a:srgbClr val="FFFFFF"/>
                </a:solidFill>
              </a:rPr>
              <a:t>bundet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østrogen</a:t>
            </a:r>
            <a:r>
              <a:rPr lang="en-US" sz="1400" dirty="0">
                <a:solidFill>
                  <a:srgbClr val="FFFFFF"/>
                </a:solidFill>
              </a:rPr>
              <a:t> I </a:t>
            </a:r>
            <a:r>
              <a:rPr lang="en-US" sz="1400" dirty="0" err="1">
                <a:solidFill>
                  <a:srgbClr val="FFFFFF"/>
                </a:solidFill>
              </a:rPr>
              <a:t>blodet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vil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testiklerne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ikke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dannes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rigtigt</a:t>
            </a:r>
            <a:endParaRPr lang="en-US" sz="1400" dirty="0">
              <a:solidFill>
                <a:srgbClr val="FFFFFF"/>
              </a:solidFill>
            </a:endParaRPr>
          </a:p>
          <a:p>
            <a:r>
              <a:rPr lang="en-US" sz="1400" dirty="0" err="1">
                <a:solidFill>
                  <a:srgbClr val="FFFFFF"/>
                </a:solidFill>
              </a:rPr>
              <a:t>Mindre</a:t>
            </a:r>
            <a:r>
              <a:rPr lang="en-US" sz="1400" dirty="0">
                <a:solidFill>
                  <a:srgbClr val="FFFFFF"/>
                </a:solidFill>
              </a:rPr>
              <a:t> FSH </a:t>
            </a:r>
            <a:r>
              <a:rPr lang="en-US" sz="1400" dirty="0">
                <a:solidFill>
                  <a:srgbClr val="FFFFFF"/>
                </a:solidFill>
                <a:sym typeface="Wingdings" panose="05000000000000000000" pitchFamily="2" charset="2"/>
              </a:rPr>
              <a:t> </a:t>
            </a:r>
            <a:r>
              <a:rPr lang="en-US" sz="1400" dirty="0" err="1">
                <a:solidFill>
                  <a:srgbClr val="FFFFFF"/>
                </a:solidFill>
                <a:sym typeface="Wingdings" panose="05000000000000000000" pitchFamily="2" charset="2"/>
              </a:rPr>
              <a:t>Müllerske</a:t>
            </a:r>
            <a:r>
              <a:rPr lang="en-US" sz="1400" dirty="0">
                <a:solidFill>
                  <a:srgbClr val="FFFFFF"/>
                </a:solidFill>
                <a:sym typeface="Wingdings" panose="05000000000000000000" pitchFamily="2" charset="2"/>
              </a:rPr>
              <a:t> </a:t>
            </a:r>
            <a:r>
              <a:rPr lang="en-US" sz="1400" dirty="0" err="1">
                <a:solidFill>
                  <a:srgbClr val="FFFFFF"/>
                </a:solidFill>
                <a:sym typeface="Wingdings" panose="05000000000000000000" pitchFamily="2" charset="2"/>
              </a:rPr>
              <a:t>hæmstof</a:t>
            </a:r>
            <a:r>
              <a:rPr lang="en-US" sz="1400" dirty="0">
                <a:solidFill>
                  <a:srgbClr val="FFFFFF"/>
                </a:solidFill>
                <a:sym typeface="Wingdings" panose="05000000000000000000" pitchFamily="2" charset="2"/>
              </a:rPr>
              <a:t> </a:t>
            </a:r>
            <a:r>
              <a:rPr lang="en-US" sz="1400" dirty="0" err="1">
                <a:solidFill>
                  <a:srgbClr val="FFFFFF"/>
                </a:solidFill>
                <a:sym typeface="Wingdings" panose="05000000000000000000" pitchFamily="2" charset="2"/>
              </a:rPr>
              <a:t>udskilles</a:t>
            </a:r>
            <a:r>
              <a:rPr lang="en-US" sz="1400" dirty="0">
                <a:solidFill>
                  <a:srgbClr val="FFFFFF"/>
                </a:solidFill>
                <a:sym typeface="Wingdings" panose="05000000000000000000" pitchFamily="2" charset="2"/>
              </a:rPr>
              <a:t> </a:t>
            </a:r>
            <a:r>
              <a:rPr lang="en-US" sz="1400" dirty="0" err="1">
                <a:solidFill>
                  <a:srgbClr val="FFFFFF"/>
                </a:solidFill>
                <a:sym typeface="Wingdings" panose="05000000000000000000" pitchFamily="2" charset="2"/>
              </a:rPr>
              <a:t>ikke</a:t>
            </a:r>
            <a:r>
              <a:rPr lang="en-US" sz="1400" dirty="0">
                <a:solidFill>
                  <a:srgbClr val="FFFFFF"/>
                </a:solidFill>
                <a:sym typeface="Wingdings" panose="05000000000000000000" pitchFamily="2" charset="2"/>
              </a:rPr>
              <a:t> </a:t>
            </a:r>
            <a:r>
              <a:rPr lang="en-US" sz="1400" dirty="0" err="1">
                <a:solidFill>
                  <a:srgbClr val="FFFFFF"/>
                </a:solidFill>
                <a:sym typeface="Wingdings" panose="05000000000000000000" pitchFamily="2" charset="2"/>
              </a:rPr>
              <a:t>hunlige</a:t>
            </a:r>
            <a:r>
              <a:rPr lang="en-US" sz="1400" dirty="0">
                <a:solidFill>
                  <a:srgbClr val="FFFFFF"/>
                </a:solidFill>
                <a:sym typeface="Wingdings" panose="05000000000000000000" pitchFamily="2" charset="2"/>
              </a:rPr>
              <a:t> </a:t>
            </a:r>
            <a:r>
              <a:rPr lang="en-US" sz="1400" dirty="0" err="1">
                <a:solidFill>
                  <a:srgbClr val="FFFFFF"/>
                </a:solidFill>
                <a:sym typeface="Wingdings" panose="05000000000000000000" pitchFamily="2" charset="2"/>
              </a:rPr>
              <a:t>kønsudvikling</a:t>
            </a:r>
            <a:endParaRPr lang="en-US" sz="1400" dirty="0">
              <a:solidFill>
                <a:srgbClr val="FFFFFF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0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1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DK"/>
            </a:p>
          </p:txBody>
        </p:sp>
        <p:sp>
          <p:nvSpPr>
            <p:cNvPr id="32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3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4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5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6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8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9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0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1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2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3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5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6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</p:grpSp>
      <p:pic>
        <p:nvPicPr>
          <p:cNvPr id="4" name="Picture 2" descr="fig. 11.13 [Converted].png">
            <a:extLst>
              <a:ext uri="{FF2B5EF4-FFF2-40B4-BE49-F238E27FC236}">
                <a16:creationId xmlns:a16="http://schemas.microsoft.com/office/drawing/2014/main" id="{C65474AB-5682-4DD0-8CF5-0707505B45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6" t="47917" r="47054" b="2225"/>
          <a:stretch>
            <a:fillRect/>
          </a:stretch>
        </p:blipFill>
        <p:spPr bwMode="auto">
          <a:xfrm>
            <a:off x="6446153" y="643467"/>
            <a:ext cx="3375294" cy="556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0446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6D0D01-8992-4CC3-B529-B85894D92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da-DK" sz="3200" dirty="0">
                <a:solidFill>
                  <a:srgbClr val="FFFFFF"/>
                </a:solidFill>
              </a:rPr>
              <a:t>Fald i mængden af sædceller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638FC99-8466-4466-B72C-2C876BE3A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endParaRPr lang="en-US" sz="1400" dirty="0">
              <a:solidFill>
                <a:srgbClr val="FFFFFF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0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1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DK"/>
            </a:p>
          </p:txBody>
        </p:sp>
        <p:sp>
          <p:nvSpPr>
            <p:cNvPr id="32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3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4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5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6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8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9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0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1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2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3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5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6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</p:grpSp>
      <p:pic>
        <p:nvPicPr>
          <p:cNvPr id="4" name="Picture 2" descr="fig. 11.14 [Converted].png">
            <a:extLst>
              <a:ext uri="{FF2B5EF4-FFF2-40B4-BE49-F238E27FC236}">
                <a16:creationId xmlns:a16="http://schemas.microsoft.com/office/drawing/2014/main" id="{048D832A-7559-4929-8B7A-FA9AB8FB06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1778" y="1133992"/>
            <a:ext cx="6844045" cy="4585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60321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3F2AC61-E08E-483C-929F-565186567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da-DK" sz="3200" dirty="0">
                <a:solidFill>
                  <a:srgbClr val="FFFFFF"/>
                </a:solidFill>
              </a:rPr>
              <a:t>Sædceller </a:t>
            </a:r>
            <a:r>
              <a:rPr lang="da-DK" sz="3200" dirty="0" err="1">
                <a:solidFill>
                  <a:srgbClr val="FFFFFF"/>
                </a:solidFill>
              </a:rPr>
              <a:t>vs</a:t>
            </a:r>
            <a:r>
              <a:rPr lang="da-DK" sz="3200" dirty="0">
                <a:solidFill>
                  <a:srgbClr val="FFFFFF"/>
                </a:solidFill>
              </a:rPr>
              <a:t> fertilitet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D40C34D-FA6A-4E43-A96A-9E1841B1A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En mand er </a:t>
            </a:r>
            <a:r>
              <a:rPr lang="en-US" sz="1400" dirty="0" err="1">
                <a:solidFill>
                  <a:srgbClr val="FFFFFF"/>
                </a:solidFill>
              </a:rPr>
              <a:t>ufrugtbar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hvis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hans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sædcelle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antal</a:t>
            </a:r>
            <a:r>
              <a:rPr lang="en-US" sz="1400" dirty="0">
                <a:solidFill>
                  <a:srgbClr val="FFFFFF"/>
                </a:solidFill>
              </a:rPr>
              <a:t> er under 5 mill./mL</a:t>
            </a:r>
          </a:p>
          <a:p>
            <a:endParaRPr lang="en-US" sz="1400" dirty="0">
              <a:solidFill>
                <a:srgbClr val="FFFFFF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0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1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DK"/>
            </a:p>
          </p:txBody>
        </p:sp>
        <p:sp>
          <p:nvSpPr>
            <p:cNvPr id="32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3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4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5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6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8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9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0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1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2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3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5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6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</p:grpSp>
      <p:pic>
        <p:nvPicPr>
          <p:cNvPr id="4" name="Picture 2" descr="fig. 11.15 [Converted].png">
            <a:extLst>
              <a:ext uri="{FF2B5EF4-FFF2-40B4-BE49-F238E27FC236}">
                <a16:creationId xmlns:a16="http://schemas.microsoft.com/office/drawing/2014/main" id="{E0715E8C-CE1F-42BC-B090-FA2A948C05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1778" y="1462747"/>
            <a:ext cx="6844045" cy="392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85488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D476BAA-F5B8-4C82-8218-C8455D0B9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 fontScale="90000"/>
          </a:bodyPr>
          <a:lstStyle/>
          <a:p>
            <a:r>
              <a:rPr lang="da-DK" sz="3200" dirty="0">
                <a:solidFill>
                  <a:srgbClr val="FFFFFF"/>
                </a:solidFill>
              </a:rPr>
              <a:t>Regulering af sædcelle produktionen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6F4B13B-4D62-4A27-AB57-D674EB611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1400" dirty="0" err="1">
                <a:solidFill>
                  <a:srgbClr val="FFFFFF"/>
                </a:solidFill>
              </a:rPr>
              <a:t>Leydigceller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danner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normalvis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testosteron</a:t>
            </a:r>
            <a:endParaRPr lang="en-US" sz="1400" dirty="0">
              <a:solidFill>
                <a:srgbClr val="FFFFFF"/>
              </a:solidFill>
            </a:endParaRPr>
          </a:p>
          <a:p>
            <a:r>
              <a:rPr lang="en-US" sz="1400" dirty="0" err="1">
                <a:solidFill>
                  <a:srgbClr val="FFFFFF"/>
                </a:solidFill>
              </a:rPr>
              <a:t>Sertolliceller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styrer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produktion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af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sædceller</a:t>
            </a:r>
            <a:endParaRPr lang="en-US" sz="1400" dirty="0">
              <a:solidFill>
                <a:srgbClr val="FFFFFF"/>
              </a:solidFill>
            </a:endParaRPr>
          </a:p>
          <a:p>
            <a:r>
              <a:rPr lang="en-US" sz="1400" dirty="0" err="1">
                <a:solidFill>
                  <a:srgbClr val="FFFFFF"/>
                </a:solidFill>
              </a:rPr>
              <a:t>Østrogen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påvirkning</a:t>
            </a:r>
            <a:r>
              <a:rPr lang="en-US" sz="1400" dirty="0">
                <a:solidFill>
                  <a:srgbClr val="FFFFFF"/>
                </a:solidFill>
              </a:rPr>
              <a:t>: </a:t>
            </a:r>
            <a:r>
              <a:rPr lang="en-US" sz="1400" dirty="0" err="1">
                <a:solidFill>
                  <a:srgbClr val="FFFFFF"/>
                </a:solidFill>
              </a:rPr>
              <a:t>Hæmmer</a:t>
            </a:r>
            <a:r>
              <a:rPr lang="en-US" sz="1400" dirty="0">
                <a:solidFill>
                  <a:srgbClr val="FFFFFF"/>
                </a:solidFill>
              </a:rPr>
              <a:t> LH </a:t>
            </a:r>
            <a:r>
              <a:rPr lang="en-US" sz="1400" dirty="0" err="1">
                <a:solidFill>
                  <a:srgbClr val="FFFFFF"/>
                </a:solidFill>
              </a:rPr>
              <a:t>og</a:t>
            </a:r>
            <a:r>
              <a:rPr lang="en-US" sz="1400" dirty="0">
                <a:solidFill>
                  <a:srgbClr val="FFFFFF"/>
                </a:solidFill>
              </a:rPr>
              <a:t> FSH </a:t>
            </a:r>
            <a:r>
              <a:rPr lang="en-US" sz="1400" dirty="0" err="1">
                <a:solidFill>
                  <a:srgbClr val="FFFFFF"/>
                </a:solidFill>
              </a:rPr>
              <a:t>ved</a:t>
            </a:r>
            <a:r>
              <a:rPr lang="en-US" sz="1400" dirty="0">
                <a:solidFill>
                  <a:srgbClr val="FFFFFF"/>
                </a:solidFill>
              </a:rPr>
              <a:t> negative feedback </a:t>
            </a:r>
            <a:r>
              <a:rPr lang="en-US" sz="1400" dirty="0" err="1">
                <a:solidFill>
                  <a:srgbClr val="FFFFFF"/>
                </a:solidFill>
              </a:rPr>
              <a:t>og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dermed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sædcelledannelsen</a:t>
            </a:r>
            <a:endParaRPr lang="en-US" sz="1400" dirty="0">
              <a:solidFill>
                <a:srgbClr val="FFFFFF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0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1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DK"/>
            </a:p>
          </p:txBody>
        </p:sp>
        <p:sp>
          <p:nvSpPr>
            <p:cNvPr id="32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3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4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5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6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8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9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0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1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2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3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5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6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</p:grpSp>
      <p:pic>
        <p:nvPicPr>
          <p:cNvPr id="4" name="Picture 2" descr="fig. 11.16 [Converted].png">
            <a:extLst>
              <a:ext uri="{FF2B5EF4-FFF2-40B4-BE49-F238E27FC236}">
                <a16:creationId xmlns:a16="http://schemas.microsoft.com/office/drawing/2014/main" id="{256EAD87-5492-42D1-BF39-B25A4B6C86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16719" y="643467"/>
            <a:ext cx="4634163" cy="556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25700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4B82988-663C-43C0-B242-DE1B4F095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 fontScale="90000"/>
          </a:bodyPr>
          <a:lstStyle/>
          <a:p>
            <a:r>
              <a:rPr lang="da-DK" sz="3200" dirty="0">
                <a:solidFill>
                  <a:srgbClr val="FFFFFF"/>
                </a:solidFill>
              </a:rPr>
              <a:t>Sædcelle dannelse og Kræft hos mænd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AE5536-1786-41DB-BAA0-56AB9B0ED8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endParaRPr lang="en-US" sz="1400" dirty="0">
              <a:solidFill>
                <a:srgbClr val="FFFFFF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0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1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DK"/>
            </a:p>
          </p:txBody>
        </p:sp>
        <p:sp>
          <p:nvSpPr>
            <p:cNvPr id="32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3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4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5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6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8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9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0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1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2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3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5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6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</p:grpSp>
      <p:pic>
        <p:nvPicPr>
          <p:cNvPr id="4" name="Picture 2" descr="fig. 11.18 [Converted].png">
            <a:extLst>
              <a:ext uri="{FF2B5EF4-FFF2-40B4-BE49-F238E27FC236}">
                <a16:creationId xmlns:a16="http://schemas.microsoft.com/office/drawing/2014/main" id="{1C2D2881-25EE-4B04-81C7-5C900C53C7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1778" y="1980944"/>
            <a:ext cx="6844045" cy="289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04219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239AE0E-EFD3-4AEA-8F4D-F97B9C83E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da-DK" sz="3200" dirty="0">
                <a:solidFill>
                  <a:srgbClr val="FFFFFF"/>
                </a:solidFill>
              </a:rPr>
              <a:t>Brystkræft antal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CB7AD6E-3FFA-41AE-8B65-203D6B2A8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1400" dirty="0" err="1">
                <a:solidFill>
                  <a:srgbClr val="FFFFFF"/>
                </a:solidFill>
              </a:rPr>
              <a:t>Brystkræft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menes</a:t>
            </a:r>
            <a:r>
              <a:rPr lang="en-US" sz="1400" dirty="0">
                <a:solidFill>
                  <a:srgbClr val="FFFFFF"/>
                </a:solidFill>
              </a:rPr>
              <a:t> at </a:t>
            </a:r>
            <a:r>
              <a:rPr lang="en-US" sz="1400" dirty="0" err="1">
                <a:solidFill>
                  <a:srgbClr val="FFFFFF"/>
                </a:solidFill>
              </a:rPr>
              <a:t>kunne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udvikles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efter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indtagelse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af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hormontilskud</a:t>
            </a:r>
            <a:r>
              <a:rPr lang="en-US" sz="1400" dirty="0">
                <a:solidFill>
                  <a:srgbClr val="FFFFFF"/>
                </a:solidFill>
              </a:rPr>
              <a:t> hos </a:t>
            </a:r>
            <a:r>
              <a:rPr lang="en-US" sz="1400" dirty="0" err="1">
                <a:solidFill>
                  <a:srgbClr val="FFFFFF"/>
                </a:solidFill>
              </a:rPr>
              <a:t>kvinder</a:t>
            </a:r>
            <a:r>
              <a:rPr lang="en-US" sz="1400" dirty="0">
                <a:solidFill>
                  <a:srgbClr val="FFFFFF"/>
                </a:solidFill>
              </a:rPr>
              <a:t> I </a:t>
            </a:r>
            <a:r>
              <a:rPr lang="en-US" sz="1400" dirty="0" err="1">
                <a:solidFill>
                  <a:srgbClr val="FFFFFF"/>
                </a:solidFill>
              </a:rPr>
              <a:t>overgangsalderen</a:t>
            </a:r>
            <a:endParaRPr lang="en-US" sz="1400" dirty="0">
              <a:solidFill>
                <a:srgbClr val="FFFFFF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0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1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DK"/>
            </a:p>
          </p:txBody>
        </p:sp>
        <p:sp>
          <p:nvSpPr>
            <p:cNvPr id="32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3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4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5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6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8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9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0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1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2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3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5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6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</p:grpSp>
      <p:pic>
        <p:nvPicPr>
          <p:cNvPr id="4" name="Picture 2" descr="fig. 11.19 [Converted].png">
            <a:extLst>
              <a:ext uri="{FF2B5EF4-FFF2-40B4-BE49-F238E27FC236}">
                <a16:creationId xmlns:a16="http://schemas.microsoft.com/office/drawing/2014/main" id="{622D8ADA-588E-4022-AD18-0A84EE1D46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1778" y="1302964"/>
            <a:ext cx="6844045" cy="4247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74910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redsløb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618</Words>
  <Application>Microsoft Office PowerPoint</Application>
  <PresentationFormat>Widescreen</PresentationFormat>
  <Paragraphs>76</Paragraphs>
  <Slides>23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23</vt:i4>
      </vt:variant>
    </vt:vector>
  </HeadingPairs>
  <TitlesOfParts>
    <vt:vector size="27" baseType="lpstr">
      <vt:lpstr>Arial</vt:lpstr>
      <vt:lpstr>Tw Cen MT</vt:lpstr>
      <vt:lpstr>Wingdings</vt:lpstr>
      <vt:lpstr>Kredsløb</vt:lpstr>
      <vt:lpstr>økotoksikologi</vt:lpstr>
      <vt:lpstr>økotoksikologi</vt:lpstr>
      <vt:lpstr>Biomagnifikation af miljøafgift</vt:lpstr>
      <vt:lpstr>Måling af stoffers giftighed</vt:lpstr>
      <vt:lpstr>Langtidseffekt af gifte</vt:lpstr>
      <vt:lpstr>pesticider</vt:lpstr>
      <vt:lpstr>pesticider</vt:lpstr>
      <vt:lpstr>Effekt af sprøjtede marker</vt:lpstr>
      <vt:lpstr>Grænseværdier</vt:lpstr>
      <vt:lpstr>Tungmetallers virkning på enzym</vt:lpstr>
      <vt:lpstr>PowerPoint-præsentation</vt:lpstr>
      <vt:lpstr>Hormonforstyrrende stoffer</vt:lpstr>
      <vt:lpstr>Binding til transport protein</vt:lpstr>
      <vt:lpstr>Østrogenlignende effekt – 3 måder:</vt:lpstr>
      <vt:lpstr>Dannelse af blomme protein</vt:lpstr>
      <vt:lpstr>pcb</vt:lpstr>
      <vt:lpstr>alkylfenoler</vt:lpstr>
      <vt:lpstr>Påvirkning af fostre og kønsudvikling</vt:lpstr>
      <vt:lpstr>Fald i mængden af sædceller</vt:lpstr>
      <vt:lpstr>Sædceller vs fertilitet</vt:lpstr>
      <vt:lpstr>Regulering af sædcelle produktionen</vt:lpstr>
      <vt:lpstr>Sædcelle dannelse og Kræft hos mænd</vt:lpstr>
      <vt:lpstr>Brystkræft antal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økotoksikologi</dc:title>
  <dc:creator>Kirstin Godsk</dc:creator>
  <cp:lastModifiedBy>Kirstin Godsk</cp:lastModifiedBy>
  <cp:revision>1</cp:revision>
  <dcterms:created xsi:type="dcterms:W3CDTF">2020-12-03T07:36:00Z</dcterms:created>
  <dcterms:modified xsi:type="dcterms:W3CDTF">2025-01-08T09:05:31Z</dcterms:modified>
</cp:coreProperties>
</file>