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74" r:id="rId15"/>
    <p:sldId id="268" r:id="rId16"/>
    <p:sldId id="270" r:id="rId17"/>
    <p:sldId id="269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1" autoAdjust="0"/>
    <p:restoredTop sz="94569"/>
  </p:normalViewPr>
  <p:slideViewPr>
    <p:cSldViewPr snapToGrid="0">
      <p:cViewPr varScale="1">
        <p:scale>
          <a:sx n="102" d="100"/>
          <a:sy n="102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DCC6-9DA0-6442-A9EB-4DEA7E87EA97}" type="datetimeFigureOut">
              <a:rPr lang="da-DK" smtClean="0"/>
              <a:t>14.01.2025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C6E38-A827-FD48-ADDB-B4C3F3FD08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90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Bemærk: Nyere tal der viser at 27% af lederne er kvinder i DK.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C6E38-A827-FD48-ADDB-B4C3F3FD084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84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Symbolsk vold: Begreb fra Bourdieu: Mangler definitionsmagten i felterne, lille grad af kapital indenfor feltet. Ureflekteret accept af deres sociale position i samfundet. → symbolsk vold.  </a:t>
            </a:r>
          </a:p>
          <a:p>
            <a:pPr marL="0" indent="0">
              <a:buNone/>
            </a:pPr>
            <a:r>
              <a:rPr lang="da-DK" dirty="0"/>
              <a:t> 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C6E38-A827-FD48-ADDB-B4C3F3FD084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408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9CF6E-21B3-4C87-85E9-E301EFEEF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Teori-gennemgang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E896910-7984-4113-BD4B-74B0F6595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Arbejdsdeling og magt</a:t>
            </a:r>
          </a:p>
        </p:txBody>
      </p:sp>
    </p:spTree>
    <p:extLst>
      <p:ext uri="{BB962C8B-B14F-4D97-AF65-F5344CB8AC3E}">
        <p14:creationId xmlns:p14="http://schemas.microsoft.com/office/powerpoint/2010/main" val="186911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22D1AA-52D4-4707-9827-6A231375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magt?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0292E09-D398-4DB3-B905-B7DD2592C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Magt er alle steder og i de fleste sociale relationer vi indgår i</a:t>
            </a:r>
          </a:p>
          <a:p>
            <a:pPr lvl="1"/>
            <a:r>
              <a:rPr lang="da-DK" dirty="0"/>
              <a:t>Nogle gange er vi bevidste om den – andre gange ikke</a:t>
            </a:r>
          </a:p>
          <a:p>
            <a:pPr marL="457200" lvl="1" indent="0">
              <a:buNone/>
            </a:pPr>
            <a:endParaRPr lang="da-DK" dirty="0"/>
          </a:p>
          <a:p>
            <a:r>
              <a:rPr lang="da-DK" dirty="0"/>
              <a:t>Robert Dahls definition</a:t>
            </a:r>
          </a:p>
          <a:p>
            <a:pPr lvl="1"/>
            <a:r>
              <a:rPr lang="da-DK" dirty="0"/>
              <a:t>Magt er når Person A kan få Person B til at gøre noget, som Person B ellers ikke ville have gjort</a:t>
            </a:r>
          </a:p>
          <a:p>
            <a:pPr marL="457200" lvl="1" indent="0">
              <a:buNone/>
            </a:pPr>
            <a:r>
              <a:rPr lang="da-DK" dirty="0">
                <a:sym typeface="Wingdings" panose="05000000000000000000" pitchFamily="2" charset="2"/>
              </a:rPr>
              <a:t> Magt skaber derfor en adfærdsændring (men årsagerne kan være forskellige)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021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33DBD-623F-CE4A-9B0B-B13AA5B7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Magt som ressource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C9AF1C-A903-2946-9042-F72F93B7B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er magt?</a:t>
            </a:r>
          </a:p>
          <a:p>
            <a:r>
              <a:rPr lang="da-DK" dirty="0"/>
              <a:t>Evne til at sætte sig igennem og få sin vilje.</a:t>
            </a:r>
          </a:p>
          <a:p>
            <a:r>
              <a:rPr lang="da-DK" dirty="0"/>
              <a:t>Adgang til magtressourcer er afgørende. Hvilke typer af magtressourcer findes der?</a:t>
            </a:r>
          </a:p>
          <a:p>
            <a:r>
              <a:rPr lang="da-DK" dirty="0"/>
              <a:t>Penge, uddannelse, sprog, karisma, ledende position, netværk, politiske kontrakter, selvtillid, retorik mm. </a:t>
            </a:r>
          </a:p>
          <a:p>
            <a:pPr marL="0" indent="0">
              <a:buNone/>
            </a:pPr>
            <a:r>
              <a:rPr lang="da-DK" dirty="0"/>
              <a:t> 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772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E37D6-9E6B-407C-8C7F-F691DA97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da-DK" sz="4000"/>
              <a:t>Direkte magt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A7981B-50A0-4C07-99A7-98D60405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r>
              <a:rPr lang="da-DK" dirty="0"/>
              <a:t>Når magten udføres åbenlyst – fx i form af ordre</a:t>
            </a:r>
          </a:p>
          <a:p>
            <a:pPr lvl="1"/>
            <a:r>
              <a:rPr lang="da-DK" dirty="0"/>
              <a:t>A er aktiv og lægger pres på B</a:t>
            </a:r>
          </a:p>
          <a:p>
            <a:pPr lvl="1"/>
            <a:r>
              <a:rPr lang="da-DK" dirty="0"/>
              <a:t>B ændrer adfærd af frygt for sanktioner eller med udsigt til belønning</a:t>
            </a:r>
          </a:p>
        </p:txBody>
      </p:sp>
      <p:pic>
        <p:nvPicPr>
          <p:cNvPr id="5122" name="Picture 2" descr="Magt lader sig vanskeligt sætte på formel">
            <a:extLst>
              <a:ext uri="{FF2B5EF4-FFF2-40B4-BE49-F238E27FC236}">
                <a16:creationId xmlns:a16="http://schemas.microsoft.com/office/drawing/2014/main" id="{75EBE25B-D030-4693-B379-239DAD2C4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5" y="645107"/>
            <a:ext cx="4578998" cy="55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1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86634-8FF2-4569-8CF7-0EACE301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da-DK" dirty="0"/>
              <a:t>Indirekte magt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BF06FE-3621-45A2-8D3B-F7469F6B6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803" y="1542108"/>
            <a:ext cx="5480983" cy="4933507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Beslutninger presses ikke direkte ned over hovedet på nogen</a:t>
            </a:r>
          </a:p>
          <a:p>
            <a:r>
              <a:rPr lang="da-DK" dirty="0">
                <a:solidFill>
                  <a:srgbClr val="000000"/>
                </a:solidFill>
              </a:rPr>
              <a:t>Aktør B forudser aktør As interesser og vælger at handle derefter.</a:t>
            </a:r>
          </a:p>
          <a:p>
            <a:r>
              <a:rPr lang="da-DK" dirty="0">
                <a:solidFill>
                  <a:srgbClr val="000000"/>
                </a:solidFill>
              </a:rPr>
              <a:t>En del af den indirekte magt er </a:t>
            </a:r>
            <a:r>
              <a:rPr lang="da-DK" b="1" dirty="0">
                <a:solidFill>
                  <a:srgbClr val="000000"/>
                </a:solidFill>
              </a:rPr>
              <a:t>skjult magt, </a:t>
            </a:r>
            <a:r>
              <a:rPr lang="da-DK" dirty="0">
                <a:solidFill>
                  <a:srgbClr val="000000"/>
                </a:solidFill>
              </a:rPr>
              <a:t>hvor magten udføres mere diskret ved at opstille forskellige valgmuligheder og udelade andre.</a:t>
            </a:r>
          </a:p>
          <a:p>
            <a:r>
              <a:rPr lang="da-DK" dirty="0">
                <a:solidFill>
                  <a:srgbClr val="000000"/>
                </a:solidFill>
              </a:rPr>
              <a:t>Elevopgave: Find et billede, der illustrerer magtbegrebet og indsæt det i nærværende slide. </a:t>
            </a:r>
          </a:p>
          <a:p>
            <a:endParaRPr lang="da-DK" dirty="0">
              <a:solidFill>
                <a:srgbClr val="000000"/>
              </a:solidFill>
            </a:endParaRPr>
          </a:p>
          <a:p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70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B7006-EDA9-A736-A64B-93508570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Bevidsthedskontrollerende magt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46CE7D-8DC8-9C38-5B63-9F9B3C43B4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ud</a:t>
            </a:r>
            <a:r>
              <a:rPr lang="da-DK" sz="1800" dirty="0">
                <a:latin typeface="Lucida Grande" panose="020B06000405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ø</a:t>
            </a:r>
            <a:r>
              <a:rPr lang="da-DK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ver magt over B, n</a:t>
            </a:r>
            <a:r>
              <a:rPr lang="da-DK" sz="1800" dirty="0">
                <a:effectLst/>
                <a:latin typeface="Lucida Grande" panose="020B06000405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å</a:t>
            </a:r>
            <a:r>
              <a:rPr lang="da-DK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 A form</a:t>
            </a:r>
            <a:r>
              <a:rPr lang="da-DK" sz="1800" dirty="0">
                <a:effectLst/>
                <a:latin typeface="Lucida Grande" panose="020B06000405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å</a:t>
            </a:r>
            <a:r>
              <a:rPr lang="da-DK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 at f</a:t>
            </a:r>
            <a:r>
              <a:rPr lang="da-DK" sz="1800" dirty="0">
                <a:effectLst/>
                <a:latin typeface="Lucida Grande" panose="020B06000405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å</a:t>
            </a:r>
            <a:r>
              <a:rPr lang="da-DK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B til at mene noget, som B ellers ikke ville have ment under n</a:t>
            </a:r>
            <a:r>
              <a:rPr lang="da-DK" sz="1800" dirty="0">
                <a:effectLst/>
                <a:latin typeface="Lucida Grande" panose="020B06000405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æ</a:t>
            </a:r>
            <a:r>
              <a:rPr lang="da-DK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rmere specificerede omst</a:t>
            </a:r>
            <a:r>
              <a:rPr lang="da-DK" sz="1800" dirty="0">
                <a:effectLst/>
                <a:latin typeface="Lucida Grande" panose="020B06000405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æ</a:t>
            </a:r>
            <a:r>
              <a:rPr lang="da-DK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ndigheder.</a:t>
            </a:r>
          </a:p>
          <a:p>
            <a:r>
              <a:rPr lang="da-DK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Ulige forhold mellem de der udøver magten og de som magten udøves mod. </a:t>
            </a:r>
          </a:p>
          <a:p>
            <a:r>
              <a:rPr lang="da-DK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 er udøver magten er bevidst om magtudøvelsen, de som magten udøves imod er ubevidst om magtforholdet. </a:t>
            </a:r>
          </a:p>
          <a:p>
            <a:r>
              <a:rPr lang="da-DK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Manipulation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ACC2F0E-AAEC-24C9-0D99-00465A9B60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vandfirma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ønsker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at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sælge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mere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vand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Firmaet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udvikler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strategi, der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skal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brande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vandfirmaet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noget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bedre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Vandfirmaet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er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bevidste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om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magtudøvelsenhandlingen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men det er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forbrugere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ikke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De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tror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selv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vælger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at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være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sunde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ved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deres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forbrugsvalg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I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virkeligheden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er de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underlagt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et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modefænomen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som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reklameindustrien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er med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til</a:t>
            </a:r>
            <a:r>
              <a:rPr lang="en-US" sz="1800" dirty="0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at </a:t>
            </a:r>
            <a:r>
              <a:rPr lang="en-US" sz="1800" dirty="0" err="1">
                <a:solidFill>
                  <a:srgbClr val="26262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skabe</a:t>
            </a:r>
            <a:r>
              <a:rPr lang="en-US" sz="18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da-DK" dirty="0">
                <a:effectLst/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428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93C92-2E1B-4AE8-AD42-174C1203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Strukturel magt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8372CD-88B8-46E9-B216-FBF8C347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mere usynlig form for magt</a:t>
            </a:r>
          </a:p>
          <a:p>
            <a:pPr lvl="1"/>
            <a:r>
              <a:rPr lang="da-DK" dirty="0"/>
              <a:t>Ikke nogen konkret afsender</a:t>
            </a:r>
          </a:p>
          <a:p>
            <a:pPr marL="457200" lvl="1" indent="0">
              <a:buNone/>
            </a:pPr>
            <a:endParaRPr lang="da-DK" dirty="0"/>
          </a:p>
          <a:p>
            <a:r>
              <a:rPr lang="da-DK" dirty="0"/>
              <a:t>Kan opdeles i to forskellige former</a:t>
            </a:r>
          </a:p>
          <a:p>
            <a:pPr lvl="1"/>
            <a:r>
              <a:rPr lang="da-DK" dirty="0"/>
              <a:t>Institutionel magt</a:t>
            </a:r>
          </a:p>
          <a:p>
            <a:pPr lvl="1"/>
            <a:r>
              <a:rPr lang="da-DK" dirty="0"/>
              <a:t>Diskursiv magt</a:t>
            </a:r>
          </a:p>
          <a:p>
            <a:r>
              <a:rPr lang="da-DK" dirty="0">
                <a:solidFill>
                  <a:srgbClr val="000000"/>
                </a:solidFill>
              </a:rPr>
              <a:t>Elevopgave: Find et billede, der illustrerer magtbegrebet og indsæt det i nærværende slide. </a:t>
            </a:r>
          </a:p>
          <a:p>
            <a:endParaRPr lang="da-DK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024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79AF7-18CB-4299-A672-781F8812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5074"/>
          </a:xfrm>
        </p:spPr>
        <p:txBody>
          <a:bodyPr>
            <a:normAutofit fontScale="90000"/>
          </a:bodyPr>
          <a:lstStyle/>
          <a:p>
            <a:r>
              <a:rPr lang="da-DK" dirty="0"/>
              <a:t>Diskursiv magt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768808-74F8-4501-A9E6-77D1FBF448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Det handler om at være med til at bestemme hvad der tales om</a:t>
            </a:r>
          </a:p>
          <a:p>
            <a:endParaRPr lang="da-DK" dirty="0"/>
          </a:p>
          <a:p>
            <a:r>
              <a:rPr lang="da-DK" dirty="0"/>
              <a:t>Sproget og måden hvorpå vi taler om forskellige emner på, former vores forståelse og vores handlinger.</a:t>
            </a:r>
          </a:p>
          <a:p>
            <a:r>
              <a:rPr lang="da-DK" dirty="0"/>
              <a:t>Struktur og aktør</a:t>
            </a:r>
          </a:p>
        </p:txBody>
      </p:sp>
      <p:pic>
        <p:nvPicPr>
          <p:cNvPr id="8194" name="Picture 2" descr="Frie Skoler 3, 2016 by Frie Skolers Lærerforening - issuu">
            <a:extLst>
              <a:ext uri="{FF2B5EF4-FFF2-40B4-BE49-F238E27FC236}">
                <a16:creationId xmlns:a16="http://schemas.microsoft.com/office/drawing/2014/main" id="{9880F79C-AEB0-407E-840A-020B029734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9" y="206769"/>
            <a:ext cx="4492869" cy="64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8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50B36-FB6E-42C4-B38F-E0665059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Institutionel magt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EF1B5E-13E0-4DEE-9AFC-E3A8CE4FC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363984"/>
            <a:ext cx="4800600" cy="3619500"/>
          </a:xfrm>
        </p:spPr>
        <p:txBody>
          <a:bodyPr/>
          <a:lstStyle/>
          <a:p>
            <a:r>
              <a:rPr lang="da-DK" dirty="0"/>
              <a:t>Findes i samfundets institutioner – familien, arbejdsmarkedet, velfærdsstaten</a:t>
            </a:r>
          </a:p>
          <a:p>
            <a:r>
              <a:rPr lang="da-DK" dirty="0"/>
              <a:t>Reguleret af normer/værdier som man forventes at følge </a:t>
            </a:r>
          </a:p>
          <a:p>
            <a:r>
              <a:rPr lang="da-DK" dirty="0"/>
              <a:t>Afvigelse af normer fører til sanktioner</a:t>
            </a:r>
          </a:p>
          <a:p>
            <a:r>
              <a:rPr lang="da-DK" dirty="0"/>
              <a:t>Symbolsk vold/Judith Butler</a:t>
            </a:r>
          </a:p>
          <a:p>
            <a:endParaRPr lang="da-DK" dirty="0"/>
          </a:p>
        </p:txBody>
      </p:sp>
      <p:pic>
        <p:nvPicPr>
          <p:cNvPr id="7172" name="Picture 4" descr="Kvinder laver mad, og mænd reparerer ting | Ligetil | DR">
            <a:extLst>
              <a:ext uri="{FF2B5EF4-FFF2-40B4-BE49-F238E27FC236}">
                <a16:creationId xmlns:a16="http://schemas.microsoft.com/office/drawing/2014/main" id="{2BB92A26-3FB2-407A-A396-2ED8A4FB53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19" y="3693323"/>
            <a:ext cx="4800600" cy="25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uslerum piktogram skilt • E-skilte">
            <a:extLst>
              <a:ext uri="{FF2B5EF4-FFF2-40B4-BE49-F238E27FC236}">
                <a16:creationId xmlns:a16="http://schemas.microsoft.com/office/drawing/2014/main" id="{17988321-740B-43C1-96AE-89B2E1BA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94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å din dreng være prinsesse? | Dagligdag | Nanna Pretzmann">
            <a:extLst>
              <a:ext uri="{FF2B5EF4-FFF2-40B4-BE49-F238E27FC236}">
                <a16:creationId xmlns:a16="http://schemas.microsoft.com/office/drawing/2014/main" id="{DE016693-BD3D-4FEC-9BB5-A55530BC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79" y="3693323"/>
            <a:ext cx="3199228" cy="31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5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52E7A8-126E-C29B-2141-24AFDC53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4027793" cy="7757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Arbejdsopgave</a:t>
            </a:r>
            <a:endParaRPr lang="en-US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03998B-4FDE-E17E-BEC1-A8ACE68CA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9" y="1420837"/>
            <a:ext cx="4027792" cy="480600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effectLst/>
              </a:rPr>
              <a:t>Du </a:t>
            </a:r>
            <a:r>
              <a:rPr lang="en-US" sz="1800" dirty="0" err="1">
                <a:effectLst/>
              </a:rPr>
              <a:t>har</a:t>
            </a:r>
            <a:r>
              <a:rPr lang="en-US" sz="1800" dirty="0">
                <a:effectLst/>
              </a:rPr>
              <a:t> et </a:t>
            </a:r>
            <a:r>
              <a:rPr lang="en-US" sz="1800" dirty="0" err="1">
                <a:effectLst/>
              </a:rPr>
              <a:t>brændende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ønske</a:t>
            </a:r>
            <a:r>
              <a:rPr lang="en-US" sz="1800" dirty="0">
                <a:effectLst/>
              </a:rPr>
              <a:t> om at </a:t>
            </a:r>
            <a:r>
              <a:rPr lang="en-US" sz="1800" dirty="0" err="1">
                <a:effectLst/>
              </a:rPr>
              <a:t>tage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til</a:t>
            </a:r>
            <a:r>
              <a:rPr lang="en-US" sz="1800" dirty="0">
                <a:effectLst/>
              </a:rPr>
              <a:t> Roskilde Festival </a:t>
            </a:r>
            <a:r>
              <a:rPr lang="en-US" sz="1800" dirty="0" err="1">
                <a:effectLst/>
              </a:rPr>
              <a:t>næste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år</a:t>
            </a:r>
            <a:r>
              <a:rPr lang="en-US" sz="1800" dirty="0">
                <a:effectLst/>
              </a:rPr>
              <a:t>, men det </a:t>
            </a:r>
            <a:r>
              <a:rPr lang="en-US" sz="1800" dirty="0" err="1">
                <a:effectLst/>
              </a:rPr>
              <a:t>falder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sammen</a:t>
            </a:r>
            <a:r>
              <a:rPr lang="en-US" sz="1800" dirty="0">
                <a:effectLst/>
              </a:rPr>
              <a:t> med din </a:t>
            </a:r>
            <a:r>
              <a:rPr lang="en-US" sz="1800" dirty="0" err="1">
                <a:effectLst/>
              </a:rPr>
              <a:t>bedstemors</a:t>
            </a:r>
            <a:r>
              <a:rPr lang="en-US" sz="1800" dirty="0">
                <a:effectLst/>
              </a:rPr>
              <a:t>/</a:t>
            </a:r>
            <a:r>
              <a:rPr lang="en-US" sz="1800" dirty="0" err="1">
                <a:effectLst/>
              </a:rPr>
              <a:t>reservebedste</a:t>
            </a:r>
            <a:r>
              <a:rPr lang="en-US" sz="1800" dirty="0">
                <a:effectLst/>
              </a:rPr>
              <a:t> 80-årige </a:t>
            </a:r>
            <a:r>
              <a:rPr lang="en-US" sz="1800" dirty="0" err="1">
                <a:effectLst/>
              </a:rPr>
              <a:t>fødselsdag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Hvilke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magtbegreber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vil</a:t>
            </a:r>
            <a:r>
              <a:rPr lang="en-US" sz="1800" dirty="0">
                <a:effectLst/>
              </a:rPr>
              <a:t> du </a:t>
            </a:r>
            <a:r>
              <a:rPr lang="en-US" sz="1800" dirty="0" err="1">
                <a:effectLst/>
              </a:rPr>
              <a:t>bruge</a:t>
            </a:r>
            <a:r>
              <a:rPr lang="en-US" sz="1800" dirty="0">
                <a:effectLst/>
              </a:rPr>
              <a:t>? </a:t>
            </a:r>
            <a:r>
              <a:rPr lang="en-US" sz="1800" dirty="0" err="1">
                <a:effectLst/>
              </a:rPr>
              <a:t>Begrund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dit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svar</a:t>
            </a:r>
            <a:r>
              <a:rPr lang="en-US" sz="1800" dirty="0">
                <a:effectLst/>
              </a:rPr>
              <a:t>. 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effectLst/>
              </a:rPr>
              <a:t>Lav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tegneserie</a:t>
            </a:r>
            <a:r>
              <a:rPr lang="en-US" sz="1800" dirty="0">
                <a:effectLst/>
              </a:rPr>
              <a:t> om et </a:t>
            </a:r>
            <a:r>
              <a:rPr lang="en-US" sz="1800" dirty="0" err="1">
                <a:effectLst/>
              </a:rPr>
              <a:t>eller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flere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af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magtbegreberne</a:t>
            </a:r>
            <a:r>
              <a:rPr lang="en-US" sz="1800" dirty="0">
                <a:effectLst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Find video ”Be a lady they said”</a:t>
            </a:r>
            <a:r>
              <a:rPr lang="en-US" sz="1800" dirty="0"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Hvilken</a:t>
            </a:r>
            <a:r>
              <a:rPr lang="en-US" sz="1800" dirty="0"/>
              <a:t> </a:t>
            </a:r>
            <a:r>
              <a:rPr lang="en-US" sz="1800" dirty="0" err="1"/>
              <a:t>teoretisk</a:t>
            </a:r>
            <a:r>
              <a:rPr lang="en-US" sz="1800" dirty="0"/>
              <a:t> </a:t>
            </a:r>
            <a:r>
              <a:rPr lang="en-US" sz="1800" dirty="0" err="1"/>
              <a:t>viden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forløbet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bruges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at </a:t>
            </a:r>
            <a:r>
              <a:rPr lang="en-US" sz="1800" dirty="0" err="1"/>
              <a:t>forklare</a:t>
            </a:r>
            <a:r>
              <a:rPr lang="en-US" sz="1800" dirty="0"/>
              <a:t> </a:t>
            </a:r>
            <a:r>
              <a:rPr lang="en-US" sz="1800" dirty="0" err="1"/>
              <a:t>budskabet</a:t>
            </a:r>
            <a:r>
              <a:rPr lang="en-US" sz="1800" dirty="0"/>
              <a:t> I </a:t>
            </a:r>
            <a:r>
              <a:rPr lang="en-US" sz="1800" dirty="0" err="1"/>
              <a:t>videoen</a:t>
            </a:r>
            <a:r>
              <a:rPr lang="en-US" sz="1800" dirty="0"/>
              <a:t>: Be a lady they said.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6" name="Pladsholder til indhold 5" descr="Et billede, der indeholder Ansigt, tekst, skærmbillede, video&#10;&#10;Automatisk genereret beskrivelse">
            <a:extLst>
              <a:ext uri="{FF2B5EF4-FFF2-40B4-BE49-F238E27FC236}">
                <a16:creationId xmlns:a16="http://schemas.microsoft.com/office/drawing/2014/main" id="{189219B5-10CE-9A5C-6E34-F04964243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9472" y="2085657"/>
            <a:ext cx="5995465" cy="27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2DB1E87-48D0-47EF-99E2-A655FB584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0" y="123199"/>
            <a:ext cx="4506448" cy="4085572"/>
          </a:xfrm>
        </p:spPr>
      </p:pic>
      <p:pic>
        <p:nvPicPr>
          <p:cNvPr id="1026" name="Picture 2" descr="Facebook">
            <a:extLst>
              <a:ext uri="{FF2B5EF4-FFF2-40B4-BE49-F238E27FC236}">
                <a16:creationId xmlns:a16="http://schemas.microsoft.com/office/drawing/2014/main" id="{AABCDAA4-4BC6-41FC-8735-EE8710D5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02" y="2489981"/>
            <a:ext cx="7096647" cy="39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1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0">
            <a:extLst>
              <a:ext uri="{FF2B5EF4-FFF2-40B4-BE49-F238E27FC236}">
                <a16:creationId xmlns:a16="http://schemas.microsoft.com/office/drawing/2014/main" id="{AF8F021D-E17C-4692-BC36-88810FC4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7CEEAD-6B04-4934-AE98-18504D38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da-DK" sz="4300"/>
              <a:t>Arbejdsdeling på det danske arbejdsmarked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734912-26F1-4F15-9124-B7468676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26015E-8CA4-4869-88B6-00832B8F9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" y="2443142"/>
            <a:ext cx="6306309" cy="3930227"/>
          </a:xfrm>
        </p:spPr>
        <p:txBody>
          <a:bodyPr>
            <a:normAutofit/>
          </a:bodyPr>
          <a:lstStyle/>
          <a:p>
            <a:r>
              <a:rPr lang="da-DK" sz="1700" dirty="0">
                <a:solidFill>
                  <a:srgbClr val="000000"/>
                </a:solidFill>
              </a:rPr>
              <a:t>Halvdelen af alle danskere arbejder i fag, hvor der er 80% af det ene køn</a:t>
            </a:r>
          </a:p>
          <a:p>
            <a:endParaRPr lang="da-DK" sz="1700" dirty="0">
              <a:solidFill>
                <a:srgbClr val="000000"/>
              </a:solidFill>
            </a:endParaRPr>
          </a:p>
          <a:p>
            <a:r>
              <a:rPr lang="da-DK" sz="1700" dirty="0">
                <a:solidFill>
                  <a:srgbClr val="000000"/>
                </a:solidFill>
              </a:rPr>
              <a:t>Kun 15% er ansat i et fag, hvor der er en nogenlunde lige fordeling af mænd og kvinder</a:t>
            </a:r>
          </a:p>
          <a:p>
            <a:pPr marL="0" indent="0">
              <a:buNone/>
            </a:pPr>
            <a:endParaRPr lang="da-DK" sz="1700" dirty="0">
              <a:solidFill>
                <a:srgbClr val="00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68425E7-F100-483D-AE37-63FADC265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6261" y="1370735"/>
            <a:ext cx="4021107" cy="45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1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2C9F9-95EA-4D47-AA56-173A9FD8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Horisontal arbejdsdeling: </a:t>
            </a:r>
            <a:br>
              <a:rPr lang="da-DK" dirty="0"/>
            </a:br>
            <a:r>
              <a:rPr lang="da-DK" sz="3600" dirty="0">
                <a:solidFill>
                  <a:srgbClr val="000000"/>
                </a:solidFill>
              </a:rPr>
              <a:t>De to køn er placeret i forskellige sektorer og brancher</a:t>
            </a:r>
            <a:br>
              <a:rPr lang="da-DK" sz="3600" dirty="0">
                <a:solidFill>
                  <a:srgbClr val="000000"/>
                </a:solidFill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EE1B7D-4D21-4AF9-BDD4-B8C144A02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491987" y="3049146"/>
            <a:ext cx="3763949" cy="2856353"/>
          </a:xfrm>
        </p:spPr>
        <p:txBody>
          <a:bodyPr/>
          <a:lstStyle/>
          <a:p>
            <a:pPr lvl="1"/>
            <a:endParaRPr lang="da-DK" sz="1700" dirty="0">
              <a:solidFill>
                <a:srgbClr val="000000"/>
              </a:solidFill>
            </a:endParaRPr>
          </a:p>
          <a:p>
            <a:endParaRPr lang="da-DK" dirty="0"/>
          </a:p>
        </p:txBody>
      </p:sp>
      <p:pic>
        <p:nvPicPr>
          <p:cNvPr id="2050" name="Picture 2" descr="Mænd og kvinder har forskellige job | Ligetil | DR">
            <a:extLst>
              <a:ext uri="{FF2B5EF4-FFF2-40B4-BE49-F238E27FC236}">
                <a16:creationId xmlns:a16="http://schemas.microsoft.com/office/drawing/2014/main" id="{3BD30CD6-0C80-42D9-B304-E8898C88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" y="2032782"/>
            <a:ext cx="5412037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ænd og kvinder har forskellige job | Ligetil | DR">
            <a:extLst>
              <a:ext uri="{FF2B5EF4-FFF2-40B4-BE49-F238E27FC236}">
                <a16:creationId xmlns:a16="http://schemas.microsoft.com/office/drawing/2014/main" id="{4270B811-91C9-4DEF-BF4A-2134DCEC08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22" y="2880694"/>
            <a:ext cx="5540108" cy="31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08BD47-0804-4047-821C-E53D5649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 fontScale="90000"/>
          </a:bodyPr>
          <a:lstStyle/>
          <a:p>
            <a:r>
              <a:rPr lang="da-DK" sz="3600" dirty="0">
                <a:solidFill>
                  <a:schemeClr val="accent1"/>
                </a:solidFill>
              </a:rPr>
              <a:t>Horisontal arbejdsdeling</a:t>
            </a:r>
          </a:p>
        </p:txBody>
      </p:sp>
      <p:pic>
        <p:nvPicPr>
          <p:cNvPr id="3076" name="Picture 4" descr="Figurer fra bogen - Forlaget Columbus">
            <a:extLst>
              <a:ext uri="{FF2B5EF4-FFF2-40B4-BE49-F238E27FC236}">
                <a16:creationId xmlns:a16="http://schemas.microsoft.com/office/drawing/2014/main" id="{7F6D9B87-4A08-4B1C-9B5A-4D0EE21D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438" y="801859"/>
            <a:ext cx="6763607" cy="56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33E6A32-A026-4062-9AA7-09AA4A90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rgbClr val="FFFFFF"/>
                </a:solidFill>
              </a:rPr>
              <a:t>Kønnenes andel af beskæftigelse i forskellige fag og brancher. </a:t>
            </a:r>
          </a:p>
          <a:p>
            <a:endParaRPr lang="da-DK" sz="2800" dirty="0">
              <a:solidFill>
                <a:srgbClr val="FFFFFF"/>
              </a:solidFill>
            </a:endParaRPr>
          </a:p>
          <a:p>
            <a:r>
              <a:rPr lang="da-DK" sz="2800" dirty="0">
                <a:solidFill>
                  <a:srgbClr val="FFFFFF"/>
                </a:solidFill>
              </a:rPr>
              <a:t>Kvinder og mænd vælger forskellige uddannelser</a:t>
            </a:r>
          </a:p>
          <a:p>
            <a:endParaRPr lang="da-DK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1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FAA95-4BD4-45D3-AD64-AE6CACC7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Vertikal arbejdsdeling:</a:t>
            </a:r>
            <a:r>
              <a:rPr lang="da-DK" sz="3100" dirty="0"/>
              <a:t> </a:t>
            </a:r>
            <a:br>
              <a:rPr lang="da-DK" sz="3100" dirty="0"/>
            </a:br>
            <a:r>
              <a:rPr lang="da-DK" sz="3100" dirty="0"/>
              <a:t>Mænd befinder sig i højere grad end kvinder i lederstillinger </a:t>
            </a:r>
            <a:br>
              <a:rPr lang="da-DK" dirty="0"/>
            </a:br>
            <a:endParaRPr lang="da-D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8D7E740-3B64-436E-BDBA-FDB5C59FED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08" y="1874517"/>
            <a:ext cx="8481503" cy="46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77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39DDA-EA1A-4AF5-A84E-5552BAD2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da-DK" sz="3400"/>
              <a:t>Vertikal arbejdsdeling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BC330D-81B2-4AC8-A122-F5BCB4C5E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 lnSpcReduction="10000"/>
          </a:bodyPr>
          <a:lstStyle/>
          <a:p>
            <a:r>
              <a:rPr lang="da-DK" dirty="0"/>
              <a:t>Glasloftet – Den usynlige barriere, der forhindrer kvinder i at bevæge sig op i hierarkiet</a:t>
            </a:r>
          </a:p>
          <a:p>
            <a:endParaRPr lang="da-DK" dirty="0"/>
          </a:p>
          <a:p>
            <a:r>
              <a:rPr lang="da-DK" dirty="0"/>
              <a:t>Glasrulletrappen – Mænd er overrepræsenteret inden for ledelse af typiske ‘kvindefag’</a:t>
            </a:r>
          </a:p>
          <a:p>
            <a:pPr lvl="1"/>
            <a:r>
              <a:rPr lang="da-DK" dirty="0"/>
              <a:t>Rip Rap </a:t>
            </a:r>
            <a:r>
              <a:rPr lang="da-DK" dirty="0" err="1"/>
              <a:t>Rup</a:t>
            </a:r>
            <a:r>
              <a:rPr lang="da-DK" dirty="0"/>
              <a:t>-effekten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>
                <a:sym typeface="Wingdings" panose="05000000000000000000" pitchFamily="2" charset="2"/>
              </a:rPr>
              <a:t> Symbolsk vold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098" name="Picture 2" descr="Ørsted-chef ignorer fuldstændig virksomhedernes ansvar for at sikre  kvindelige ledere - FINANS">
            <a:extLst>
              <a:ext uri="{FF2B5EF4-FFF2-40B4-BE49-F238E27FC236}">
                <a16:creationId xmlns:a16="http://schemas.microsoft.com/office/drawing/2014/main" id="{D24E7ACE-0BE9-4B66-81A6-167C099FA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1337" y="2149928"/>
            <a:ext cx="5995465" cy="35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9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0A5B9A-BBE7-4996-A11F-9717A1E6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 err="1"/>
              <a:t>Summeøvelse</a:t>
            </a:r>
            <a:r>
              <a:rPr lang="en-US" sz="3800" dirty="0"/>
              <a:t>: </a:t>
            </a:r>
            <a:r>
              <a:rPr lang="en-US" sz="3800" dirty="0" err="1"/>
              <a:t>Hvilken</a:t>
            </a:r>
            <a:r>
              <a:rPr lang="en-US" sz="3800" dirty="0"/>
              <a:t> </a:t>
            </a:r>
            <a:r>
              <a:rPr lang="en-US" sz="3800" dirty="0" err="1"/>
              <a:t>teoretisk</a:t>
            </a:r>
            <a:r>
              <a:rPr lang="en-US" sz="3800" dirty="0"/>
              <a:t> </a:t>
            </a:r>
            <a:r>
              <a:rPr lang="en-US" sz="3800" dirty="0" err="1"/>
              <a:t>viden</a:t>
            </a:r>
            <a:r>
              <a:rPr lang="en-US" sz="3800" dirty="0"/>
              <a:t> </a:t>
            </a:r>
            <a:r>
              <a:rPr lang="en-US" sz="3800" dirty="0" err="1"/>
              <a:t>fra</a:t>
            </a:r>
            <a:r>
              <a:rPr lang="en-US" sz="3800" dirty="0"/>
              <a:t> </a:t>
            </a:r>
            <a:r>
              <a:rPr lang="en-US" sz="3800" dirty="0" err="1"/>
              <a:t>forløbet</a:t>
            </a:r>
            <a:r>
              <a:rPr lang="en-US" sz="3800" dirty="0"/>
              <a:t> </a:t>
            </a:r>
            <a:r>
              <a:rPr lang="en-US" sz="3800" dirty="0" err="1"/>
              <a:t>kan</a:t>
            </a:r>
            <a:r>
              <a:rPr lang="en-US" sz="3800" dirty="0"/>
              <a:t> </a:t>
            </a:r>
            <a:r>
              <a:rPr lang="en-US" sz="3800" dirty="0" err="1"/>
              <a:t>bruges</a:t>
            </a:r>
            <a:r>
              <a:rPr lang="en-US" sz="3800" dirty="0"/>
              <a:t> </a:t>
            </a:r>
            <a:r>
              <a:rPr lang="en-US" sz="3800" dirty="0" err="1"/>
              <a:t>til</a:t>
            </a:r>
            <a:r>
              <a:rPr lang="en-US" sz="3800" dirty="0"/>
              <a:t> at </a:t>
            </a:r>
            <a:r>
              <a:rPr lang="en-US" sz="3800" dirty="0" err="1"/>
              <a:t>forklare</a:t>
            </a:r>
            <a:r>
              <a:rPr lang="en-US" sz="3800" dirty="0"/>
              <a:t> </a:t>
            </a:r>
            <a:r>
              <a:rPr lang="en-US" sz="3800" dirty="0" err="1"/>
              <a:t>hhv</a:t>
            </a:r>
            <a:r>
              <a:rPr lang="en-US" sz="3800" dirty="0"/>
              <a:t>. den </a:t>
            </a:r>
            <a:r>
              <a:rPr lang="en-US" sz="3800" dirty="0" err="1"/>
              <a:t>vertikale</a:t>
            </a:r>
            <a:r>
              <a:rPr lang="en-US" sz="3800" dirty="0"/>
              <a:t> </a:t>
            </a:r>
            <a:r>
              <a:rPr lang="en-US" sz="3800" dirty="0" err="1"/>
              <a:t>og</a:t>
            </a:r>
            <a:r>
              <a:rPr lang="en-US" sz="3800" dirty="0"/>
              <a:t> </a:t>
            </a:r>
            <a:r>
              <a:rPr lang="en-US" sz="3800" dirty="0" err="1"/>
              <a:t>horisontale</a:t>
            </a:r>
            <a:r>
              <a:rPr lang="en-US" sz="3800" dirty="0"/>
              <a:t> </a:t>
            </a:r>
            <a:r>
              <a:rPr lang="en-US" sz="3800" dirty="0" err="1"/>
              <a:t>arbejdsdeling</a:t>
            </a:r>
            <a:r>
              <a:rPr lang="en-US" sz="3800" dirty="0"/>
              <a:t>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7A732D-E070-483D-B9D2-5EBE4A2B0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3314" y="5493376"/>
            <a:ext cx="8045373" cy="742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180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28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36B75-2075-4C20-BC10-AA565471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MAGTformer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2DDE6C-44AB-4CE9-8780-0FCFA9793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938804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8490</TotalTime>
  <Words>726</Words>
  <Application>Microsoft Macintosh PowerPoint</Application>
  <PresentationFormat>Widescreen</PresentationFormat>
  <Paragraphs>77</Paragraphs>
  <Slides>18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Gill Sans MT</vt:lpstr>
      <vt:lpstr>Impact</vt:lpstr>
      <vt:lpstr>Lucida Grande</vt:lpstr>
      <vt:lpstr>Times New Roman</vt:lpstr>
      <vt:lpstr>Wingdings</vt:lpstr>
      <vt:lpstr>Badge</vt:lpstr>
      <vt:lpstr>Teori-gennemgang</vt:lpstr>
      <vt:lpstr>PowerPoint-præsentation</vt:lpstr>
      <vt:lpstr>Arbejdsdeling på det danske arbejdsmarked</vt:lpstr>
      <vt:lpstr>Horisontal arbejdsdeling:  De to køn er placeret i forskellige sektorer og brancher </vt:lpstr>
      <vt:lpstr>Horisontal arbejdsdeling</vt:lpstr>
      <vt:lpstr>Vertikal arbejdsdeling:  Mænd befinder sig i højere grad end kvinder i lederstillinger  </vt:lpstr>
      <vt:lpstr>Vertikal arbejdsdeling</vt:lpstr>
      <vt:lpstr>Summeøvelse: Hvilken teoretisk viden fra forløbet kan bruges til at forklare hhv. den vertikale og horisontale arbejdsdeling?</vt:lpstr>
      <vt:lpstr>MAGTformer</vt:lpstr>
      <vt:lpstr>Hvad er magt?</vt:lpstr>
      <vt:lpstr>Magt som ressource</vt:lpstr>
      <vt:lpstr>Direkte magt</vt:lpstr>
      <vt:lpstr>Indirekte magt</vt:lpstr>
      <vt:lpstr>Bevidsthedskontrollerende magt</vt:lpstr>
      <vt:lpstr>Strukturel magt</vt:lpstr>
      <vt:lpstr>Diskursiv magt </vt:lpstr>
      <vt:lpstr>Institutionel magt</vt:lpstr>
      <vt:lpstr>Arbejdsopgave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Teori-gennemgang</dc:title>
  <dc:creator>Louise Nielsen</dc:creator>
  <cp:lastModifiedBy>Maj-Britt Agerskov</cp:lastModifiedBy>
  <cp:revision>8</cp:revision>
  <dcterms:created xsi:type="dcterms:W3CDTF">2021-02-03T19:45:03Z</dcterms:created>
  <dcterms:modified xsi:type="dcterms:W3CDTF">2025-01-15T08:06:03Z</dcterms:modified>
</cp:coreProperties>
</file>