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3" r:id="rId8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0A8E80-DA6C-4CE7-9C61-4E7C8BD8A484}" v="93" dt="2025-01-20T13:30:36.3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232D83-CF9C-46C9-9361-E5C89C9402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67E1AA8-2A4D-42BD-8E10-3F364BCE7C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23F9B50-793B-4F13-91F5-7D06F979C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AFFBB-407A-4541-B528-0D3183B85A7A}" type="datetimeFigureOut">
              <a:rPr lang="da-DK" smtClean="0"/>
              <a:t>20-01-2025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A54FECC-19BF-4EB5-89DE-D50191A2A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71F98A7-1918-4897-979A-C5AFC1D4C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3B710-2C37-448A-A9B0-C5201D435F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32302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6637EA-487B-442A-8E58-C971432D7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7A4DF39B-3624-422D-A12D-7043A243F2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FB7708C-ADE3-4A4C-A3DA-4A84C760B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AFFBB-407A-4541-B528-0D3183B85A7A}" type="datetimeFigureOut">
              <a:rPr lang="da-DK" smtClean="0"/>
              <a:t>20-01-2025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CA32F3D-1009-4D3E-9154-C6BF670F8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A7E7364-FC34-4C57-85B3-8D22965F5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3B710-2C37-448A-A9B0-C5201D435F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50803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DF607383-3C8D-4B25-93B1-285D718DC6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4113D71B-5DAD-4EB9-AA81-326E8F716F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8DFC8FE-AE6F-4909-BAF2-49D51C9C7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AFFBB-407A-4541-B528-0D3183B85A7A}" type="datetimeFigureOut">
              <a:rPr lang="da-DK" smtClean="0"/>
              <a:t>20-01-2025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53F22E1-D67D-468D-B903-D4A0222F4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9DEEF23-DA8A-4CCC-BA8F-BB98E3EE9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3B710-2C37-448A-A9B0-C5201D435F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2033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4EC658-4FDE-4B43-944A-ABDAFE585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0CE690B-4A20-4AE2-9508-C9984E0F92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3A25E6F-C660-42B7-8B40-2CBB84D02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AFFBB-407A-4541-B528-0D3183B85A7A}" type="datetimeFigureOut">
              <a:rPr lang="da-DK" smtClean="0"/>
              <a:t>20-01-2025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8FEE0E2-C63B-4F36-A380-2B135338E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26656EF-A87D-4EEE-9BDB-7C960A618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3B710-2C37-448A-A9B0-C5201D435F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19120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2E4795-529F-40B3-AF3A-91BE8D97B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81CD1C0-A012-47DD-8B27-04238C5136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363E794-5AA5-4CDF-802F-D03A49E11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AFFBB-407A-4541-B528-0D3183B85A7A}" type="datetimeFigureOut">
              <a:rPr lang="da-DK" smtClean="0"/>
              <a:t>20-01-2025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62AA387-A852-4957-AFB2-CC0146D6C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449DEBD-CA47-4A86-AE43-3800CF00E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3B710-2C37-448A-A9B0-C5201D435F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74907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72D3D6-2304-463D-A8D4-0E8968E68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0FE2EF1-EBF7-431E-AFA2-D620E61711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6F40B3A4-4D7B-449D-8CA4-CBFEAAC8D3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F826AB2-E2EE-4D2C-8D09-C774A9FD5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AFFBB-407A-4541-B528-0D3183B85A7A}" type="datetimeFigureOut">
              <a:rPr lang="da-DK" smtClean="0"/>
              <a:t>20-01-2025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9705BE0-1156-4460-989A-C56536796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ECBDFC8-E68D-4E84-94FB-A09FC0E5B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3B710-2C37-448A-A9B0-C5201D435F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97520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2A37DD-6FDB-4286-B8EE-9A519B5EF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EFDCAD5-C4D4-4791-9896-0941F6AF3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93103A94-3FE8-4E60-A5D8-4AA2B35CCD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613927D3-D683-42F4-9932-CB1F678543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5F85C4AB-0ABE-49D3-A715-2B8669DFE3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9FBAE899-5051-4E0E-9774-1575DCFCE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AFFBB-407A-4541-B528-0D3183B85A7A}" type="datetimeFigureOut">
              <a:rPr lang="da-DK" smtClean="0"/>
              <a:t>20-01-2025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013D2FD8-4ECE-4629-BD49-EEFC98522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5DE80FD5-A3DF-4524-8182-11DC0FC32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3B710-2C37-448A-A9B0-C5201D435F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355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0A52EE-9FBA-497A-80C1-C67AA2406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D9004B3B-FFC8-473A-9F77-C430E8802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AFFBB-407A-4541-B528-0D3183B85A7A}" type="datetimeFigureOut">
              <a:rPr lang="da-DK" smtClean="0"/>
              <a:t>20-01-2025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DE8471CB-7301-4322-9F33-62DC30E07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9E2A122-B44D-43F9-8D37-364196AFE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3B710-2C37-448A-A9B0-C5201D435F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03845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94FF81AA-9AEB-471D-90C5-B92F66DCF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AFFBB-407A-4541-B528-0D3183B85A7A}" type="datetimeFigureOut">
              <a:rPr lang="da-DK" smtClean="0"/>
              <a:t>20-01-2025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AB54AFDD-4A83-44CD-B94C-FEECA6453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B6B327AD-AF8A-4CBA-A91C-7F1A1DAC6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3B710-2C37-448A-A9B0-C5201D435F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07516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A6E36F-FFDE-4674-99EA-98FB7A2C2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05BD41B-76BB-483F-AA9B-D56C288417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5C814A2B-673C-44F6-BEF2-6F51CD7645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D5E723A-B674-4330-83DC-601859A83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AFFBB-407A-4541-B528-0D3183B85A7A}" type="datetimeFigureOut">
              <a:rPr lang="da-DK" smtClean="0"/>
              <a:t>20-01-2025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F07910F-580A-4CF5-982F-E6BF1B48D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7C0A8DD-4EE8-40D2-9F95-9F0E03146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3B710-2C37-448A-A9B0-C5201D435F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99892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7E3E44-16FA-431E-B903-080A8F473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D871EA06-C706-46E2-99E1-9D0E955DFD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89FED9A-7595-4CE3-921D-F899D3CC79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77CC3BC-8B32-4E47-8FA6-F6CDD5A2B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AFFBB-407A-4541-B528-0D3183B85A7A}" type="datetimeFigureOut">
              <a:rPr lang="da-DK" smtClean="0"/>
              <a:t>20-01-2025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07487CF-3324-49DF-B61D-3A2C077A8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4BB2FE0-CB6A-42D6-A9AB-5B59270F9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3B710-2C37-448A-A9B0-C5201D435F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61251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17FA00D7-E5DC-499F-A906-1AA030BBE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FCC5B97-18C9-49A3-B946-AD25211F2F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CE743FD-F8A8-493B-B91A-D618DCBEF4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6AFFBB-407A-4541-B528-0D3183B85A7A}" type="datetimeFigureOut">
              <a:rPr lang="da-DK" smtClean="0"/>
              <a:t>20-01-2025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DB50C70-7502-48E8-8AAC-F7BF0CB0C7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22E8F1A-60E6-4E86-97B8-D5F15947D5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3B710-2C37-448A-A9B0-C5201D435F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44660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B45A142-4255-493C-8284-5D566C121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21177"/>
            <a:ext cx="4332307" cy="6179552"/>
          </a:xfrm>
          <a:prstGeom prst="rect">
            <a:avLst/>
          </a:prstGeom>
          <a:solidFill>
            <a:srgbClr val="404040">
              <a:alpha val="89804"/>
            </a:srgbClr>
          </a:solidFill>
          <a:ln w="127000" cap="sq" cmpd="thinThick">
            <a:solidFill>
              <a:srgbClr val="595959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47824C2-2BF4-47FA-9768-D36DEA7357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4237" y="914400"/>
            <a:ext cx="3657600" cy="2887579"/>
          </a:xfrm>
        </p:spPr>
        <p:txBody>
          <a:bodyPr>
            <a:normAutofit/>
          </a:bodyPr>
          <a:lstStyle/>
          <a:p>
            <a:r>
              <a:rPr lang="da-DK" sz="440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Den debatterende artikel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82BBB2FE-6303-438A-AF66-B8DE9AA549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4237" y="4170501"/>
            <a:ext cx="3657600" cy="1525597"/>
          </a:xfrm>
        </p:spPr>
        <p:txBody>
          <a:bodyPr>
            <a:normAutofit/>
          </a:bodyPr>
          <a:lstStyle/>
          <a:p>
            <a:r>
              <a:rPr lang="da-DK" sz="200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Øvelser som kan hjælpe dig godt i gang med afleveringen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FB9660-F42F-4313-BBC4-47C007FE48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1126" y="3910267"/>
            <a:ext cx="258679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Billede 3">
            <a:extLst>
              <a:ext uri="{FF2B5EF4-FFF2-40B4-BE49-F238E27FC236}">
                <a16:creationId xmlns:a16="http://schemas.microsoft.com/office/drawing/2014/main" id="{6C8552CE-B250-4E3F-A033-1D5FC920AA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3822" y="541220"/>
            <a:ext cx="6553545" cy="5783502"/>
          </a:xfrm>
          <a:prstGeom prst="rect">
            <a:avLst/>
          </a:prstGeom>
        </p:spPr>
      </p:pic>
      <p:sp>
        <p:nvSpPr>
          <p:cNvPr id="5" name="Tekstfelt 4">
            <a:extLst>
              <a:ext uri="{FF2B5EF4-FFF2-40B4-BE49-F238E27FC236}">
                <a16:creationId xmlns:a16="http://schemas.microsoft.com/office/drawing/2014/main" id="{D49EA3EF-024B-4C57-92D3-7FB760F20028}"/>
              </a:ext>
            </a:extLst>
          </p:cNvPr>
          <p:cNvSpPr txBox="1"/>
          <p:nvPr/>
        </p:nvSpPr>
        <p:spPr>
          <a:xfrm>
            <a:off x="6698751" y="1181528"/>
            <a:ext cx="10376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dirty="0"/>
              <a:t>Min far er stærkere end din far!</a:t>
            </a: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A34245AA-BC1C-4D55-8D56-5B68B423D873}"/>
              </a:ext>
            </a:extLst>
          </p:cNvPr>
          <p:cNvSpPr txBox="1"/>
          <p:nvPr/>
        </p:nvSpPr>
        <p:spPr>
          <a:xfrm>
            <a:off x="9195371" y="1181528"/>
            <a:ext cx="945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Næhæj!</a:t>
            </a:r>
          </a:p>
        </p:txBody>
      </p:sp>
    </p:spTree>
    <p:extLst>
      <p:ext uri="{BB962C8B-B14F-4D97-AF65-F5344CB8AC3E}">
        <p14:creationId xmlns:p14="http://schemas.microsoft.com/office/powerpoint/2010/main" val="1190543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7EA71A-A374-4C49-B6A8-B7CE088D8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latin typeface="Cambria" panose="02040503050406030204" pitchFamily="18" charset="0"/>
                <a:ea typeface="Cambria" panose="02040503050406030204" pitchFamily="18" charset="0"/>
              </a:rPr>
              <a:t>Særlige kendetegn for den debatterende artikel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D030CBE-B0C9-4574-9E28-CC518C5996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>
                <a:latin typeface="Cambria" panose="02040503050406030204" pitchFamily="18" charset="0"/>
                <a:ea typeface="Cambria" panose="02040503050406030204" pitchFamily="18" charset="0"/>
              </a:rPr>
              <a:t>Skrivehandlinger: Debattere, argumentere, diskutere, overbevise</a:t>
            </a:r>
          </a:p>
          <a:p>
            <a:r>
              <a:rPr lang="da-DK" dirty="0">
                <a:latin typeface="Cambria" panose="02040503050406030204" pitchFamily="18" charset="0"/>
                <a:ea typeface="Cambria" panose="02040503050406030204" pitchFamily="18" charset="0"/>
              </a:rPr>
              <a:t>Sæt synspunkter over for hinanden og sammenhold dem.</a:t>
            </a:r>
          </a:p>
          <a:p>
            <a:r>
              <a:rPr lang="da-DK" dirty="0">
                <a:latin typeface="Cambria" panose="02040503050406030204" pitchFamily="18" charset="0"/>
                <a:ea typeface="Cambria" panose="02040503050406030204" pitchFamily="18" charset="0"/>
              </a:rPr>
              <a:t>Dan dig en mening og giv din mening tydeligt til kende!</a:t>
            </a:r>
          </a:p>
          <a:p>
            <a:r>
              <a:rPr lang="da-DK" dirty="0">
                <a:latin typeface="Cambria" panose="02040503050406030204" pitchFamily="18" charset="0"/>
                <a:ea typeface="Cambria" panose="02040503050406030204" pitchFamily="18" charset="0"/>
              </a:rPr>
              <a:t>Forsøg at overbevise din læser om dit synspunkt.</a:t>
            </a:r>
          </a:p>
          <a:p>
            <a:r>
              <a:rPr lang="da-DK" dirty="0">
                <a:latin typeface="Cambria" panose="02040503050406030204" pitchFamily="18" charset="0"/>
                <a:ea typeface="Cambria" panose="02040503050406030204" pitchFamily="18" charset="0"/>
              </a:rPr>
              <a:t>I dit forsøg på at overbevise om et synspunkt kan du </a:t>
            </a:r>
            <a:r>
              <a:rPr lang="da-DK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f.eks. </a:t>
            </a:r>
            <a:r>
              <a:rPr lang="da-DK" dirty="0">
                <a:latin typeface="Cambria" panose="02040503050406030204" pitchFamily="18" charset="0"/>
                <a:ea typeface="Cambria" panose="02040503050406030204" pitchFamily="18" charset="0"/>
              </a:rPr>
              <a:t>anvende følgende kneb:</a:t>
            </a:r>
          </a:p>
          <a:p>
            <a:r>
              <a:rPr lang="da-DK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Gendrivelse</a:t>
            </a:r>
          </a:p>
          <a:p>
            <a:r>
              <a:rPr lang="da-DK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Ekspertargument/idolargument</a:t>
            </a:r>
          </a:p>
          <a:p>
            <a:r>
              <a:rPr lang="da-DK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Styrkemarkører</a:t>
            </a:r>
          </a:p>
          <a:p>
            <a:r>
              <a:rPr lang="da-DK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Appelformer</a:t>
            </a:r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851549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90572" cy="6858000"/>
          </a:xfrm>
          <a:prstGeom prst="rect">
            <a:avLst/>
          </a:prstGeom>
          <a:gradFill>
            <a:gsLst>
              <a:gs pos="0">
                <a:srgbClr val="E3411B">
                  <a:lumMod val="90000"/>
                </a:srgbClr>
              </a:gs>
              <a:gs pos="25000">
                <a:srgbClr val="E3411B">
                  <a:lumMod val="90000"/>
                </a:srgb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1F706C79-A3F5-4A11-9AAB-B52FF0FDE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da-DK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Formalia og materiale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D90FBCE-6B5B-41C7-A5D3-71B1A7B7DA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da-DK" sz="24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Krav til omfang: 3-4 normalsider</a:t>
            </a:r>
          </a:p>
          <a:p>
            <a:endParaRPr lang="da-DK" sz="2400" b="1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da-DK" sz="2400" b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Tekstmaterialet</a:t>
            </a:r>
            <a:r>
              <a:rPr lang="da-DK" sz="24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kan bestå af :</a:t>
            </a:r>
          </a:p>
          <a:p>
            <a:r>
              <a:rPr lang="da-DK" sz="24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Tekst (kronikker og blogindlæg)</a:t>
            </a:r>
          </a:p>
          <a:p>
            <a:r>
              <a:rPr lang="da-DK" sz="24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Levende billeder (video)</a:t>
            </a:r>
          </a:p>
          <a:p>
            <a:r>
              <a:rPr lang="da-DK" sz="24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Radioklip</a:t>
            </a:r>
          </a:p>
          <a:p>
            <a:r>
              <a:rPr lang="da-DK" sz="24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Billeder</a:t>
            </a:r>
          </a:p>
          <a:p>
            <a:r>
              <a:rPr lang="da-DK" sz="24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Tekster fra nettet</a:t>
            </a:r>
          </a:p>
          <a:p>
            <a:r>
              <a:rPr lang="da-DK" sz="24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Hybridformer</a:t>
            </a:r>
          </a:p>
          <a:p>
            <a:endParaRPr lang="da-DK" sz="2400" dirty="0">
              <a:solidFill>
                <a:srgbClr val="000000"/>
              </a:solidFill>
            </a:endParaRPr>
          </a:p>
          <a:p>
            <a:endParaRPr lang="da-DK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8631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90572" cy="6858000"/>
          </a:xfrm>
          <a:prstGeom prst="rect">
            <a:avLst/>
          </a:prstGeom>
          <a:gradFill>
            <a:gsLst>
              <a:gs pos="0">
                <a:schemeClr val="accent6">
                  <a:lumMod val="90000"/>
                </a:schemeClr>
              </a:gs>
              <a:gs pos="25000">
                <a:schemeClr val="accent6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9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3B3CBE2-99C7-472E-8C3A-A077002D8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da-DK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Opbygning</a:t>
            </a:r>
          </a:p>
        </p:txBody>
      </p:sp>
      <p:sp>
        <p:nvSpPr>
          <p:cNvPr id="13" name="Pladsholder til indhold 2">
            <a:extLst>
              <a:ext uri="{FF2B5EF4-FFF2-40B4-BE49-F238E27FC236}">
                <a16:creationId xmlns:a16="http://schemas.microsoft.com/office/drawing/2014/main" id="{F155FD4A-D1FA-4698-8E82-B9C347CC8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3" y="-801384"/>
            <a:ext cx="5306084" cy="8075488"/>
          </a:xfrm>
        </p:spPr>
        <p:txBody>
          <a:bodyPr anchor="ctr">
            <a:normAutofit/>
          </a:bodyPr>
          <a:lstStyle/>
          <a:p>
            <a:endParaRPr lang="da-DK" sz="1600" b="1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da-DK" sz="16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Indledning: </a:t>
            </a:r>
          </a:p>
          <a:p>
            <a:r>
              <a:rPr lang="da-DK" sz="16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Præsentation, vinkling og appetitvækker</a:t>
            </a:r>
          </a:p>
          <a:p>
            <a:endParaRPr lang="da-DK" sz="1600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da-DK" sz="16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Præsentation:</a:t>
            </a:r>
          </a:p>
          <a:p>
            <a:r>
              <a:rPr lang="da-DK" sz="16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De centrale synspunkter i hovedteksten</a:t>
            </a:r>
          </a:p>
          <a:p>
            <a:endParaRPr lang="da-DK" sz="1600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da-DK" sz="16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Diskussion af emnet: </a:t>
            </a:r>
          </a:p>
          <a:p>
            <a:r>
              <a:rPr lang="da-DK" sz="16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De centrale synspunkter fra den anden opgavetekst</a:t>
            </a:r>
          </a:p>
          <a:p>
            <a:r>
              <a:rPr lang="da-DK" sz="16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Sæt synspunkterne i hovedteksten og den anden opgavetekst over for hinanden. Tag gerne stilling i dine formuleringer</a:t>
            </a:r>
          </a:p>
          <a:p>
            <a:r>
              <a:rPr lang="da-DK" sz="16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Inddrag andre synspunkter og vinkler</a:t>
            </a:r>
          </a:p>
          <a:p>
            <a:r>
              <a:rPr lang="da-DK" sz="16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Debat:</a:t>
            </a:r>
            <a:r>
              <a:rPr lang="da-DK" sz="16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Vis hvor du selv står og argumentér for dine egne synspunkter</a:t>
            </a:r>
          </a:p>
          <a:p>
            <a:r>
              <a:rPr lang="da-DK" sz="16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Opstil et tydeligt ”pro” og ”contra” i forhold til emnet</a:t>
            </a:r>
          </a:p>
          <a:p>
            <a:endParaRPr lang="da-DK" sz="1600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da-DK" sz="16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Afrunding:</a:t>
            </a:r>
          </a:p>
          <a:p>
            <a:r>
              <a:rPr lang="da-DK" sz="16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Det er oplagt at vende tilbage til din indledende præsentation</a:t>
            </a:r>
          </a:p>
          <a:p>
            <a:r>
              <a:rPr lang="da-DK" sz="16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Kan være et selvstændigt afsnit eller en del af diskussionen</a:t>
            </a:r>
          </a:p>
        </p:txBody>
      </p:sp>
    </p:spTree>
    <p:extLst>
      <p:ext uri="{BB962C8B-B14F-4D97-AF65-F5344CB8AC3E}">
        <p14:creationId xmlns:p14="http://schemas.microsoft.com/office/powerpoint/2010/main" val="2724900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90572" cy="6858000"/>
          </a:xfrm>
          <a:prstGeom prst="rect">
            <a:avLst/>
          </a:prstGeom>
          <a:gradFill>
            <a:gsLst>
              <a:gs pos="0">
                <a:srgbClr val="00B0F0">
                  <a:lumMod val="90000"/>
                </a:srgbClr>
              </a:gs>
              <a:gs pos="25000">
                <a:srgbClr val="00B0F0">
                  <a:lumMod val="90000"/>
                </a:srgb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9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4E0DFA4A-8F7F-4C0F-BC99-683C779DF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832" y="2048951"/>
            <a:ext cx="3669161" cy="2760098"/>
          </a:xfrm>
        </p:spPr>
        <p:txBody>
          <a:bodyPr>
            <a:normAutofit/>
          </a:bodyPr>
          <a:lstStyle/>
          <a:p>
            <a:r>
              <a:rPr lang="da-DK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Diskussion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1BEEDAA-1989-44D7-B4EF-797B5A668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339047"/>
            <a:ext cx="5306084" cy="6000107"/>
          </a:xfrm>
        </p:spPr>
        <p:txBody>
          <a:bodyPr anchor="ctr">
            <a:normAutofit/>
          </a:bodyPr>
          <a:lstStyle/>
          <a:p>
            <a:r>
              <a:rPr lang="da-DK" sz="19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Du skal forsøge at overbevise en modtager om, at din holdning til emnet er den rigtige</a:t>
            </a:r>
          </a:p>
          <a:p>
            <a:r>
              <a:rPr lang="da-DK" sz="19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 Sørg derfor for, at du har dannet dig en mening om emnet</a:t>
            </a:r>
          </a:p>
          <a:p>
            <a:endParaRPr lang="da-DK" sz="1900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  <a:sym typeface="Wingdings" panose="05000000000000000000" pitchFamily="2" charset="2"/>
            </a:endParaRPr>
          </a:p>
          <a:p>
            <a:r>
              <a:rPr lang="da-DK" sz="19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Hvis du har svært ved at komme videre fra teksternes synspunkter, kan du stille dig selv nogle spørgsmål:</a:t>
            </a:r>
          </a:p>
          <a:p>
            <a:r>
              <a:rPr lang="da-DK" sz="19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Hvilke grundlæggende standpunkter er der i diskussionen?</a:t>
            </a:r>
          </a:p>
          <a:p>
            <a:r>
              <a:rPr lang="da-DK" sz="19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Hvordan kan man argumentere imod skribenternes synspunkter?</a:t>
            </a:r>
          </a:p>
          <a:p>
            <a:r>
              <a:rPr lang="da-DK" sz="19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Hvordan ville man se på emnet i andre kulturer?</a:t>
            </a:r>
          </a:p>
          <a:p>
            <a:r>
              <a:rPr lang="da-DK" sz="19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Er der en interessant historisk eller politisk baggrund for emnet?</a:t>
            </a:r>
          </a:p>
          <a:p>
            <a:r>
              <a:rPr lang="da-DK" sz="19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Hvordan stiller jeg mig selv i forhold til emnet?</a:t>
            </a:r>
            <a:endParaRPr lang="da-DK" sz="1900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4528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6C7C99-7414-4F85-BC9C-22C845D1C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da-DK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Virkemidler i argumenterende tekster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0351E2E-A3A9-41E6-A066-84EC20196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327913" cy="466725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da-DK" sz="1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da-DK" sz="1400" dirty="0">
                <a:latin typeface="Cambria" panose="02040503050406030204" pitchFamily="18" charset="0"/>
                <a:ea typeface="Cambria" panose="02040503050406030204" pitchFamily="18" charset="0"/>
              </a:rPr>
              <a:t>Argumentationstyper: Ekspertargument, trusselsargument etc.</a:t>
            </a:r>
          </a:p>
          <a:p>
            <a:r>
              <a:rPr lang="da-DK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Toulmins</a:t>
            </a:r>
            <a:r>
              <a:rPr lang="da-DK" sz="1400" dirty="0">
                <a:latin typeface="Cambria" panose="02040503050406030204" pitchFamily="18" charset="0"/>
                <a:ea typeface="Cambria" panose="02040503050406030204" pitchFamily="18" charset="0"/>
              </a:rPr>
              <a:t> argumentationsmodel: Påstand, belæg, hjemmel, rygdækning, styrkemarkører, gendrivelse – vær bevidst om jeres argumentation</a:t>
            </a:r>
          </a:p>
          <a:p>
            <a:r>
              <a:rPr lang="da-DK" sz="1400" dirty="0">
                <a:latin typeface="Cambria" panose="02040503050406030204" pitchFamily="18" charset="0"/>
                <a:ea typeface="Cambria" panose="02040503050406030204" pitchFamily="18" charset="0"/>
              </a:rPr>
              <a:t>Appelformerne: Logos, etos og patos</a:t>
            </a:r>
          </a:p>
          <a:p>
            <a:r>
              <a:rPr lang="da-DK" sz="1400" dirty="0">
                <a:latin typeface="Cambria" panose="02040503050406030204" pitchFamily="18" charset="0"/>
                <a:ea typeface="Cambria" panose="02040503050406030204" pitchFamily="18" charset="0"/>
              </a:rPr>
              <a:t>Brug af humor: Ironi, sarkasme, parodi</a:t>
            </a:r>
          </a:p>
          <a:p>
            <a:r>
              <a:rPr lang="da-DK" sz="1400" dirty="0">
                <a:latin typeface="Cambria" panose="02040503050406030204" pitchFamily="18" charset="0"/>
                <a:ea typeface="Cambria" panose="02040503050406030204" pitchFamily="18" charset="0"/>
              </a:rPr>
              <a:t>Sproglige, stilistiske virkemidler: Metafor, symbol, gentagelsesformer, ordvalg</a:t>
            </a:r>
          </a:p>
          <a:p>
            <a:r>
              <a:rPr lang="da-DK" sz="1400" dirty="0">
                <a:latin typeface="Cambria" panose="02040503050406030204" pitchFamily="18" charset="0"/>
                <a:ea typeface="Cambria" panose="02040503050406030204" pitchFamily="18" charset="0"/>
              </a:rPr>
              <a:t>Diskurs/semantisk skema: Måden emnet omtales på</a:t>
            </a:r>
          </a:p>
          <a:p>
            <a:r>
              <a:rPr lang="da-DK" sz="1400" dirty="0">
                <a:latin typeface="Cambria" panose="02040503050406030204" pitchFamily="18" charset="0"/>
                <a:ea typeface="Cambria" panose="02040503050406030204" pitchFamily="18" charset="0"/>
              </a:rPr>
              <a:t>Sprogligt stilleje: Sociolekt, ordvalg, sproglig kompleksitet, talesprogspræg etc.</a:t>
            </a:r>
          </a:p>
          <a:p>
            <a:endParaRPr lang="da-DK" sz="1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da-DK" sz="1400" dirty="0">
                <a:latin typeface="Cambria" panose="02040503050406030204" pitchFamily="18" charset="0"/>
                <a:ea typeface="Cambria" panose="02040503050406030204" pitchFamily="18" charset="0"/>
              </a:rPr>
              <a:t>NB! Overvej nøje hvilke virkemidler som bedst fremmer dine synspunkter i forhold til emnet. </a:t>
            </a:r>
          </a:p>
          <a:p>
            <a:r>
              <a:rPr lang="da-DK" sz="1400" dirty="0">
                <a:latin typeface="Cambria" panose="02040503050406030204" pitchFamily="18" charset="0"/>
                <a:ea typeface="Cambria" panose="02040503050406030204" pitchFamily="18" charset="0"/>
              </a:rPr>
              <a:t>UNDGÅ AT OVERDRIVE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346844AA-99FB-404F-AE00-173535D7FE3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1015"/>
          <a:stretch/>
        </p:blipFill>
        <p:spPr>
          <a:xfrm>
            <a:off x="7259029" y="1904282"/>
            <a:ext cx="4094770" cy="2806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48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98100E-FFBE-45A2-9B59-75A8B7649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110"/>
            <a:ext cx="10515600" cy="1325563"/>
          </a:xfrm>
        </p:spPr>
        <p:txBody>
          <a:bodyPr>
            <a:noAutofit/>
          </a:bodyPr>
          <a:lstStyle/>
          <a:p>
            <a:r>
              <a:rPr lang="da-DK" sz="3600" dirty="0">
                <a:latin typeface="Cambria" panose="02040503050406030204" pitchFamily="18" charset="0"/>
                <a:ea typeface="Cambria" panose="02040503050406030204" pitchFamily="18" charset="0"/>
              </a:rPr>
              <a:t>Tips til formuleringer (der ligger et dokument med skabelonsætninger på afleveringen i Lectio!)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4810006-08EE-48E9-B049-1F57AFF09E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539"/>
            <a:ext cx="10515600" cy="5111336"/>
          </a:xfrm>
        </p:spPr>
        <p:txBody>
          <a:bodyPr>
            <a:normAutofit fontScale="77500" lnSpcReduction="20000"/>
          </a:bodyPr>
          <a:lstStyle/>
          <a:p>
            <a:r>
              <a:rPr lang="da-DK" b="1" dirty="0">
                <a:latin typeface="Cambria" panose="02040503050406030204" pitchFamily="18" charset="0"/>
                <a:ea typeface="Cambria" panose="02040503050406030204" pitchFamily="18" charset="0"/>
              </a:rPr>
              <a:t>Præsentation af </a:t>
            </a:r>
            <a:r>
              <a:rPr lang="da-DK" b="1" dirty="0" err="1">
                <a:latin typeface="Cambria" panose="02040503050406030204" pitchFamily="18" charset="0"/>
                <a:ea typeface="Cambria" panose="02040503050406030204" pitchFamily="18" charset="0"/>
              </a:rPr>
              <a:t>tekstmaterialet</a:t>
            </a:r>
            <a:r>
              <a:rPr lang="da-DK" b="1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r>
              <a:rPr lang="da-DK" dirty="0">
                <a:latin typeface="Cambria" panose="02040503050406030204" pitchFamily="18" charset="0"/>
                <a:ea typeface="Cambria" panose="02040503050406030204" pitchFamily="18" charset="0"/>
              </a:rPr>
              <a:t>”Det er tydeligt, at [skribent] har den holdning, at…”</a:t>
            </a:r>
          </a:p>
          <a:p>
            <a:r>
              <a:rPr lang="da-DK" dirty="0">
                <a:latin typeface="Cambria" panose="02040503050406030204" pitchFamily="18" charset="0"/>
                <a:ea typeface="Cambria" panose="02040503050406030204" pitchFamily="18" charset="0"/>
              </a:rPr>
              <a:t>”Når [skribent] skriver sådan, demonstrerer det fint hans synspunkt vedrørende…”</a:t>
            </a:r>
          </a:p>
          <a:p>
            <a:endParaRPr lang="da-DK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da-DK" b="1" dirty="0">
                <a:latin typeface="Cambria" panose="02040503050406030204" pitchFamily="18" charset="0"/>
                <a:ea typeface="Cambria" panose="02040503050406030204" pitchFamily="18" charset="0"/>
              </a:rPr>
              <a:t>Diskussion:</a:t>
            </a:r>
          </a:p>
          <a:p>
            <a:r>
              <a:rPr lang="da-DK" dirty="0">
                <a:latin typeface="Cambria" panose="02040503050406030204" pitchFamily="18" charset="0"/>
                <a:ea typeface="Cambria" panose="02040503050406030204" pitchFamily="18" charset="0"/>
              </a:rPr>
              <a:t>”Spørgsmålet er, om…”</a:t>
            </a:r>
          </a:p>
          <a:p>
            <a:r>
              <a:rPr lang="da-DK" dirty="0">
                <a:latin typeface="Cambria" panose="02040503050406030204" pitchFamily="18" charset="0"/>
                <a:ea typeface="Cambria" panose="02040503050406030204" pitchFamily="18" charset="0"/>
              </a:rPr>
              <a:t>”Umiddelbart virker synspunktet lidt unuanceret; forfatteren overser, at…”</a:t>
            </a:r>
          </a:p>
          <a:p>
            <a:r>
              <a:rPr lang="da-DK" dirty="0">
                <a:latin typeface="Cambria" panose="02040503050406030204" pitchFamily="18" charset="0"/>
                <a:ea typeface="Cambria" panose="02040503050406030204" pitchFamily="18" charset="0"/>
              </a:rPr>
              <a:t>”Problemstillingen er væsentlig mere kompleks…”</a:t>
            </a:r>
          </a:p>
          <a:p>
            <a:r>
              <a:rPr lang="da-DK" dirty="0">
                <a:latin typeface="Cambria" panose="02040503050406030204" pitchFamily="18" charset="0"/>
                <a:ea typeface="Cambria" panose="02040503050406030204" pitchFamily="18" charset="0"/>
              </a:rPr>
              <a:t>”Man kunne også anlægge den holdning, at…”</a:t>
            </a:r>
          </a:p>
          <a:p>
            <a:r>
              <a:rPr lang="da-DK" dirty="0">
                <a:latin typeface="Cambria" panose="02040503050406030204" pitchFamily="18" charset="0"/>
                <a:ea typeface="Cambria" panose="02040503050406030204" pitchFamily="18" charset="0"/>
              </a:rPr>
              <a:t>”[forfatteren] er blevet skarpt kritiseret for dette synspunkt. Denne kritik er delvist berettiget, for…”</a:t>
            </a:r>
          </a:p>
          <a:p>
            <a:endParaRPr lang="da-DK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da-DK" b="1" dirty="0">
                <a:latin typeface="Cambria" panose="02040503050406030204" pitchFamily="18" charset="0"/>
                <a:ea typeface="Cambria" panose="02040503050406030204" pitchFamily="18" charset="0"/>
              </a:rPr>
              <a:t>Afrunding:</a:t>
            </a:r>
          </a:p>
          <a:p>
            <a:r>
              <a:rPr lang="da-DK" dirty="0">
                <a:latin typeface="Cambria" panose="02040503050406030204" pitchFamily="18" charset="0"/>
                <a:ea typeface="Cambria" panose="02040503050406030204" pitchFamily="18" charset="0"/>
              </a:rPr>
              <a:t>”Dette fører os tilbage til [forfatterens] synspunkt…”</a:t>
            </a:r>
          </a:p>
        </p:txBody>
      </p:sp>
    </p:spTree>
    <p:extLst>
      <p:ext uri="{BB962C8B-B14F-4D97-AF65-F5344CB8AC3E}">
        <p14:creationId xmlns:p14="http://schemas.microsoft.com/office/powerpoint/2010/main" val="4154059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539</Words>
  <Application>Microsoft Office PowerPoint</Application>
  <PresentationFormat>Widescreen</PresentationFormat>
  <Paragraphs>78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</vt:lpstr>
      <vt:lpstr>Office-tema</vt:lpstr>
      <vt:lpstr>Den debatterende artikel</vt:lpstr>
      <vt:lpstr>Særlige kendetegn for den debatterende artikel</vt:lpstr>
      <vt:lpstr>Formalia og materiale</vt:lpstr>
      <vt:lpstr>Opbygning</vt:lpstr>
      <vt:lpstr>Diskussion</vt:lpstr>
      <vt:lpstr>Virkemidler i argumenterende tekster</vt:lpstr>
      <vt:lpstr>Tips til formuleringer (der ligger et dokument med skabelonsætninger på afleveringen i Lectio!)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 debatterende artikel</dc:title>
  <dc:creator>Mia Egholm Wendelboe</dc:creator>
  <cp:lastModifiedBy>Mine Mølgaard</cp:lastModifiedBy>
  <cp:revision>6</cp:revision>
  <dcterms:created xsi:type="dcterms:W3CDTF">2019-08-19T13:24:08Z</dcterms:created>
  <dcterms:modified xsi:type="dcterms:W3CDTF">2025-01-20T13:33:40Z</dcterms:modified>
</cp:coreProperties>
</file>