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8"/>
  </p:notesMasterIdLst>
  <p:sldIdLst>
    <p:sldId id="256" r:id="rId2"/>
    <p:sldId id="257" r:id="rId3"/>
    <p:sldId id="260" r:id="rId4"/>
    <p:sldId id="258" r:id="rId5"/>
    <p:sldId id="264" r:id="rId6"/>
    <p:sldId id="261" r:id="rId7"/>
    <p:sldId id="262" r:id="rId8"/>
    <p:sldId id="259" r:id="rId9"/>
    <p:sldId id="274" r:id="rId10"/>
    <p:sldId id="265" r:id="rId11"/>
    <p:sldId id="269" r:id="rId12"/>
    <p:sldId id="272" r:id="rId13"/>
    <p:sldId id="266" r:id="rId14"/>
    <p:sldId id="270" r:id="rId15"/>
    <p:sldId id="267"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26500-705D-CB97-F04D-AD87CAE3E13E}" v="17" dt="2025-01-24T20:21:22.30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78" d="100"/>
          <a:sy n="78" d="100"/>
        </p:scale>
        <p:origin x="86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AACBF-5456-4102-91B1-BE9AC6432D43}" type="datetimeFigureOut">
              <a:rPr lang="da-DK" smtClean="0"/>
              <a:t>26-01-2025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26097-9FE1-4508-B7EA-F0DA593AFD1F}" type="slidenum">
              <a:rPr lang="da-DK" smtClean="0"/>
              <a:t>‹nr.›</a:t>
            </a:fld>
            <a:endParaRPr lang="da-DK"/>
          </a:p>
        </p:txBody>
      </p:sp>
    </p:spTree>
    <p:extLst>
      <p:ext uri="{BB962C8B-B14F-4D97-AF65-F5344CB8AC3E}">
        <p14:creationId xmlns:p14="http://schemas.microsoft.com/office/powerpoint/2010/main" val="293132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Måske sige noget om Sydafrikas anklager mod Israel, begår folkedrab i Palæstina/Gaza</a:t>
            </a:r>
          </a:p>
        </p:txBody>
      </p:sp>
      <p:sp>
        <p:nvSpPr>
          <p:cNvPr id="4" name="Pladsholder til slidenummer 3"/>
          <p:cNvSpPr>
            <a:spLocks noGrp="1"/>
          </p:cNvSpPr>
          <p:nvPr>
            <p:ph type="sldNum" sz="quarter" idx="5"/>
          </p:nvPr>
        </p:nvSpPr>
        <p:spPr/>
        <p:txBody>
          <a:bodyPr/>
          <a:lstStyle/>
          <a:p>
            <a:fld id="{F5526097-9FE1-4508-B7EA-F0DA593AFD1F}" type="slidenum">
              <a:rPr lang="da-DK" smtClean="0"/>
              <a:t>3</a:t>
            </a:fld>
            <a:endParaRPr lang="da-DK"/>
          </a:p>
        </p:txBody>
      </p:sp>
    </p:spTree>
    <p:extLst>
      <p:ext uri="{BB962C8B-B14F-4D97-AF65-F5344CB8AC3E}">
        <p14:creationId xmlns:p14="http://schemas.microsoft.com/office/powerpoint/2010/main" val="56217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Ikke kun jøder, også andre ”folkefjender”: handicappede, Romaer/</a:t>
            </a:r>
            <a:r>
              <a:rPr lang="da-DK" err="1"/>
              <a:t>Sintier</a:t>
            </a:r>
            <a:r>
              <a:rPr lang="da-DK"/>
              <a:t>/sigøjnere, homoseksuelle, politiske modstandere mm.</a:t>
            </a:r>
          </a:p>
        </p:txBody>
      </p:sp>
      <p:sp>
        <p:nvSpPr>
          <p:cNvPr id="4" name="Pladsholder til slidenummer 3"/>
          <p:cNvSpPr>
            <a:spLocks noGrp="1"/>
          </p:cNvSpPr>
          <p:nvPr>
            <p:ph type="sldNum" sz="quarter" idx="5"/>
          </p:nvPr>
        </p:nvSpPr>
        <p:spPr/>
        <p:txBody>
          <a:bodyPr/>
          <a:lstStyle/>
          <a:p>
            <a:fld id="{F5526097-9FE1-4508-B7EA-F0DA593AFD1F}" type="slidenum">
              <a:rPr lang="da-DK" smtClean="0"/>
              <a:t>4</a:t>
            </a:fld>
            <a:endParaRPr lang="da-DK"/>
          </a:p>
        </p:txBody>
      </p:sp>
    </p:spTree>
    <p:extLst>
      <p:ext uri="{BB962C8B-B14F-4D97-AF65-F5344CB8AC3E}">
        <p14:creationId xmlns:p14="http://schemas.microsoft.com/office/powerpoint/2010/main" val="5631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Tanker om billeder: Forklaring på Holocaust skal søges i antisemitisme, som kommer til udtryk i konspirationsteorier, pogromer og propaganda – </a:t>
            </a:r>
            <a:r>
              <a:rPr lang="da-DK" i="1" dirty="0"/>
              <a:t>Zions vises ”protokoller</a:t>
            </a:r>
            <a:r>
              <a:rPr lang="da-DK" dirty="0"/>
              <a:t>” var en konspirationsteori om, at jøderne havde planer om at overtage verdensherredømmet. Pogromer var forfølgelser af jødiske samfund i Østeuropa og Rusland. Nazisterne udnyttede antisemitisme i deres propaganda mod jøderne, fx filmen </a:t>
            </a:r>
            <a:r>
              <a:rPr lang="da-DK" i="1" dirty="0"/>
              <a:t>Der </a:t>
            </a:r>
            <a:r>
              <a:rPr lang="da-DK" i="1" dirty="0" err="1"/>
              <a:t>Ewige</a:t>
            </a:r>
            <a:r>
              <a:rPr lang="da-DK" i="1" dirty="0"/>
              <a:t> Jude</a:t>
            </a:r>
            <a:r>
              <a:rPr lang="da-DK" dirty="0"/>
              <a:t>.</a:t>
            </a:r>
          </a:p>
          <a:p>
            <a:r>
              <a:rPr lang="da-DK" dirty="0"/>
              <a:t>https://www.document.no/2022/04/29/overlevende-etter-pogromen-i-khodorkiv-den-15-juni-1919/</a:t>
            </a:r>
          </a:p>
          <a:p>
            <a:r>
              <a:rPr lang="da-DK" dirty="0"/>
              <a:t>https://folkedrab.dk/files/styles/common_02/public/media/images/benaegtelse/p.10-11_danish_protocols.jpg</a:t>
            </a:r>
          </a:p>
          <a:p>
            <a:r>
              <a:rPr lang="da-DK" dirty="0"/>
              <a:t>https://folkedrab.dk/temaer/forskellighed-fordomme/sig-hvad-du-vil/propaganda</a:t>
            </a:r>
          </a:p>
          <a:p>
            <a:endParaRPr lang="da-DK" dirty="0"/>
          </a:p>
        </p:txBody>
      </p:sp>
      <p:sp>
        <p:nvSpPr>
          <p:cNvPr id="4" name="Pladsholder til slidenummer 3"/>
          <p:cNvSpPr>
            <a:spLocks noGrp="1"/>
          </p:cNvSpPr>
          <p:nvPr>
            <p:ph type="sldNum" sz="quarter" idx="5"/>
          </p:nvPr>
        </p:nvSpPr>
        <p:spPr/>
        <p:txBody>
          <a:bodyPr/>
          <a:lstStyle/>
          <a:p>
            <a:fld id="{F5526097-9FE1-4508-B7EA-F0DA593AFD1F}" type="slidenum">
              <a:rPr lang="da-DK" smtClean="0"/>
              <a:t>5</a:t>
            </a:fld>
            <a:endParaRPr lang="da-DK"/>
          </a:p>
        </p:txBody>
      </p:sp>
    </p:spTree>
    <p:extLst>
      <p:ext uri="{BB962C8B-B14F-4D97-AF65-F5344CB8AC3E}">
        <p14:creationId xmlns:p14="http://schemas.microsoft.com/office/powerpoint/2010/main" val="219725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Tanker om billeder: stigende grad af registrering, identifikation, isolation mm.</a:t>
            </a:r>
          </a:p>
        </p:txBody>
      </p:sp>
      <p:sp>
        <p:nvSpPr>
          <p:cNvPr id="4" name="Pladsholder til slidenummer 3"/>
          <p:cNvSpPr>
            <a:spLocks noGrp="1"/>
          </p:cNvSpPr>
          <p:nvPr>
            <p:ph type="sldNum" sz="quarter" idx="5"/>
          </p:nvPr>
        </p:nvSpPr>
        <p:spPr/>
        <p:txBody>
          <a:bodyPr/>
          <a:lstStyle/>
          <a:p>
            <a:fld id="{F5526097-9FE1-4508-B7EA-F0DA593AFD1F}" type="slidenum">
              <a:rPr lang="da-DK" smtClean="0"/>
              <a:t>6</a:t>
            </a:fld>
            <a:endParaRPr lang="da-DK"/>
          </a:p>
        </p:txBody>
      </p:sp>
    </p:spTree>
    <p:extLst>
      <p:ext uri="{BB962C8B-B14F-4D97-AF65-F5344CB8AC3E}">
        <p14:creationId xmlns:p14="http://schemas.microsoft.com/office/powerpoint/2010/main" val="237517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Tanker om billeder: </a:t>
            </a:r>
            <a:r>
              <a:rPr lang="da-DK" err="1"/>
              <a:t>Endlösung</a:t>
            </a:r>
            <a:r>
              <a:rPr lang="da-DK"/>
              <a:t>, kz-lejrene, masseudryddelse</a:t>
            </a:r>
          </a:p>
        </p:txBody>
      </p:sp>
      <p:sp>
        <p:nvSpPr>
          <p:cNvPr id="4" name="Pladsholder til slidenummer 3"/>
          <p:cNvSpPr>
            <a:spLocks noGrp="1"/>
          </p:cNvSpPr>
          <p:nvPr>
            <p:ph type="sldNum" sz="quarter" idx="5"/>
          </p:nvPr>
        </p:nvSpPr>
        <p:spPr/>
        <p:txBody>
          <a:bodyPr/>
          <a:lstStyle/>
          <a:p>
            <a:fld id="{F5526097-9FE1-4508-B7EA-F0DA593AFD1F}" type="slidenum">
              <a:rPr lang="da-DK" smtClean="0"/>
              <a:t>7</a:t>
            </a:fld>
            <a:endParaRPr lang="da-DK"/>
          </a:p>
        </p:txBody>
      </p:sp>
    </p:spTree>
    <p:extLst>
      <p:ext uri="{BB962C8B-B14F-4D97-AF65-F5344CB8AC3E}">
        <p14:creationId xmlns:p14="http://schemas.microsoft.com/office/powerpoint/2010/main" val="56976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Erindringshis. SF + HG</a:t>
            </a:r>
          </a:p>
          <a:p>
            <a:r>
              <a:rPr lang="da-DK" dirty="0"/>
              <a:t>Mindesteder – RB + SR</a:t>
            </a:r>
          </a:p>
          <a:p>
            <a:r>
              <a:rPr lang="da-DK" dirty="0" err="1"/>
              <a:t>Anti</a:t>
            </a:r>
            <a:r>
              <a:rPr lang="da-DK" dirty="0"/>
              <a:t> – AM + MI</a:t>
            </a:r>
          </a:p>
          <a:p>
            <a:r>
              <a:rPr lang="da-DK" dirty="0"/>
              <a:t>Benægtelse – CW + SZ</a:t>
            </a:r>
          </a:p>
        </p:txBody>
      </p:sp>
      <p:sp>
        <p:nvSpPr>
          <p:cNvPr id="4" name="Pladsholder til slidenummer 3"/>
          <p:cNvSpPr>
            <a:spLocks noGrp="1"/>
          </p:cNvSpPr>
          <p:nvPr>
            <p:ph type="sldNum" sz="quarter" idx="5"/>
          </p:nvPr>
        </p:nvSpPr>
        <p:spPr/>
        <p:txBody>
          <a:bodyPr/>
          <a:lstStyle/>
          <a:p>
            <a:fld id="{F5526097-9FE1-4508-B7EA-F0DA593AFD1F}" type="slidenum">
              <a:rPr lang="da-DK" smtClean="0"/>
              <a:t>9</a:t>
            </a:fld>
            <a:endParaRPr lang="da-DK"/>
          </a:p>
        </p:txBody>
      </p:sp>
    </p:spTree>
    <p:extLst>
      <p:ext uri="{BB962C8B-B14F-4D97-AF65-F5344CB8AC3E}">
        <p14:creationId xmlns:p14="http://schemas.microsoft.com/office/powerpoint/2010/main" val="264752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2DC16345-9F42-47F5-A699-42AD0E13F1EA}" type="datetimeFigureOut">
              <a:rPr lang="da-DK" smtClean="0"/>
              <a:t>26-01-2025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398861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2DC16345-9F42-47F5-A699-42AD0E13F1EA}" type="datetimeFigureOut">
              <a:rPr lang="da-DK" smtClean="0"/>
              <a:t>26-01-2025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184137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2DC16345-9F42-47F5-A699-42AD0E13F1EA}" type="datetimeFigureOut">
              <a:rPr lang="da-DK" smtClean="0"/>
              <a:t>26-01-2025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310693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2DC16345-9F42-47F5-A699-42AD0E13F1EA}" type="datetimeFigureOut">
              <a:rPr lang="da-DK" smtClean="0"/>
              <a:t>26-01-2025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40207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2DC16345-9F42-47F5-A699-42AD0E13F1EA}" type="datetimeFigureOut">
              <a:rPr lang="da-DK" smtClean="0"/>
              <a:t>26-01-2025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386290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2DC16345-9F42-47F5-A699-42AD0E13F1EA}" type="datetimeFigureOut">
              <a:rPr lang="da-DK" smtClean="0"/>
              <a:t>26-01-2025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88410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2DC16345-9F42-47F5-A699-42AD0E13F1EA}" type="datetimeFigureOut">
              <a:rPr lang="da-DK" smtClean="0"/>
              <a:t>26-01-2025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63328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2DC16345-9F42-47F5-A699-42AD0E13F1EA}" type="datetimeFigureOut">
              <a:rPr lang="da-DK" smtClean="0"/>
              <a:t>26-01-2025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354515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16345-9F42-47F5-A699-42AD0E13F1EA}" type="datetimeFigureOut">
              <a:rPr lang="da-DK" smtClean="0"/>
              <a:t>26-01-2025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279584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DC16345-9F42-47F5-A699-42AD0E13F1EA}" type="datetimeFigureOut">
              <a:rPr lang="da-DK" smtClean="0"/>
              <a:t>26-01-2025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15049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DC16345-9F42-47F5-A699-42AD0E13F1EA}" type="datetimeFigureOut">
              <a:rPr lang="da-DK" smtClean="0"/>
              <a:t>26-01-2025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6522109-0973-4F63-AC6F-DA9A79B15385}" type="slidenum">
              <a:rPr lang="da-DK" smtClean="0"/>
              <a:t>‹nr.›</a:t>
            </a:fld>
            <a:endParaRPr lang="da-DK"/>
          </a:p>
        </p:txBody>
      </p:sp>
    </p:spTree>
    <p:extLst>
      <p:ext uri="{BB962C8B-B14F-4D97-AF65-F5344CB8AC3E}">
        <p14:creationId xmlns:p14="http://schemas.microsoft.com/office/powerpoint/2010/main" val="340571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16345-9F42-47F5-A699-42AD0E13F1EA}" type="datetimeFigureOut">
              <a:rPr lang="da-DK" smtClean="0"/>
              <a:t>26-01-2025</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22109-0973-4F63-AC6F-DA9A79B15385}" type="slidenum">
              <a:rPr lang="da-DK" smtClean="0"/>
              <a:t>‹nr.›</a:t>
            </a:fld>
            <a:endParaRPr lang="da-DK"/>
          </a:p>
        </p:txBody>
      </p:sp>
    </p:spTree>
    <p:extLst>
      <p:ext uri="{BB962C8B-B14F-4D97-AF65-F5344CB8AC3E}">
        <p14:creationId xmlns:p14="http://schemas.microsoft.com/office/powerpoint/2010/main" val="2184244373"/>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el 1">
            <a:extLst>
              <a:ext uri="{FF2B5EF4-FFF2-40B4-BE49-F238E27FC236}">
                <a16:creationId xmlns:a16="http://schemas.microsoft.com/office/drawing/2014/main" id="{6AD2E805-9AC1-BEF0-399F-C0F19595FBEF}"/>
              </a:ext>
            </a:extLst>
          </p:cNvPr>
          <p:cNvSpPr>
            <a:spLocks noGrp="1"/>
          </p:cNvSpPr>
          <p:nvPr>
            <p:ph type="ctrTitle"/>
          </p:nvPr>
        </p:nvSpPr>
        <p:spPr>
          <a:xfrm>
            <a:off x="838199" y="1120676"/>
            <a:ext cx="7021513" cy="2308324"/>
          </a:xfrm>
        </p:spPr>
        <p:txBody>
          <a:bodyPr>
            <a:normAutofit/>
          </a:bodyPr>
          <a:lstStyle/>
          <a:p>
            <a:pPr algn="l"/>
            <a:r>
              <a:rPr lang="da-DK" sz="5000" err="1">
                <a:solidFill>
                  <a:schemeClr val="bg1"/>
                </a:solidFill>
              </a:rPr>
              <a:t>Historiedag</a:t>
            </a:r>
            <a:r>
              <a:rPr lang="da-DK" sz="5000">
                <a:solidFill>
                  <a:schemeClr val="bg1"/>
                </a:solidFill>
              </a:rPr>
              <a:t> med fokus på </a:t>
            </a:r>
            <a:br>
              <a:rPr lang="da-DK" sz="5000">
                <a:solidFill>
                  <a:schemeClr val="bg1"/>
                </a:solidFill>
              </a:rPr>
            </a:br>
            <a:r>
              <a:rPr lang="da-DK" sz="5000">
                <a:solidFill>
                  <a:schemeClr val="bg1"/>
                </a:solidFill>
              </a:rPr>
              <a:t>Holocaust</a:t>
            </a:r>
          </a:p>
        </p:txBody>
      </p:sp>
      <p:sp>
        <p:nvSpPr>
          <p:cNvPr id="3" name="Undertitel 2">
            <a:extLst>
              <a:ext uri="{FF2B5EF4-FFF2-40B4-BE49-F238E27FC236}">
                <a16:creationId xmlns:a16="http://schemas.microsoft.com/office/drawing/2014/main" id="{4325E043-8BBB-A8F7-C353-97802531C65D}"/>
              </a:ext>
            </a:extLst>
          </p:cNvPr>
          <p:cNvSpPr>
            <a:spLocks noGrp="1"/>
          </p:cNvSpPr>
          <p:nvPr>
            <p:ph type="subTitle" idx="1"/>
          </p:nvPr>
        </p:nvSpPr>
        <p:spPr>
          <a:xfrm>
            <a:off x="835024" y="3809999"/>
            <a:ext cx="7025753" cy="1012778"/>
          </a:xfrm>
        </p:spPr>
        <p:txBody>
          <a:bodyPr>
            <a:normAutofit/>
          </a:bodyPr>
          <a:lstStyle/>
          <a:p>
            <a:pPr algn="l"/>
            <a:r>
              <a:rPr lang="da-DK">
                <a:solidFill>
                  <a:schemeClr val="bg1"/>
                </a:solidFill>
              </a:rPr>
              <a:t>27. januar, Aalborghus Gymnasium</a:t>
            </a:r>
          </a:p>
          <a:p>
            <a:pPr algn="l"/>
            <a:endParaRPr lang="da-DK">
              <a:solidFill>
                <a:schemeClr val="bg1"/>
              </a:solidFill>
            </a:endParaRPr>
          </a:p>
        </p:txBody>
      </p:sp>
    </p:spTree>
    <p:extLst>
      <p:ext uri="{BB962C8B-B14F-4D97-AF65-F5344CB8AC3E}">
        <p14:creationId xmlns:p14="http://schemas.microsoft.com/office/powerpoint/2010/main" val="153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ED3693-033B-C9EF-CD9C-B6B6940CDD85}"/>
              </a:ext>
            </a:extLst>
          </p:cNvPr>
          <p:cNvSpPr>
            <a:spLocks noGrp="1"/>
          </p:cNvSpPr>
          <p:nvPr>
            <p:ph type="title"/>
          </p:nvPr>
        </p:nvSpPr>
        <p:spPr/>
        <p:txBody>
          <a:bodyPr/>
          <a:lstStyle/>
          <a:p>
            <a:pPr algn="ctr"/>
            <a:r>
              <a:rPr lang="da-DK"/>
              <a:t>Workshop 5 + 6</a:t>
            </a:r>
          </a:p>
        </p:txBody>
      </p:sp>
      <p:sp>
        <p:nvSpPr>
          <p:cNvPr id="3" name="Pladsholder til indhold 2">
            <a:extLst>
              <a:ext uri="{FF2B5EF4-FFF2-40B4-BE49-F238E27FC236}">
                <a16:creationId xmlns:a16="http://schemas.microsoft.com/office/drawing/2014/main" id="{8CE6F69F-2182-54B9-4AD7-A4BC0798CE10}"/>
              </a:ext>
            </a:extLst>
          </p:cNvPr>
          <p:cNvSpPr>
            <a:spLocks noGrp="1"/>
          </p:cNvSpPr>
          <p:nvPr>
            <p:ph idx="1"/>
          </p:nvPr>
        </p:nvSpPr>
        <p:spPr/>
        <p:txBody>
          <a:bodyPr>
            <a:normAutofit/>
          </a:bodyPr>
          <a:lstStyle/>
          <a:p>
            <a:pPr marL="0" indent="0" algn="ctr">
              <a:lnSpc>
                <a:spcPct val="150000"/>
              </a:lnSpc>
              <a:buNone/>
            </a:pPr>
            <a:r>
              <a:rPr lang="da-DK" sz="6000"/>
              <a:t>(Anti-)zionisme og </a:t>
            </a:r>
          </a:p>
          <a:p>
            <a:pPr marL="0" indent="0" algn="ctr">
              <a:lnSpc>
                <a:spcPct val="150000"/>
              </a:lnSpc>
              <a:buNone/>
            </a:pPr>
            <a:r>
              <a:rPr lang="da-DK" sz="6000"/>
              <a:t>antisemitisme før og nu</a:t>
            </a:r>
          </a:p>
        </p:txBody>
      </p:sp>
    </p:spTree>
    <p:extLst>
      <p:ext uri="{BB962C8B-B14F-4D97-AF65-F5344CB8AC3E}">
        <p14:creationId xmlns:p14="http://schemas.microsoft.com/office/powerpoint/2010/main" val="304610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206E9-7337-0D8B-15AF-DE588F5E485D}"/>
              </a:ext>
            </a:extLst>
          </p:cNvPr>
          <p:cNvSpPr>
            <a:spLocks noGrp="1"/>
          </p:cNvSpPr>
          <p:nvPr>
            <p:ph type="title"/>
          </p:nvPr>
        </p:nvSpPr>
        <p:spPr/>
        <p:txBody>
          <a:bodyPr/>
          <a:lstStyle/>
          <a:p>
            <a:r>
              <a:rPr lang="da-DK"/>
              <a:t>Antisemitisme</a:t>
            </a:r>
          </a:p>
        </p:txBody>
      </p:sp>
      <p:sp>
        <p:nvSpPr>
          <p:cNvPr id="3" name="Pladsholder til indhold 2">
            <a:extLst>
              <a:ext uri="{FF2B5EF4-FFF2-40B4-BE49-F238E27FC236}">
                <a16:creationId xmlns:a16="http://schemas.microsoft.com/office/drawing/2014/main" id="{30319387-D60B-7267-580C-E4D72F08B676}"/>
              </a:ext>
            </a:extLst>
          </p:cNvPr>
          <p:cNvSpPr>
            <a:spLocks noGrp="1"/>
          </p:cNvSpPr>
          <p:nvPr>
            <p:ph idx="1"/>
          </p:nvPr>
        </p:nvSpPr>
        <p:spPr>
          <a:xfrm>
            <a:off x="838200" y="1536970"/>
            <a:ext cx="10515600" cy="5087566"/>
          </a:xfrm>
        </p:spPr>
        <p:txBody>
          <a:bodyPr>
            <a:normAutofit fontScale="77500" lnSpcReduction="20000"/>
          </a:bodyPr>
          <a:lstStyle/>
          <a:p>
            <a:pPr>
              <a:lnSpc>
                <a:spcPct val="150000"/>
              </a:lnSpc>
            </a:pPr>
            <a:r>
              <a:rPr lang="da-DK"/>
              <a:t>Begrebet dækker antijødiske holdninger generelt.</a:t>
            </a:r>
          </a:p>
          <a:p>
            <a:pPr>
              <a:lnSpc>
                <a:spcPct val="150000"/>
              </a:lnSpc>
            </a:pPr>
            <a:r>
              <a:rPr lang="da-DK"/>
              <a:t>Oldkirken:</a:t>
            </a:r>
          </a:p>
          <a:p>
            <a:pPr lvl="1">
              <a:lnSpc>
                <a:spcPct val="150000"/>
              </a:lnSpc>
            </a:pPr>
            <a:r>
              <a:rPr lang="da-DK"/>
              <a:t>De kristne er Guds udvalgte folk. Gud har dermed forkastet jøderne. </a:t>
            </a:r>
          </a:p>
          <a:p>
            <a:pPr>
              <a:lnSpc>
                <a:spcPct val="150000"/>
              </a:lnSpc>
            </a:pPr>
            <a:r>
              <a:rPr lang="da-DK"/>
              <a:t>Middelalderens Europa:</a:t>
            </a:r>
          </a:p>
          <a:p>
            <a:pPr lvl="1">
              <a:lnSpc>
                <a:spcPct val="150000"/>
              </a:lnSpc>
            </a:pPr>
            <a:r>
              <a:rPr lang="da-DK"/>
              <a:t>Jøder anklages bl.a. for at have forårsaget pesten, Den sorte død, ved at forgifte brøndene. </a:t>
            </a:r>
          </a:p>
          <a:p>
            <a:pPr>
              <a:lnSpc>
                <a:spcPct val="150000"/>
              </a:lnSpc>
            </a:pPr>
            <a:r>
              <a:rPr lang="da-DK"/>
              <a:t>1700-1800-tallets Europa:</a:t>
            </a:r>
          </a:p>
          <a:p>
            <a:pPr lvl="1">
              <a:lnSpc>
                <a:spcPct val="150000"/>
              </a:lnSpc>
            </a:pPr>
            <a:r>
              <a:rPr lang="da-DK"/>
              <a:t>Nationalisme og raceteorier sætter igen gang i antisemitismen, bl.a. i zartidens Rusland.</a:t>
            </a:r>
          </a:p>
          <a:p>
            <a:pPr>
              <a:lnSpc>
                <a:spcPct val="150000"/>
              </a:lnSpc>
            </a:pPr>
            <a:r>
              <a:rPr lang="da-DK"/>
              <a:t>1933-1945 i Nazityskland</a:t>
            </a:r>
          </a:p>
          <a:p>
            <a:pPr>
              <a:lnSpc>
                <a:spcPct val="150000"/>
              </a:lnSpc>
            </a:pPr>
            <a:r>
              <a:rPr lang="da-DK"/>
              <a:t>Findes stadig mange steder – ofte i kombination med en modstand mod staten Israel.</a:t>
            </a:r>
          </a:p>
        </p:txBody>
      </p:sp>
    </p:spTree>
    <p:extLst>
      <p:ext uri="{BB962C8B-B14F-4D97-AF65-F5344CB8AC3E}">
        <p14:creationId xmlns:p14="http://schemas.microsoft.com/office/powerpoint/2010/main" val="149275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F4702-C0B1-C335-0712-DE58BA706C33}"/>
              </a:ext>
            </a:extLst>
          </p:cNvPr>
          <p:cNvSpPr>
            <a:spLocks noGrp="1"/>
          </p:cNvSpPr>
          <p:nvPr>
            <p:ph type="title"/>
          </p:nvPr>
        </p:nvSpPr>
        <p:spPr/>
        <p:txBody>
          <a:bodyPr/>
          <a:lstStyle/>
          <a:p>
            <a:r>
              <a:rPr lang="da-DK"/>
              <a:t>Antisemitisme</a:t>
            </a:r>
          </a:p>
        </p:txBody>
      </p:sp>
      <p:sp>
        <p:nvSpPr>
          <p:cNvPr id="3" name="Pladsholder til indhold 2">
            <a:extLst>
              <a:ext uri="{FF2B5EF4-FFF2-40B4-BE49-F238E27FC236}">
                <a16:creationId xmlns:a16="http://schemas.microsoft.com/office/drawing/2014/main" id="{00AC1EDD-7490-82FA-7067-4B2F7D4BAC56}"/>
              </a:ext>
            </a:extLst>
          </p:cNvPr>
          <p:cNvSpPr>
            <a:spLocks noGrp="1"/>
          </p:cNvSpPr>
          <p:nvPr>
            <p:ph idx="1"/>
          </p:nvPr>
        </p:nvSpPr>
        <p:spPr>
          <a:xfrm>
            <a:off x="838200" y="1825625"/>
            <a:ext cx="4628745" cy="4769728"/>
          </a:xfrm>
        </p:spPr>
        <p:txBody>
          <a:bodyPr/>
          <a:lstStyle/>
          <a:p>
            <a:pPr>
              <a:lnSpc>
                <a:spcPct val="150000"/>
              </a:lnSpc>
            </a:pPr>
            <a:r>
              <a:rPr lang="da-DK"/>
              <a:t>En udbredt antisemitisk tanke er teorien om </a:t>
            </a:r>
            <a:r>
              <a:rPr lang="da-DK" i="1"/>
              <a:t>den jødiske konspiration</a:t>
            </a:r>
            <a:r>
              <a:rPr lang="da-DK"/>
              <a:t>.</a:t>
            </a:r>
          </a:p>
          <a:p>
            <a:endParaRPr lang="da-DK"/>
          </a:p>
          <a:p>
            <a:endParaRPr lang="da-DK"/>
          </a:p>
        </p:txBody>
      </p:sp>
      <p:pic>
        <p:nvPicPr>
          <p:cNvPr id="3074" name="Picture 2">
            <a:extLst>
              <a:ext uri="{FF2B5EF4-FFF2-40B4-BE49-F238E27FC236}">
                <a16:creationId xmlns:a16="http://schemas.microsoft.com/office/drawing/2014/main" id="{AD1353D3-94F8-A2D9-052A-DB375BDD4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578" y="609568"/>
            <a:ext cx="3638034" cy="540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01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598E5-34AF-0F0E-5E7A-41B5EF87002E}"/>
              </a:ext>
            </a:extLst>
          </p:cNvPr>
          <p:cNvSpPr>
            <a:spLocks noGrp="1"/>
          </p:cNvSpPr>
          <p:nvPr>
            <p:ph type="title"/>
          </p:nvPr>
        </p:nvSpPr>
        <p:spPr/>
        <p:txBody>
          <a:bodyPr/>
          <a:lstStyle/>
          <a:p>
            <a:r>
              <a:rPr lang="da-DK"/>
              <a:t>Zionisme</a:t>
            </a:r>
          </a:p>
        </p:txBody>
      </p:sp>
      <p:sp>
        <p:nvSpPr>
          <p:cNvPr id="3" name="Pladsholder til indhold 2">
            <a:extLst>
              <a:ext uri="{FF2B5EF4-FFF2-40B4-BE49-F238E27FC236}">
                <a16:creationId xmlns:a16="http://schemas.microsoft.com/office/drawing/2014/main" id="{C4C36C88-BFF9-2BB1-D7BC-E6ACBECDB912}"/>
              </a:ext>
            </a:extLst>
          </p:cNvPr>
          <p:cNvSpPr>
            <a:spLocks noGrp="1"/>
          </p:cNvSpPr>
          <p:nvPr>
            <p:ph idx="1"/>
          </p:nvPr>
        </p:nvSpPr>
        <p:spPr>
          <a:xfrm>
            <a:off x="838200" y="1825624"/>
            <a:ext cx="10515600" cy="4808639"/>
          </a:xfrm>
        </p:spPr>
        <p:txBody>
          <a:bodyPr>
            <a:normAutofit/>
          </a:bodyPr>
          <a:lstStyle/>
          <a:p>
            <a:pPr>
              <a:lnSpc>
                <a:spcPct val="150000"/>
              </a:lnSpc>
            </a:pPr>
            <a:r>
              <a:rPr lang="da-DK" b="0" i="0">
                <a:effectLst/>
                <a:latin typeface="+mj-lt"/>
              </a:rPr>
              <a:t>Zionisme er den politiske bestræbelse på at </a:t>
            </a:r>
            <a:r>
              <a:rPr lang="da-DK" i="0">
                <a:effectLst/>
                <a:latin typeface="+mj-lt"/>
              </a:rPr>
              <a:t>sikre jødernes tilbagevenden til </a:t>
            </a:r>
            <a:r>
              <a:rPr lang="da-DK" i="0" strike="noStrike">
                <a:effectLst/>
                <a:latin typeface="+mj-lt"/>
              </a:rPr>
              <a:t>Det Hellige Land</a:t>
            </a:r>
            <a:r>
              <a:rPr lang="da-DK" b="0" i="0">
                <a:effectLst/>
                <a:latin typeface="+mj-lt"/>
              </a:rPr>
              <a:t>. </a:t>
            </a:r>
          </a:p>
          <a:p>
            <a:pPr>
              <a:lnSpc>
                <a:spcPct val="150000"/>
              </a:lnSpc>
            </a:pPr>
            <a:r>
              <a:rPr lang="da-DK" b="0" i="0">
                <a:effectLst/>
                <a:latin typeface="+mj-lt"/>
              </a:rPr>
              <a:t>Begrebet udgør idégrundlaget for den jødiske nationale selvstændighedsbevægelse, grundlagt i 1897 af journalisten </a:t>
            </a:r>
            <a:r>
              <a:rPr lang="da-DK" b="0" i="0" strike="noStrike">
                <a:effectLst/>
                <a:latin typeface="+mj-lt"/>
              </a:rPr>
              <a:t>Theodor </a:t>
            </a:r>
            <a:r>
              <a:rPr lang="da-DK" b="0" i="0" strike="noStrike" err="1">
                <a:effectLst/>
                <a:latin typeface="+mj-lt"/>
              </a:rPr>
              <a:t>Herzl</a:t>
            </a:r>
            <a:r>
              <a:rPr lang="da-DK" b="0" i="0">
                <a:effectLst/>
                <a:latin typeface="+mj-lt"/>
              </a:rPr>
              <a:t>.</a:t>
            </a:r>
          </a:p>
          <a:p>
            <a:pPr>
              <a:lnSpc>
                <a:spcPct val="150000"/>
              </a:lnSpc>
            </a:pPr>
            <a:r>
              <a:rPr lang="da-DK">
                <a:latin typeface="+mj-lt"/>
              </a:rPr>
              <a:t>Zionismen blev påvirket af både 1800-tallets europæiske nationalisme og af socialistiske værdier. </a:t>
            </a:r>
          </a:p>
        </p:txBody>
      </p:sp>
    </p:spTree>
    <p:extLst>
      <p:ext uri="{BB962C8B-B14F-4D97-AF65-F5344CB8AC3E}">
        <p14:creationId xmlns:p14="http://schemas.microsoft.com/office/powerpoint/2010/main" val="188458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4FB97-A007-A6A8-FD47-C8422CBC0F26}"/>
              </a:ext>
            </a:extLst>
          </p:cNvPr>
          <p:cNvSpPr>
            <a:spLocks noGrp="1"/>
          </p:cNvSpPr>
          <p:nvPr>
            <p:ph type="title"/>
          </p:nvPr>
        </p:nvSpPr>
        <p:spPr/>
        <p:txBody>
          <a:bodyPr/>
          <a:lstStyle/>
          <a:p>
            <a:r>
              <a:rPr lang="da-DK"/>
              <a:t>Zionisme</a:t>
            </a:r>
          </a:p>
        </p:txBody>
      </p:sp>
      <p:sp>
        <p:nvSpPr>
          <p:cNvPr id="3" name="Pladsholder til indhold 2">
            <a:extLst>
              <a:ext uri="{FF2B5EF4-FFF2-40B4-BE49-F238E27FC236}">
                <a16:creationId xmlns:a16="http://schemas.microsoft.com/office/drawing/2014/main" id="{3AAEE2FE-E977-DD08-85B7-84D8C6D4C96B}"/>
              </a:ext>
            </a:extLst>
          </p:cNvPr>
          <p:cNvSpPr>
            <a:spLocks noGrp="1"/>
          </p:cNvSpPr>
          <p:nvPr>
            <p:ph idx="1"/>
          </p:nvPr>
        </p:nvSpPr>
        <p:spPr>
          <a:xfrm>
            <a:off x="914400" y="1974714"/>
            <a:ext cx="4604426" cy="4727643"/>
          </a:xfrm>
        </p:spPr>
        <p:txBody>
          <a:bodyPr>
            <a:normAutofit fontScale="92500"/>
          </a:bodyPr>
          <a:lstStyle/>
          <a:p>
            <a:pPr>
              <a:lnSpc>
                <a:spcPct val="150000"/>
              </a:lnSpc>
            </a:pPr>
            <a:r>
              <a:rPr lang="da-DK"/>
              <a:t>Theodor </a:t>
            </a:r>
            <a:r>
              <a:rPr lang="da-DK" err="1"/>
              <a:t>Herzl</a:t>
            </a:r>
            <a:r>
              <a:rPr lang="da-DK"/>
              <a:t> formulerede zionismens politiske program, ”Der </a:t>
            </a:r>
            <a:r>
              <a:rPr lang="da-DK" err="1"/>
              <a:t>Judenstaat</a:t>
            </a:r>
            <a:r>
              <a:rPr lang="da-DK"/>
              <a:t>”, i 1896.</a:t>
            </a:r>
          </a:p>
          <a:p>
            <a:pPr>
              <a:lnSpc>
                <a:spcPct val="150000"/>
              </a:lnSpc>
            </a:pPr>
            <a:r>
              <a:rPr lang="da-DK"/>
              <a:t>Han grundlagde under 1. zionistkongres i Basel i 1897 World Zionist Organization (WZO).</a:t>
            </a:r>
          </a:p>
          <a:p>
            <a:pPr>
              <a:lnSpc>
                <a:spcPct val="150000"/>
              </a:lnSpc>
            </a:pPr>
            <a:endParaRPr lang="da-DK"/>
          </a:p>
          <a:p>
            <a:pPr marL="0" indent="0">
              <a:lnSpc>
                <a:spcPct val="150000"/>
              </a:lnSpc>
              <a:buNone/>
            </a:pPr>
            <a:endParaRPr lang="da-DK"/>
          </a:p>
          <a:p>
            <a:pPr marL="0" indent="0">
              <a:buNone/>
            </a:pPr>
            <a:endParaRPr lang="da-DK"/>
          </a:p>
        </p:txBody>
      </p:sp>
      <p:pic>
        <p:nvPicPr>
          <p:cNvPr id="1026" name="Picture 2">
            <a:extLst>
              <a:ext uri="{FF2B5EF4-FFF2-40B4-BE49-F238E27FC236}">
                <a16:creationId xmlns:a16="http://schemas.microsoft.com/office/drawing/2014/main" id="{BFF7FA12-7D19-7724-2E31-AB5446D0B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175" y="524194"/>
            <a:ext cx="3910520" cy="550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6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57C99-3484-628C-EAE1-AE2FC45560DF}"/>
              </a:ext>
            </a:extLst>
          </p:cNvPr>
          <p:cNvSpPr>
            <a:spLocks noGrp="1"/>
          </p:cNvSpPr>
          <p:nvPr>
            <p:ph type="title"/>
          </p:nvPr>
        </p:nvSpPr>
        <p:spPr/>
        <p:txBody>
          <a:bodyPr/>
          <a:lstStyle/>
          <a:p>
            <a:r>
              <a:rPr lang="da-DK"/>
              <a:t>Antizionisme</a:t>
            </a:r>
          </a:p>
        </p:txBody>
      </p:sp>
      <p:sp>
        <p:nvSpPr>
          <p:cNvPr id="3" name="Pladsholder til indhold 2">
            <a:extLst>
              <a:ext uri="{FF2B5EF4-FFF2-40B4-BE49-F238E27FC236}">
                <a16:creationId xmlns:a16="http://schemas.microsoft.com/office/drawing/2014/main" id="{050EBA3B-26EC-9B23-5E76-DC31074B35E8}"/>
              </a:ext>
            </a:extLst>
          </p:cNvPr>
          <p:cNvSpPr>
            <a:spLocks noGrp="1"/>
          </p:cNvSpPr>
          <p:nvPr>
            <p:ph idx="1"/>
          </p:nvPr>
        </p:nvSpPr>
        <p:spPr>
          <a:xfrm>
            <a:off x="838200" y="1517515"/>
            <a:ext cx="10515600" cy="5126476"/>
          </a:xfrm>
        </p:spPr>
        <p:txBody>
          <a:bodyPr>
            <a:normAutofit fontScale="77500" lnSpcReduction="20000"/>
          </a:bodyPr>
          <a:lstStyle/>
          <a:p>
            <a:pPr>
              <a:lnSpc>
                <a:spcPct val="150000"/>
              </a:lnSpc>
            </a:pPr>
            <a:r>
              <a:rPr lang="da-DK"/>
              <a:t>Antizionisme er modstand mod zionismens idealer og politiske handlinger. </a:t>
            </a:r>
          </a:p>
          <a:p>
            <a:pPr>
              <a:lnSpc>
                <a:spcPct val="150000"/>
              </a:lnSpc>
            </a:pPr>
            <a:r>
              <a:rPr lang="da-DK"/>
              <a:t>Er (som udgangspunkt) en ikke-racistisk, politisk holdning. </a:t>
            </a:r>
          </a:p>
          <a:p>
            <a:pPr>
              <a:lnSpc>
                <a:spcPct val="150000"/>
              </a:lnSpc>
            </a:pPr>
            <a:r>
              <a:rPr lang="da-DK"/>
              <a:t>Er dermed som udgangspunkt </a:t>
            </a:r>
            <a:r>
              <a:rPr lang="da-DK" u="sng"/>
              <a:t>ikke</a:t>
            </a:r>
            <a:r>
              <a:rPr lang="da-DK"/>
              <a:t> identisk med antisemitisme, men den bruger nogle gange argumenter fra antisemitismen.</a:t>
            </a:r>
          </a:p>
          <a:p>
            <a:pPr>
              <a:lnSpc>
                <a:spcPct val="150000"/>
              </a:lnSpc>
            </a:pPr>
            <a:r>
              <a:rPr lang="da-DK"/>
              <a:t>Paradoksalt nok bliver zionisme bekæmpet af ultraortodokse jøder. De mener nemlig, at det ikke er menneskets, men Guds, opgave at sikre jødernes tilbagevenden til Det Hellige Land.</a:t>
            </a:r>
          </a:p>
          <a:p>
            <a:pPr>
              <a:lnSpc>
                <a:spcPct val="150000"/>
              </a:lnSpc>
            </a:pPr>
            <a:r>
              <a:rPr lang="da-DK"/>
              <a:t>Postzionismen</a:t>
            </a:r>
          </a:p>
          <a:p>
            <a:pPr lvl="1">
              <a:lnSpc>
                <a:spcPct val="150000"/>
              </a:lnSpc>
            </a:pPr>
            <a:r>
              <a:rPr lang="da-DK"/>
              <a:t>Begrebet dækker over en kritisk stillingtagen til den zionistiske kolonisering af Palæstina og sammenstødet mellem den jødiske og den palæstinensiske nationalbevægelse.</a:t>
            </a:r>
          </a:p>
        </p:txBody>
      </p:sp>
    </p:spTree>
    <p:extLst>
      <p:ext uri="{BB962C8B-B14F-4D97-AF65-F5344CB8AC3E}">
        <p14:creationId xmlns:p14="http://schemas.microsoft.com/office/powerpoint/2010/main" val="687988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CA40E-2C69-CD51-C870-5AD9299853B0}"/>
              </a:ext>
            </a:extLst>
          </p:cNvPr>
          <p:cNvSpPr>
            <a:spLocks noGrp="1"/>
          </p:cNvSpPr>
          <p:nvPr>
            <p:ph type="title"/>
          </p:nvPr>
        </p:nvSpPr>
        <p:spPr/>
        <p:txBody>
          <a:bodyPr/>
          <a:lstStyle/>
          <a:p>
            <a:r>
              <a:rPr lang="da-DK"/>
              <a:t>Forslag til underemner </a:t>
            </a:r>
            <a:r>
              <a:rPr lang="da-DK" sz="3000"/>
              <a:t>(se materialebank)</a:t>
            </a:r>
          </a:p>
        </p:txBody>
      </p:sp>
      <p:sp>
        <p:nvSpPr>
          <p:cNvPr id="3" name="Pladsholder til indhold 2">
            <a:extLst>
              <a:ext uri="{FF2B5EF4-FFF2-40B4-BE49-F238E27FC236}">
                <a16:creationId xmlns:a16="http://schemas.microsoft.com/office/drawing/2014/main" id="{77EA7D12-1F66-E639-971B-80048117C82E}"/>
              </a:ext>
            </a:extLst>
          </p:cNvPr>
          <p:cNvSpPr>
            <a:spLocks noGrp="1"/>
          </p:cNvSpPr>
          <p:nvPr>
            <p:ph idx="1"/>
          </p:nvPr>
        </p:nvSpPr>
        <p:spPr>
          <a:xfrm>
            <a:off x="838200" y="1825625"/>
            <a:ext cx="10515600" cy="4667250"/>
          </a:xfrm>
        </p:spPr>
        <p:txBody>
          <a:bodyPr>
            <a:normAutofit/>
          </a:bodyPr>
          <a:lstStyle/>
          <a:p>
            <a:pPr marL="514350" indent="-514350">
              <a:lnSpc>
                <a:spcPct val="150000"/>
              </a:lnSpc>
              <a:buFont typeface="+mj-lt"/>
              <a:buAutoNum type="arabicPeriod"/>
            </a:pPr>
            <a:r>
              <a:rPr lang="da-DK" sz="3500"/>
              <a:t>Oprettelsen af staten Israel</a:t>
            </a:r>
            <a:endParaRPr lang="da-DK" sz="3500">
              <a:cs typeface="Calibri"/>
            </a:endParaRPr>
          </a:p>
          <a:p>
            <a:pPr marL="514350" indent="-514350">
              <a:lnSpc>
                <a:spcPct val="150000"/>
              </a:lnSpc>
              <a:buFont typeface="+mj-lt"/>
              <a:buAutoNum type="arabicPeriod"/>
            </a:pPr>
            <a:r>
              <a:rPr lang="da-DK" sz="3500"/>
              <a:t>USA og Israel</a:t>
            </a:r>
            <a:endParaRPr lang="da-DK" sz="3500">
              <a:cs typeface="Calibri"/>
            </a:endParaRPr>
          </a:p>
          <a:p>
            <a:pPr marL="514350" indent="-514350">
              <a:lnSpc>
                <a:spcPct val="150000"/>
              </a:lnSpc>
              <a:buFont typeface="+mj-lt"/>
              <a:buAutoNum type="arabicPeriod"/>
            </a:pPr>
            <a:r>
              <a:rPr lang="da-DK" sz="3500"/>
              <a:t>Propaganda og konspirationsteorier</a:t>
            </a:r>
            <a:endParaRPr lang="da-DK" sz="3500">
              <a:cs typeface="Calibri"/>
            </a:endParaRPr>
          </a:p>
          <a:p>
            <a:pPr marL="514350" indent="-514350">
              <a:lnSpc>
                <a:spcPct val="150000"/>
              </a:lnSpc>
              <a:buFont typeface="+mj-lt"/>
              <a:buAutoNum type="arabicPeriod"/>
            </a:pPr>
            <a:r>
              <a:rPr lang="da-DK" sz="3500"/>
              <a:t>Antisemitisme historisk set </a:t>
            </a:r>
            <a:endParaRPr lang="da-DK" sz="3500">
              <a:cs typeface="Calibri"/>
            </a:endParaRPr>
          </a:p>
          <a:p>
            <a:pPr marL="514350" indent="-514350">
              <a:lnSpc>
                <a:spcPct val="150000"/>
              </a:lnSpc>
              <a:buFont typeface="+mj-lt"/>
              <a:buAutoNum type="arabicPeriod"/>
            </a:pPr>
            <a:r>
              <a:rPr lang="da-DK" sz="3500"/>
              <a:t>Antisemitisme i dag</a:t>
            </a:r>
          </a:p>
        </p:txBody>
      </p:sp>
    </p:spTree>
    <p:extLst>
      <p:ext uri="{BB962C8B-B14F-4D97-AF65-F5344CB8AC3E}">
        <p14:creationId xmlns:p14="http://schemas.microsoft.com/office/powerpoint/2010/main" val="290726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2" name="Group 21">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30" name="Freeform: Shape 29">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4" name="Group 23">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8" name="Freeform: Shape 27">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5" name="Group 24">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6" name="Freeform: Shape 25">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el 1">
            <a:extLst>
              <a:ext uri="{FF2B5EF4-FFF2-40B4-BE49-F238E27FC236}">
                <a16:creationId xmlns:a16="http://schemas.microsoft.com/office/drawing/2014/main" id="{20D1E4E2-8DE2-7F6A-E068-877F51DA8E3F}"/>
              </a:ext>
            </a:extLst>
          </p:cNvPr>
          <p:cNvSpPr>
            <a:spLocks noGrp="1"/>
          </p:cNvSpPr>
          <p:nvPr>
            <p:ph type="title"/>
          </p:nvPr>
        </p:nvSpPr>
        <p:spPr>
          <a:xfrm>
            <a:off x="827088" y="1641752"/>
            <a:ext cx="2655887" cy="3213277"/>
          </a:xfrm>
        </p:spPr>
        <p:txBody>
          <a:bodyPr anchor="t">
            <a:normAutofit/>
          </a:bodyPr>
          <a:lstStyle/>
          <a:p>
            <a:r>
              <a:rPr lang="da-DK" sz="4000"/>
              <a:t>Hvorfor?</a:t>
            </a:r>
          </a:p>
        </p:txBody>
      </p:sp>
      <p:sp>
        <p:nvSpPr>
          <p:cNvPr id="3" name="Pladsholder til indhold 2">
            <a:extLst>
              <a:ext uri="{FF2B5EF4-FFF2-40B4-BE49-F238E27FC236}">
                <a16:creationId xmlns:a16="http://schemas.microsoft.com/office/drawing/2014/main" id="{F2082889-D036-B199-3918-D3CA7630D176}"/>
              </a:ext>
            </a:extLst>
          </p:cNvPr>
          <p:cNvSpPr>
            <a:spLocks noGrp="1"/>
          </p:cNvSpPr>
          <p:nvPr>
            <p:ph idx="1"/>
          </p:nvPr>
        </p:nvSpPr>
        <p:spPr>
          <a:xfrm>
            <a:off x="5232401" y="1721578"/>
            <a:ext cx="6140449" cy="4679222"/>
          </a:xfrm>
        </p:spPr>
        <p:txBody>
          <a:bodyPr>
            <a:normAutofit/>
          </a:bodyPr>
          <a:lstStyle/>
          <a:p>
            <a:r>
              <a:rPr lang="da-DK" sz="2400">
                <a:solidFill>
                  <a:schemeClr val="tx1">
                    <a:alpha val="80000"/>
                  </a:schemeClr>
                </a:solidFill>
              </a:rPr>
              <a:t>Vi (jeres fantastiske historielærere) har besluttet at samle alle jer 2.g’ere i dag, da det er international Holocaustdag – årsdagen for befrielsen af koncentrations- og udryddelseslejren Auschwitz.</a:t>
            </a:r>
          </a:p>
          <a:p>
            <a:r>
              <a:rPr lang="da-DK" sz="2400">
                <a:solidFill>
                  <a:schemeClr val="tx1">
                    <a:alpha val="80000"/>
                  </a:schemeClr>
                </a:solidFill>
              </a:rPr>
              <a:t>UVM har vedtaget, at alle gymnasieelever skal undervises i Holocaust. Og hvorfor har de så det? Det har de bl.a., fordi Danmark i 2000 skrev under på </a:t>
            </a:r>
            <a:r>
              <a:rPr lang="da-DK" sz="2400" err="1">
                <a:solidFill>
                  <a:schemeClr val="tx1">
                    <a:alpha val="80000"/>
                  </a:schemeClr>
                </a:solidFill>
              </a:rPr>
              <a:t>Stockholmserklæringen</a:t>
            </a:r>
            <a:r>
              <a:rPr lang="da-DK" sz="2400">
                <a:solidFill>
                  <a:schemeClr val="tx1">
                    <a:alpha val="80000"/>
                  </a:schemeClr>
                </a:solidFill>
              </a:rPr>
              <a:t>, der vedtog, at alle europæiske lande skal have en mindedag for Holocaust, og at alle europæiske lande skal undervise i Holocaust. </a:t>
            </a:r>
          </a:p>
          <a:p>
            <a:r>
              <a:rPr lang="da-DK" sz="2400">
                <a:solidFill>
                  <a:schemeClr val="tx1">
                    <a:alpha val="80000"/>
                  </a:schemeClr>
                </a:solidFill>
              </a:rPr>
              <a:t>I Danmark kaldes dagen for Auschwitz-dag.</a:t>
            </a:r>
          </a:p>
        </p:txBody>
      </p:sp>
    </p:spTree>
    <p:extLst>
      <p:ext uri="{BB962C8B-B14F-4D97-AF65-F5344CB8AC3E}">
        <p14:creationId xmlns:p14="http://schemas.microsoft.com/office/powerpoint/2010/main" val="15009209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2" name="Group 21">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30" name="Freeform: Shape 29">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4" name="Group 23">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8" name="Freeform: Shape 27">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5" name="Group 24">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26" name="Freeform: Shape 25">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el 1">
            <a:extLst>
              <a:ext uri="{FF2B5EF4-FFF2-40B4-BE49-F238E27FC236}">
                <a16:creationId xmlns:a16="http://schemas.microsoft.com/office/drawing/2014/main" id="{FC0C3EA4-B3FD-B397-58F2-6F09D3FB7E94}"/>
              </a:ext>
            </a:extLst>
          </p:cNvPr>
          <p:cNvSpPr>
            <a:spLocks noGrp="1"/>
          </p:cNvSpPr>
          <p:nvPr>
            <p:ph type="title"/>
          </p:nvPr>
        </p:nvSpPr>
        <p:spPr>
          <a:xfrm>
            <a:off x="827088" y="1641752"/>
            <a:ext cx="2655887" cy="3213277"/>
          </a:xfrm>
        </p:spPr>
        <p:txBody>
          <a:bodyPr anchor="t">
            <a:normAutofit/>
          </a:bodyPr>
          <a:lstStyle/>
          <a:p>
            <a:r>
              <a:rPr lang="da-DK" sz="4000"/>
              <a:t>Hvorfor?</a:t>
            </a:r>
          </a:p>
        </p:txBody>
      </p:sp>
      <p:sp>
        <p:nvSpPr>
          <p:cNvPr id="3" name="Pladsholder til indhold 2">
            <a:extLst>
              <a:ext uri="{FF2B5EF4-FFF2-40B4-BE49-F238E27FC236}">
                <a16:creationId xmlns:a16="http://schemas.microsoft.com/office/drawing/2014/main" id="{72D21560-8E2D-3B49-3525-B3521A5C1D87}"/>
              </a:ext>
            </a:extLst>
          </p:cNvPr>
          <p:cNvSpPr>
            <a:spLocks noGrp="1"/>
          </p:cNvSpPr>
          <p:nvPr>
            <p:ph idx="1"/>
          </p:nvPr>
        </p:nvSpPr>
        <p:spPr>
          <a:xfrm>
            <a:off x="5232401" y="1721579"/>
            <a:ext cx="6140449" cy="4866508"/>
          </a:xfrm>
        </p:spPr>
        <p:txBody>
          <a:bodyPr>
            <a:normAutofit lnSpcReduction="10000"/>
          </a:bodyPr>
          <a:lstStyle/>
          <a:p>
            <a:r>
              <a:rPr lang="da-DK" sz="2400">
                <a:solidFill>
                  <a:schemeClr val="tx1">
                    <a:alpha val="80000"/>
                  </a:schemeClr>
                </a:solidFill>
              </a:rPr>
              <a:t>Holocaust fylder fortsat meget i den fælles europæiske historie, men hvorfor erindre Holocaust?</a:t>
            </a:r>
          </a:p>
          <a:p>
            <a:r>
              <a:rPr lang="da-DK" sz="2400">
                <a:solidFill>
                  <a:schemeClr val="tx1">
                    <a:alpha val="80000"/>
                  </a:schemeClr>
                </a:solidFill>
              </a:rPr>
              <a:t>Holocaust ses i dag som et symbol på ondskab og som et absolut lavpunkt i Europas historie. Holocaust bliver fremhævet som et eksempel på, hvor galt det kan gå, hvis menneskerettighederne ikke bliver overholdt, og racisme og fremmedhad ikke bliver bekæmpet. Den synsvinkel kan være med til at forklare, hvorfor Holocaust stadig betyder noget: Holocaust bliver erindret for at undgå at noget lignende vil ske i fremtiden. </a:t>
            </a:r>
          </a:p>
          <a:p>
            <a:endParaRPr lang="da-DK" sz="1900">
              <a:solidFill>
                <a:schemeClr val="tx1">
                  <a:alpha val="80000"/>
                </a:schemeClr>
              </a:solidFill>
            </a:endParaRPr>
          </a:p>
          <a:p>
            <a:pPr marL="0" indent="0">
              <a:buNone/>
            </a:pPr>
            <a:r>
              <a:rPr lang="da-DK" sz="1900">
                <a:solidFill>
                  <a:schemeClr val="tx1">
                    <a:alpha val="80000"/>
                  </a:schemeClr>
                </a:solidFill>
              </a:rPr>
              <a:t>Kilde: folkedrab.dk</a:t>
            </a:r>
          </a:p>
          <a:p>
            <a:endParaRPr lang="da-DK" sz="1900">
              <a:solidFill>
                <a:schemeClr val="tx1">
                  <a:alpha val="80000"/>
                </a:schemeClr>
              </a:solidFill>
            </a:endParaRPr>
          </a:p>
        </p:txBody>
      </p:sp>
    </p:spTree>
    <p:extLst>
      <p:ext uri="{BB962C8B-B14F-4D97-AF65-F5344CB8AC3E}">
        <p14:creationId xmlns:p14="http://schemas.microsoft.com/office/powerpoint/2010/main" val="39407543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el 1">
            <a:extLst>
              <a:ext uri="{FF2B5EF4-FFF2-40B4-BE49-F238E27FC236}">
                <a16:creationId xmlns:a16="http://schemas.microsoft.com/office/drawing/2014/main" id="{D752FF64-2340-8D44-D4F5-2F07EA69E805}"/>
              </a:ext>
            </a:extLst>
          </p:cNvPr>
          <p:cNvSpPr>
            <a:spLocks noGrp="1"/>
          </p:cNvSpPr>
          <p:nvPr>
            <p:ph type="title"/>
          </p:nvPr>
        </p:nvSpPr>
        <p:spPr>
          <a:xfrm>
            <a:off x="827088" y="1641752"/>
            <a:ext cx="2655887" cy="3213277"/>
          </a:xfrm>
        </p:spPr>
        <p:txBody>
          <a:bodyPr anchor="t">
            <a:normAutofit/>
          </a:bodyPr>
          <a:lstStyle/>
          <a:p>
            <a:r>
              <a:rPr lang="da-DK" sz="4000"/>
              <a:t>Hvad var Holocaust?</a:t>
            </a:r>
          </a:p>
        </p:txBody>
      </p:sp>
      <p:sp>
        <p:nvSpPr>
          <p:cNvPr id="3" name="Pladsholder til indhold 2">
            <a:extLst>
              <a:ext uri="{FF2B5EF4-FFF2-40B4-BE49-F238E27FC236}">
                <a16:creationId xmlns:a16="http://schemas.microsoft.com/office/drawing/2014/main" id="{09748856-274B-67A5-0454-E52B90B96844}"/>
              </a:ext>
            </a:extLst>
          </p:cNvPr>
          <p:cNvSpPr>
            <a:spLocks noGrp="1"/>
          </p:cNvSpPr>
          <p:nvPr>
            <p:ph idx="1"/>
          </p:nvPr>
        </p:nvSpPr>
        <p:spPr>
          <a:xfrm>
            <a:off x="5232401" y="1721579"/>
            <a:ext cx="6140449" cy="3952648"/>
          </a:xfrm>
        </p:spPr>
        <p:txBody>
          <a:bodyPr>
            <a:normAutofit/>
          </a:bodyPr>
          <a:lstStyle/>
          <a:p>
            <a:r>
              <a:rPr lang="da-DK" sz="2400">
                <a:solidFill>
                  <a:schemeClr val="tx1">
                    <a:alpha val="80000"/>
                  </a:schemeClr>
                </a:solidFill>
              </a:rPr>
              <a:t>Holocaust er den mest anvendte betegnelse for nazisternes forfølgelse og udryddelse af seks millioner jøder. Holocaust begyndte i januar 1933, da Hitlers Naziparti fik magten i Tyskland, og varede indtil 1945, da de allierede nedkæmpede nazisterne under 2. Verdenskrig.</a:t>
            </a:r>
          </a:p>
          <a:p>
            <a:pPr marL="0" indent="0">
              <a:buNone/>
            </a:pPr>
            <a:endParaRPr lang="da-DK" sz="2400">
              <a:solidFill>
                <a:schemeClr val="tx1">
                  <a:alpha val="80000"/>
                </a:schemeClr>
              </a:solidFill>
            </a:endParaRPr>
          </a:p>
        </p:txBody>
      </p:sp>
    </p:spTree>
    <p:extLst>
      <p:ext uri="{BB962C8B-B14F-4D97-AF65-F5344CB8AC3E}">
        <p14:creationId xmlns:p14="http://schemas.microsoft.com/office/powerpoint/2010/main" val="137381796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4">
            <a:extLst>
              <a:ext uri="{FF2B5EF4-FFF2-40B4-BE49-F238E27FC236}">
                <a16:creationId xmlns:a16="http://schemas.microsoft.com/office/drawing/2014/main" id="{C7C16303-B0F7-417B-9E9A-38C3FF389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6" name="Rectangle 103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70C28BE-CC5C-58A0-28B8-47EC59B3766C}"/>
              </a:ext>
            </a:extLst>
          </p:cNvPr>
          <p:cNvSpPr>
            <a:spLocks noGrp="1"/>
          </p:cNvSpPr>
          <p:nvPr>
            <p:ph type="title"/>
          </p:nvPr>
        </p:nvSpPr>
        <p:spPr>
          <a:xfrm>
            <a:off x="868680" y="4816862"/>
            <a:ext cx="5001768" cy="1371600"/>
          </a:xfrm>
        </p:spPr>
        <p:txBody>
          <a:bodyPr vert="horz" lIns="91440" tIns="45720" rIns="91440" bIns="45720" rtlCol="0" anchor="ctr">
            <a:normAutofit/>
          </a:bodyPr>
          <a:lstStyle/>
          <a:p>
            <a:r>
              <a:rPr lang="en-US" sz="3600"/>
              <a:t>Hvordan kunne det ske?</a:t>
            </a:r>
          </a:p>
        </p:txBody>
      </p:sp>
      <p:sp>
        <p:nvSpPr>
          <p:cNvPr id="3" name="Pladsholder til indhold 2">
            <a:extLst>
              <a:ext uri="{FF2B5EF4-FFF2-40B4-BE49-F238E27FC236}">
                <a16:creationId xmlns:a16="http://schemas.microsoft.com/office/drawing/2014/main" id="{D7DF8BF6-F99E-3821-1525-9704B49DA93C}"/>
              </a:ext>
            </a:extLst>
          </p:cNvPr>
          <p:cNvSpPr>
            <a:spLocks noGrp="1"/>
          </p:cNvSpPr>
          <p:nvPr>
            <p:ph idx="1"/>
          </p:nvPr>
        </p:nvSpPr>
        <p:spPr>
          <a:xfrm>
            <a:off x="6384034" y="4909985"/>
            <a:ext cx="4939285" cy="1185353"/>
          </a:xfrm>
        </p:spPr>
        <p:txBody>
          <a:bodyPr vert="horz" lIns="91440" tIns="45720" rIns="91440" bIns="45720" rtlCol="0" anchor="ctr">
            <a:normAutofit/>
          </a:bodyPr>
          <a:lstStyle/>
          <a:p>
            <a:pPr marL="0" indent="0">
              <a:buNone/>
            </a:pPr>
            <a:r>
              <a:rPr lang="en-US" sz="2400"/>
              <a:t>Antisemitisme – konspirationsteorier, pogromer og propaganda</a:t>
            </a:r>
          </a:p>
        </p:txBody>
      </p:sp>
      <p:pic>
        <p:nvPicPr>
          <p:cNvPr id="1028" name="Picture 4" descr="Dansk udgave af Zions vises protokoller">
            <a:extLst>
              <a:ext uri="{FF2B5EF4-FFF2-40B4-BE49-F238E27FC236}">
                <a16:creationId xmlns:a16="http://schemas.microsoft.com/office/drawing/2014/main" id="{A46D789F-2440-778F-98F1-0D0ACCE58B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4408" y="301751"/>
            <a:ext cx="2754583" cy="42054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kat for nazisternes propagandafilm Den evige jøde, der dæmoniserer jøder og viser dem som skadedyr ">
            <a:extLst>
              <a:ext uri="{FF2B5EF4-FFF2-40B4-BE49-F238E27FC236}">
                <a16:creationId xmlns:a16="http://schemas.microsoft.com/office/drawing/2014/main" id="{E821EC24-40F1-2C63-A8E8-27EB1A0400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92424" y="301751"/>
            <a:ext cx="2807151" cy="42054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verlevende etter pogromen i Khodorkiv den 15. juni 1919 – Document">
            <a:extLst>
              <a:ext uri="{FF2B5EF4-FFF2-40B4-BE49-F238E27FC236}">
                <a16:creationId xmlns:a16="http://schemas.microsoft.com/office/drawing/2014/main" id="{7D26C2B8-9BDF-BD0A-1DC2-A5F9912E039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65592" y="1052775"/>
            <a:ext cx="3703320" cy="2703423"/>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103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 name="Rectangle 104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0699" y="5478551"/>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67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D324610-4885-BC06-433F-121CEB7ED8FD}"/>
              </a:ext>
            </a:extLst>
          </p:cNvPr>
          <p:cNvPicPr>
            <a:picLocks noChangeAspect="1"/>
          </p:cNvPicPr>
          <p:nvPr/>
        </p:nvPicPr>
        <p:blipFill>
          <a:blip r:embed="rId3"/>
          <a:stretch>
            <a:fillRect/>
          </a:stretch>
        </p:blipFill>
        <p:spPr>
          <a:xfrm>
            <a:off x="836767" y="643467"/>
            <a:ext cx="3426509" cy="2475653"/>
          </a:xfrm>
          <a:prstGeom prst="rect">
            <a:avLst/>
          </a:prstGeom>
        </p:spPr>
      </p:pic>
      <p:pic>
        <p:nvPicPr>
          <p:cNvPr id="5" name="Billede 4">
            <a:extLst>
              <a:ext uri="{FF2B5EF4-FFF2-40B4-BE49-F238E27FC236}">
                <a16:creationId xmlns:a16="http://schemas.microsoft.com/office/drawing/2014/main" id="{C24F6EEB-50DA-D60C-828A-5A1C79935381}"/>
              </a:ext>
            </a:extLst>
          </p:cNvPr>
          <p:cNvPicPr>
            <a:picLocks noChangeAspect="1"/>
          </p:cNvPicPr>
          <p:nvPr/>
        </p:nvPicPr>
        <p:blipFill>
          <a:blip r:embed="rId4"/>
          <a:stretch>
            <a:fillRect/>
          </a:stretch>
        </p:blipFill>
        <p:spPr>
          <a:xfrm>
            <a:off x="827631" y="3748194"/>
            <a:ext cx="3444781" cy="2471631"/>
          </a:xfrm>
          <a:prstGeom prst="rect">
            <a:avLst/>
          </a:prstGeom>
        </p:spPr>
      </p:pic>
      <p:pic>
        <p:nvPicPr>
          <p:cNvPr id="1026" name="Picture 2">
            <a:extLst>
              <a:ext uri="{FF2B5EF4-FFF2-40B4-BE49-F238E27FC236}">
                <a16:creationId xmlns:a16="http://schemas.microsoft.com/office/drawing/2014/main" id="{F7095D2A-AF14-C95C-BB90-FEC5554300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44764" y="1096349"/>
            <a:ext cx="6410084" cy="4679361"/>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7AF5BCB5-DC9D-A990-6B51-E766F2A626DE}"/>
              </a:ext>
            </a:extLst>
          </p:cNvPr>
          <p:cNvSpPr txBox="1"/>
          <p:nvPr/>
        </p:nvSpPr>
        <p:spPr>
          <a:xfrm>
            <a:off x="5144764" y="5913120"/>
            <a:ext cx="6410084" cy="430887"/>
          </a:xfrm>
          <a:prstGeom prst="rect">
            <a:avLst/>
          </a:prstGeom>
          <a:noFill/>
        </p:spPr>
        <p:txBody>
          <a:bodyPr wrap="square" rtlCol="0">
            <a:spAutoFit/>
          </a:bodyPr>
          <a:lstStyle/>
          <a:p>
            <a:r>
              <a:rPr lang="en-US" sz="1100" b="0" i="0" err="1">
                <a:effectLst/>
                <a:latin typeface="Museo Sans 500"/>
              </a:rPr>
              <a:t>Medlemmer</a:t>
            </a:r>
            <a:r>
              <a:rPr lang="en-US" sz="1100" b="0" i="0">
                <a:effectLst/>
                <a:latin typeface="Museo Sans 500"/>
              </a:rPr>
              <a:t> </a:t>
            </a:r>
            <a:r>
              <a:rPr lang="en-US" sz="1100" b="0" i="0" err="1">
                <a:effectLst/>
                <a:latin typeface="Museo Sans 500"/>
              </a:rPr>
              <a:t>af</a:t>
            </a:r>
            <a:r>
              <a:rPr lang="en-US" sz="1100" b="0" i="0">
                <a:effectLst/>
                <a:latin typeface="Museo Sans 500"/>
              </a:rPr>
              <a:t> SA med </a:t>
            </a:r>
            <a:r>
              <a:rPr lang="en-US" sz="1100" b="0" i="0" err="1">
                <a:effectLst/>
                <a:latin typeface="Museo Sans 500"/>
              </a:rPr>
              <a:t>boycottskilte</a:t>
            </a:r>
            <a:r>
              <a:rPr lang="en-US" sz="1100" b="0" i="0">
                <a:effectLst/>
                <a:latin typeface="Museo Sans 500"/>
              </a:rPr>
              <a:t> </a:t>
            </a:r>
            <a:r>
              <a:rPr lang="en-US" sz="1100" b="0" i="0" err="1">
                <a:effectLst/>
                <a:latin typeface="Museo Sans 500"/>
              </a:rPr>
              <a:t>blokerer</a:t>
            </a:r>
            <a:r>
              <a:rPr lang="en-US" sz="1100" b="0" i="0">
                <a:effectLst/>
                <a:latin typeface="Museo Sans 500"/>
              </a:rPr>
              <a:t> </a:t>
            </a:r>
            <a:r>
              <a:rPr lang="en-US" sz="1100" b="0" i="0" err="1">
                <a:effectLst/>
                <a:latin typeface="Museo Sans 500"/>
              </a:rPr>
              <a:t>indgangen</a:t>
            </a:r>
            <a:r>
              <a:rPr lang="en-US" sz="1100" b="0" i="0">
                <a:effectLst/>
                <a:latin typeface="Museo Sans 500"/>
              </a:rPr>
              <a:t> </a:t>
            </a:r>
            <a:r>
              <a:rPr lang="en-US" sz="1100" b="0" i="0" err="1">
                <a:effectLst/>
                <a:latin typeface="Museo Sans 500"/>
              </a:rPr>
              <a:t>til</a:t>
            </a:r>
            <a:r>
              <a:rPr lang="en-US" sz="1100" b="0" i="0">
                <a:effectLst/>
                <a:latin typeface="Museo Sans 500"/>
              </a:rPr>
              <a:t> </a:t>
            </a:r>
            <a:r>
              <a:rPr lang="en-US" sz="1100" b="0" i="0" err="1">
                <a:effectLst/>
                <a:latin typeface="Museo Sans 500"/>
              </a:rPr>
              <a:t>en</a:t>
            </a:r>
            <a:r>
              <a:rPr lang="en-US" sz="1100" b="0" i="0">
                <a:effectLst/>
                <a:latin typeface="Museo Sans 500"/>
              </a:rPr>
              <a:t> </a:t>
            </a:r>
            <a:r>
              <a:rPr lang="en-US" sz="1100" b="0" i="0" err="1">
                <a:effectLst/>
                <a:latin typeface="Museo Sans 500"/>
              </a:rPr>
              <a:t>jødisk-ejet</a:t>
            </a:r>
            <a:r>
              <a:rPr lang="en-US" sz="1100" b="0" i="0">
                <a:effectLst/>
                <a:latin typeface="Museo Sans 500"/>
              </a:rPr>
              <a:t> </a:t>
            </a:r>
            <a:r>
              <a:rPr lang="en-US" sz="1100" b="0" i="0" err="1">
                <a:effectLst/>
                <a:latin typeface="Museo Sans 500"/>
              </a:rPr>
              <a:t>butik</a:t>
            </a:r>
            <a:r>
              <a:rPr lang="en-US" sz="1100" b="0" i="0">
                <a:effectLst/>
                <a:latin typeface="Museo Sans 500"/>
              </a:rPr>
              <a:t>. </a:t>
            </a:r>
            <a:r>
              <a:rPr lang="en-US" sz="1100" b="0" i="0" err="1">
                <a:effectLst/>
                <a:latin typeface="Museo Sans 500"/>
              </a:rPr>
              <a:t>På</a:t>
            </a:r>
            <a:r>
              <a:rPr lang="en-US" sz="1100" b="0" i="0">
                <a:effectLst/>
                <a:latin typeface="Museo Sans 500"/>
              </a:rPr>
              <a:t> et </a:t>
            </a:r>
            <a:r>
              <a:rPr lang="en-US" sz="1100" b="0" i="0" err="1">
                <a:effectLst/>
                <a:latin typeface="Museo Sans 500"/>
              </a:rPr>
              <a:t>af</a:t>
            </a:r>
            <a:r>
              <a:rPr lang="en-US" sz="1100" b="0" i="0">
                <a:effectLst/>
                <a:latin typeface="Museo Sans 500"/>
              </a:rPr>
              <a:t> </a:t>
            </a:r>
            <a:r>
              <a:rPr lang="en-US" sz="1100" b="0" i="0" err="1">
                <a:effectLst/>
                <a:latin typeface="Museo Sans 500"/>
              </a:rPr>
              <a:t>skiltene</a:t>
            </a:r>
            <a:r>
              <a:rPr lang="en-US" sz="1100" b="0" i="0">
                <a:effectLst/>
                <a:latin typeface="Museo Sans 500"/>
              </a:rPr>
              <a:t> </a:t>
            </a:r>
            <a:r>
              <a:rPr lang="en-US" sz="1100" b="0" i="0" err="1">
                <a:effectLst/>
                <a:latin typeface="Museo Sans 500"/>
              </a:rPr>
              <a:t>står</a:t>
            </a:r>
            <a:r>
              <a:rPr lang="en-US" sz="1100" b="0" i="0">
                <a:effectLst/>
                <a:latin typeface="Museo Sans 500"/>
              </a:rPr>
              <a:t> der: “</a:t>
            </a:r>
            <a:r>
              <a:rPr lang="en-US" sz="1100" b="0" i="0" err="1">
                <a:effectLst/>
                <a:latin typeface="Museo Sans 500"/>
              </a:rPr>
              <a:t>Tyskere</a:t>
            </a:r>
            <a:r>
              <a:rPr lang="en-US" sz="1100" b="0" i="0">
                <a:effectLst/>
                <a:latin typeface="Museo Sans 500"/>
              </a:rPr>
              <a:t>! </a:t>
            </a:r>
            <a:r>
              <a:rPr lang="en-US" sz="1100" b="0" i="0" err="1">
                <a:effectLst/>
                <a:latin typeface="Museo Sans 500"/>
              </a:rPr>
              <a:t>Forsvar</a:t>
            </a:r>
            <a:r>
              <a:rPr lang="en-US" sz="1100" b="0" i="0">
                <a:effectLst/>
                <a:latin typeface="Museo Sans 500"/>
              </a:rPr>
              <a:t> </a:t>
            </a:r>
            <a:r>
              <a:rPr lang="en-US" sz="1100" b="0" i="0" err="1">
                <a:effectLst/>
                <a:latin typeface="Museo Sans 500"/>
              </a:rPr>
              <a:t>jer</a:t>
            </a:r>
            <a:r>
              <a:rPr lang="en-US" sz="1100" b="0" i="0">
                <a:effectLst/>
                <a:latin typeface="Museo Sans 500"/>
              </a:rPr>
              <a:t> </a:t>
            </a:r>
            <a:r>
              <a:rPr lang="en-US" sz="1100" b="0" i="0" err="1">
                <a:effectLst/>
                <a:latin typeface="Museo Sans 500"/>
              </a:rPr>
              <a:t>selv</a:t>
            </a:r>
            <a:r>
              <a:rPr lang="en-US" sz="1100" b="0" i="0">
                <a:effectLst/>
                <a:latin typeface="Museo Sans 500"/>
              </a:rPr>
              <a:t>! </a:t>
            </a:r>
            <a:r>
              <a:rPr lang="en-US" sz="1100" b="0" i="0" err="1">
                <a:effectLst/>
                <a:latin typeface="Museo Sans 500"/>
              </a:rPr>
              <a:t>Køb</a:t>
            </a:r>
            <a:r>
              <a:rPr lang="en-US" sz="1100" b="0" i="0">
                <a:effectLst/>
                <a:latin typeface="Museo Sans 500"/>
              </a:rPr>
              <a:t> </a:t>
            </a:r>
            <a:r>
              <a:rPr lang="en-US" sz="1100" b="0" i="0" err="1">
                <a:effectLst/>
                <a:latin typeface="Museo Sans 500"/>
              </a:rPr>
              <a:t>ikke</a:t>
            </a:r>
            <a:r>
              <a:rPr lang="en-US" sz="1100" b="0" i="0">
                <a:effectLst/>
                <a:latin typeface="Museo Sans 500"/>
              </a:rPr>
              <a:t> </a:t>
            </a:r>
            <a:r>
              <a:rPr lang="en-US" sz="1100" b="0" i="0" err="1">
                <a:effectLst/>
                <a:latin typeface="Museo Sans 500"/>
              </a:rPr>
              <a:t>af</a:t>
            </a:r>
            <a:r>
              <a:rPr lang="en-US" sz="1100" b="0" i="0">
                <a:effectLst/>
                <a:latin typeface="Museo Sans 500"/>
              </a:rPr>
              <a:t> </a:t>
            </a:r>
            <a:r>
              <a:rPr lang="en-US" sz="1100" b="0" i="0" err="1">
                <a:effectLst/>
                <a:latin typeface="Museo Sans 500"/>
              </a:rPr>
              <a:t>jøder</a:t>
            </a:r>
            <a:r>
              <a:rPr lang="en-US" sz="1100" b="0" i="0">
                <a:effectLst/>
                <a:latin typeface="Museo Sans 500"/>
              </a:rPr>
              <a:t>!”. Berlin, 1. April, 1933</a:t>
            </a:r>
            <a:endParaRPr lang="da-DK" sz="1100"/>
          </a:p>
        </p:txBody>
      </p:sp>
    </p:spTree>
    <p:extLst>
      <p:ext uri="{BB962C8B-B14F-4D97-AF65-F5344CB8AC3E}">
        <p14:creationId xmlns:p14="http://schemas.microsoft.com/office/powerpoint/2010/main" val="378077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kort over udvalgte koncentrationslejre i de tysk besatte områder, samt fra det fascistiske regimes allierede: Italien og Kroatien fra omkring 1942 – de italienske lejre blev med tiden overtaget af nazisterne. På kortet sondres der mellem dødslejre og andre koncentrationslejre. Udvalgte massegrave og ghettoer er også indtegnet. Kortet er fra 2009, på fransk og fra Wikipedia">
            <a:extLst>
              <a:ext uri="{FF2B5EF4-FFF2-40B4-BE49-F238E27FC236}">
                <a16:creationId xmlns:a16="http://schemas.microsoft.com/office/drawing/2014/main" id="{BB42B710-B1C9-B2F6-6C1D-970CC6FC70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34768" y="619760"/>
            <a:ext cx="6417630" cy="56000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mmeligt arkiv om Holocaust er nu åbnet | historienet.dk">
            <a:extLst>
              <a:ext uri="{FF2B5EF4-FFF2-40B4-BE49-F238E27FC236}">
                <a16:creationId xmlns:a16="http://schemas.microsoft.com/office/drawing/2014/main" id="{A2333F85-9DAF-4F84-CE55-40F336094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1" y="638175"/>
            <a:ext cx="3519173" cy="2437353"/>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1868FC16-41E3-151B-588A-BFCF396E9C54}"/>
              </a:ext>
            </a:extLst>
          </p:cNvPr>
          <p:cNvSpPr txBox="1"/>
          <p:nvPr/>
        </p:nvSpPr>
        <p:spPr>
          <a:xfrm>
            <a:off x="639602" y="3782473"/>
            <a:ext cx="3871439" cy="2862322"/>
          </a:xfrm>
          <a:prstGeom prst="rect">
            <a:avLst/>
          </a:prstGeom>
          <a:noFill/>
        </p:spPr>
        <p:txBody>
          <a:bodyPr wrap="square" rtlCol="0">
            <a:spAutoFit/>
          </a:bodyPr>
          <a:lstStyle/>
          <a:p>
            <a:r>
              <a:rPr lang="da-DK"/>
              <a:t>Begrebet Holocaust stammer oprindelig fra den græske udgave af det gamle testamente, hvori det hebraiske ord </a:t>
            </a:r>
            <a:r>
              <a:rPr lang="da-DK" err="1"/>
              <a:t>olah</a:t>
            </a:r>
            <a:r>
              <a:rPr lang="da-DK"/>
              <a:t> på græsk oversættes til </a:t>
            </a:r>
            <a:r>
              <a:rPr lang="da-DK" err="1"/>
              <a:t>holokauston</a:t>
            </a:r>
            <a:r>
              <a:rPr lang="da-DK"/>
              <a:t>. </a:t>
            </a:r>
            <a:r>
              <a:rPr lang="da-DK" err="1"/>
              <a:t>Holokauston</a:t>
            </a:r>
            <a:r>
              <a:rPr lang="da-DK"/>
              <a:t> er sammensat af ordene </a:t>
            </a:r>
            <a:r>
              <a:rPr lang="da-DK" err="1"/>
              <a:t>holo</a:t>
            </a:r>
            <a:r>
              <a:rPr lang="da-DK"/>
              <a:t> (hel) og </a:t>
            </a:r>
            <a:r>
              <a:rPr lang="da-DK" err="1"/>
              <a:t>kaustos</a:t>
            </a:r>
            <a:r>
              <a:rPr lang="da-DK"/>
              <a:t> (brændt). Holocaust kan således oversættes direkte med brændoffer.</a:t>
            </a:r>
          </a:p>
          <a:p>
            <a:endParaRPr lang="da-DK"/>
          </a:p>
        </p:txBody>
      </p:sp>
    </p:spTree>
    <p:extLst>
      <p:ext uri="{BB962C8B-B14F-4D97-AF65-F5344CB8AC3E}">
        <p14:creationId xmlns:p14="http://schemas.microsoft.com/office/powerpoint/2010/main" val="360710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el 1">
            <a:extLst>
              <a:ext uri="{FF2B5EF4-FFF2-40B4-BE49-F238E27FC236}">
                <a16:creationId xmlns:a16="http://schemas.microsoft.com/office/drawing/2014/main" id="{85CDE24E-14E1-F0AB-7884-A1075086937E}"/>
              </a:ext>
            </a:extLst>
          </p:cNvPr>
          <p:cNvSpPr>
            <a:spLocks noGrp="1"/>
          </p:cNvSpPr>
          <p:nvPr>
            <p:ph type="title"/>
          </p:nvPr>
        </p:nvSpPr>
        <p:spPr>
          <a:xfrm>
            <a:off x="827088" y="1641752"/>
            <a:ext cx="2655887" cy="3213277"/>
          </a:xfrm>
        </p:spPr>
        <p:txBody>
          <a:bodyPr anchor="t">
            <a:normAutofit/>
          </a:bodyPr>
          <a:lstStyle/>
          <a:p>
            <a:r>
              <a:rPr lang="da-DK" sz="4000"/>
              <a:t>Hvordan</a:t>
            </a:r>
          </a:p>
        </p:txBody>
      </p:sp>
      <p:sp>
        <p:nvSpPr>
          <p:cNvPr id="3" name="Pladsholder til indhold 2">
            <a:extLst>
              <a:ext uri="{FF2B5EF4-FFF2-40B4-BE49-F238E27FC236}">
                <a16:creationId xmlns:a16="http://schemas.microsoft.com/office/drawing/2014/main" id="{1FA85320-C75F-15D3-6E53-17CFDCE1FA02}"/>
              </a:ext>
            </a:extLst>
          </p:cNvPr>
          <p:cNvSpPr>
            <a:spLocks noGrp="1"/>
          </p:cNvSpPr>
          <p:nvPr>
            <p:ph idx="1"/>
          </p:nvPr>
        </p:nvSpPr>
        <p:spPr>
          <a:xfrm>
            <a:off x="5232401" y="1414130"/>
            <a:ext cx="6140449" cy="4922875"/>
          </a:xfrm>
        </p:spPr>
        <p:txBody>
          <a:bodyPr>
            <a:normAutofit fontScale="92500" lnSpcReduction="20000"/>
          </a:bodyPr>
          <a:lstStyle/>
          <a:p>
            <a:r>
              <a:rPr lang="da-DK">
                <a:solidFill>
                  <a:schemeClr val="tx1">
                    <a:alpha val="80000"/>
                  </a:schemeClr>
                </a:solidFill>
              </a:rPr>
              <a:t>Om lidt fordeles I rundt på de otte workshops (der føres fravær). Her bliver I introduceret for ét ud af fire emner. I skal dernæst udarbejde et produkt, som skal fremlægges i jeres stamklasse i næste historietime, OG I skal desuden uploade det (i en eller anden form) under den aflevering, jeres lærer har oprettet i Lectio</a:t>
            </a:r>
          </a:p>
          <a:p>
            <a:endParaRPr lang="da-DK">
              <a:solidFill>
                <a:schemeClr val="tx1">
                  <a:alpha val="80000"/>
                </a:schemeClr>
              </a:solidFill>
              <a:sym typeface="Wingdings" panose="05000000000000000000" pitchFamily="2" charset="2"/>
            </a:endParaRPr>
          </a:p>
          <a:p>
            <a:r>
              <a:rPr lang="da-DK">
                <a:solidFill>
                  <a:schemeClr val="tx1">
                    <a:alpha val="80000"/>
                  </a:schemeClr>
                </a:solidFill>
                <a:sym typeface="Wingdings" panose="05000000000000000000" pitchFamily="2" charset="2"/>
              </a:rPr>
              <a:t>Program:</a:t>
            </a:r>
          </a:p>
          <a:p>
            <a:pPr lvl="1"/>
            <a:r>
              <a:rPr lang="da-DK" sz="2800">
                <a:solidFill>
                  <a:schemeClr val="tx1">
                    <a:alpha val="80000"/>
                  </a:schemeClr>
                </a:solidFill>
                <a:sym typeface="Wingdings" panose="05000000000000000000" pitchFamily="2" charset="2"/>
              </a:rPr>
              <a:t>8:35-11:30 Workshops og arbejde på produkt</a:t>
            </a:r>
          </a:p>
          <a:p>
            <a:pPr lvl="1"/>
            <a:r>
              <a:rPr lang="da-DK" sz="2800">
                <a:solidFill>
                  <a:schemeClr val="tx1">
                    <a:alpha val="80000"/>
                  </a:schemeClr>
                </a:solidFill>
                <a:sym typeface="Wingdings" panose="05000000000000000000" pitchFamily="2" charset="2"/>
              </a:rPr>
              <a:t>11:30-11:40 samling i stamklasse og afslutning (samme lokale, som vi er i nu)</a:t>
            </a:r>
          </a:p>
          <a:p>
            <a:pPr lvl="1"/>
            <a:endParaRPr lang="da-DK">
              <a:solidFill>
                <a:schemeClr val="tx1">
                  <a:alpha val="80000"/>
                </a:schemeClr>
              </a:solidFill>
            </a:endParaRPr>
          </a:p>
          <a:p>
            <a:endParaRPr lang="da-DK" sz="2000">
              <a:solidFill>
                <a:schemeClr val="tx1">
                  <a:alpha val="80000"/>
                </a:schemeClr>
              </a:solidFill>
            </a:endParaRPr>
          </a:p>
        </p:txBody>
      </p:sp>
    </p:spTree>
    <p:extLst>
      <p:ext uri="{BB962C8B-B14F-4D97-AF65-F5344CB8AC3E}">
        <p14:creationId xmlns:p14="http://schemas.microsoft.com/office/powerpoint/2010/main" val="28551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D43C1887-3131-92EE-069D-ABE19C4F8C56}"/>
              </a:ext>
            </a:extLst>
          </p:cNvPr>
          <p:cNvGraphicFramePr>
            <a:graphicFrameLocks noGrp="1"/>
          </p:cNvGraphicFramePr>
          <p:nvPr>
            <p:ph idx="1"/>
            <p:extLst>
              <p:ext uri="{D42A27DB-BD31-4B8C-83A1-F6EECF244321}">
                <p14:modId xmlns:p14="http://schemas.microsoft.com/office/powerpoint/2010/main" val="2528621839"/>
              </p:ext>
            </p:extLst>
          </p:nvPr>
        </p:nvGraphicFramePr>
        <p:xfrm>
          <a:off x="838200" y="196398"/>
          <a:ext cx="10515600" cy="6897525"/>
        </p:xfrm>
        <a:graphic>
          <a:graphicData uri="http://schemas.openxmlformats.org/drawingml/2006/table">
            <a:tbl>
              <a:tblPr firstRow="1" bandRow="1">
                <a:tableStyleId>{93296810-A885-4BE3-A3E7-6D5BEEA58F35}</a:tableStyleId>
              </a:tblPr>
              <a:tblGrid>
                <a:gridCol w="1168400">
                  <a:extLst>
                    <a:ext uri="{9D8B030D-6E8A-4147-A177-3AD203B41FA5}">
                      <a16:colId xmlns:a16="http://schemas.microsoft.com/office/drawing/2014/main" val="2985471131"/>
                    </a:ext>
                  </a:extLst>
                </a:gridCol>
                <a:gridCol w="1168400">
                  <a:extLst>
                    <a:ext uri="{9D8B030D-6E8A-4147-A177-3AD203B41FA5}">
                      <a16:colId xmlns:a16="http://schemas.microsoft.com/office/drawing/2014/main" val="2811948197"/>
                    </a:ext>
                  </a:extLst>
                </a:gridCol>
                <a:gridCol w="1168400">
                  <a:extLst>
                    <a:ext uri="{9D8B030D-6E8A-4147-A177-3AD203B41FA5}">
                      <a16:colId xmlns:a16="http://schemas.microsoft.com/office/drawing/2014/main" val="435763342"/>
                    </a:ext>
                  </a:extLst>
                </a:gridCol>
                <a:gridCol w="1168400">
                  <a:extLst>
                    <a:ext uri="{9D8B030D-6E8A-4147-A177-3AD203B41FA5}">
                      <a16:colId xmlns:a16="http://schemas.microsoft.com/office/drawing/2014/main" val="4019590959"/>
                    </a:ext>
                  </a:extLst>
                </a:gridCol>
                <a:gridCol w="1147786">
                  <a:extLst>
                    <a:ext uri="{9D8B030D-6E8A-4147-A177-3AD203B41FA5}">
                      <a16:colId xmlns:a16="http://schemas.microsoft.com/office/drawing/2014/main" val="781961278"/>
                    </a:ext>
                  </a:extLst>
                </a:gridCol>
                <a:gridCol w="1189014">
                  <a:extLst>
                    <a:ext uri="{9D8B030D-6E8A-4147-A177-3AD203B41FA5}">
                      <a16:colId xmlns:a16="http://schemas.microsoft.com/office/drawing/2014/main" val="4145865363"/>
                    </a:ext>
                  </a:extLst>
                </a:gridCol>
                <a:gridCol w="1189074">
                  <a:extLst>
                    <a:ext uri="{9D8B030D-6E8A-4147-A177-3AD203B41FA5}">
                      <a16:colId xmlns:a16="http://schemas.microsoft.com/office/drawing/2014/main" val="2693044209"/>
                    </a:ext>
                  </a:extLst>
                </a:gridCol>
                <a:gridCol w="1147726">
                  <a:extLst>
                    <a:ext uri="{9D8B030D-6E8A-4147-A177-3AD203B41FA5}">
                      <a16:colId xmlns:a16="http://schemas.microsoft.com/office/drawing/2014/main" val="3590801904"/>
                    </a:ext>
                  </a:extLst>
                </a:gridCol>
                <a:gridCol w="1168400">
                  <a:extLst>
                    <a:ext uri="{9D8B030D-6E8A-4147-A177-3AD203B41FA5}">
                      <a16:colId xmlns:a16="http://schemas.microsoft.com/office/drawing/2014/main" val="4197477292"/>
                    </a:ext>
                  </a:extLst>
                </a:gridCol>
              </a:tblGrid>
              <a:tr h="1475546">
                <a:tc>
                  <a:txBody>
                    <a:bodyPr/>
                    <a:lstStyle/>
                    <a:p>
                      <a:endParaRPr lang="da-DK" sz="1400" dirty="0"/>
                    </a:p>
                  </a:txBody>
                  <a:tcPr>
                    <a:solidFill>
                      <a:schemeClr val="accent2"/>
                    </a:solidFill>
                  </a:tcPr>
                </a:tc>
                <a:tc>
                  <a:txBody>
                    <a:bodyPr/>
                    <a:lstStyle/>
                    <a:p>
                      <a:r>
                        <a:rPr lang="da-DK" sz="1400" u="sng" dirty="0"/>
                        <a:t>Workshop 1</a:t>
                      </a:r>
                      <a:r>
                        <a:rPr lang="da-DK" sz="1400" dirty="0"/>
                        <a:t> </a:t>
                      </a:r>
                      <a:r>
                        <a:rPr lang="da-DK" sz="1400" b="1" kern="1200" dirty="0">
                          <a:solidFill>
                            <a:schemeClr val="lt1"/>
                          </a:solidFill>
                          <a:effectLst/>
                          <a:latin typeface="+mn-lt"/>
                          <a:ea typeface="+mn-ea"/>
                          <a:cs typeface="+mn-cs"/>
                        </a:rPr>
                        <a:t>Danmarks og Tysklands erindrings-historie </a:t>
                      </a:r>
                    </a:p>
                    <a:p>
                      <a:endParaRPr lang="da-DK" sz="1400" b="1" kern="1200" dirty="0">
                        <a:solidFill>
                          <a:schemeClr val="lt1"/>
                        </a:solidFill>
                        <a:effectLst/>
                        <a:latin typeface="+mn-lt"/>
                        <a:ea typeface="+mn-ea"/>
                        <a:cs typeface="+mn-cs"/>
                      </a:endParaRPr>
                    </a:p>
                    <a:p>
                      <a:r>
                        <a:rPr lang="da-DK" sz="1400" b="1" kern="1200" dirty="0">
                          <a:solidFill>
                            <a:schemeClr val="lt1"/>
                          </a:solidFill>
                          <a:effectLst/>
                          <a:latin typeface="+mn-lt"/>
                          <a:ea typeface="+mn-ea"/>
                          <a:cs typeface="+mn-cs"/>
                        </a:rPr>
                        <a:t>Ø.120</a:t>
                      </a:r>
                      <a:endParaRPr lang="da-DK" sz="1600" dirty="0"/>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u="sng" dirty="0"/>
                        <a:t>Workshop 2</a:t>
                      </a:r>
                      <a:r>
                        <a:rPr lang="da-DK" sz="1400" dirty="0"/>
                        <a:t> </a:t>
                      </a:r>
                      <a:r>
                        <a:rPr lang="da-DK" sz="1400" b="1" kern="1200" dirty="0">
                          <a:solidFill>
                            <a:schemeClr val="lt1"/>
                          </a:solidFill>
                          <a:effectLst/>
                          <a:latin typeface="+mn-lt"/>
                          <a:ea typeface="+mn-ea"/>
                          <a:cs typeface="+mn-cs"/>
                        </a:rPr>
                        <a:t>Danmarks og Tysklands erindrings-historie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t>Ø.121</a:t>
                      </a:r>
                    </a:p>
                  </a:txBody>
                  <a:tcPr/>
                </a:tc>
                <a:tc>
                  <a:txBody>
                    <a:bodyPr/>
                    <a:lstStyle/>
                    <a:p>
                      <a:r>
                        <a:rPr lang="da-DK" sz="1400" u="sng" dirty="0"/>
                        <a:t>Workshop 3</a:t>
                      </a:r>
                    </a:p>
                    <a:p>
                      <a:r>
                        <a:rPr lang="da-DK" sz="1400" b="1" kern="1200" dirty="0">
                          <a:solidFill>
                            <a:schemeClr val="lt1"/>
                          </a:solidFill>
                          <a:effectLst/>
                          <a:latin typeface="+mn-lt"/>
                          <a:ea typeface="+mn-ea"/>
                          <a:cs typeface="+mn-cs"/>
                        </a:rPr>
                        <a:t>Mindesteder</a:t>
                      </a:r>
                    </a:p>
                    <a:p>
                      <a:endParaRPr lang="da-DK" sz="1400" b="1" kern="1200" dirty="0">
                        <a:solidFill>
                          <a:schemeClr val="lt1"/>
                        </a:solidFill>
                        <a:effectLst/>
                        <a:latin typeface="+mn-lt"/>
                        <a:ea typeface="+mn-ea"/>
                        <a:cs typeface="+mn-cs"/>
                      </a:endParaRPr>
                    </a:p>
                    <a:p>
                      <a:endParaRPr lang="da-DK" sz="1400" b="1" kern="1200" dirty="0">
                        <a:solidFill>
                          <a:schemeClr val="lt1"/>
                        </a:solidFill>
                        <a:effectLst/>
                        <a:latin typeface="+mn-lt"/>
                        <a:ea typeface="+mn-ea"/>
                        <a:cs typeface="+mn-cs"/>
                      </a:endParaRPr>
                    </a:p>
                    <a:p>
                      <a:endParaRPr lang="da-DK" sz="1400" b="1" kern="1200" dirty="0">
                        <a:solidFill>
                          <a:schemeClr val="lt1"/>
                        </a:solidFill>
                        <a:effectLst/>
                        <a:latin typeface="+mn-lt"/>
                        <a:ea typeface="+mn-ea"/>
                        <a:cs typeface="+mn-cs"/>
                      </a:endParaRPr>
                    </a:p>
                    <a:p>
                      <a:endParaRPr lang="da-DK" sz="1400" b="1" kern="1200" dirty="0">
                        <a:solidFill>
                          <a:schemeClr val="lt1"/>
                        </a:solidFill>
                        <a:effectLst/>
                        <a:latin typeface="+mn-lt"/>
                        <a:ea typeface="+mn-ea"/>
                        <a:cs typeface="+mn-cs"/>
                      </a:endParaRPr>
                    </a:p>
                    <a:p>
                      <a:r>
                        <a:rPr lang="da-DK" sz="1400" b="1" kern="1200" dirty="0">
                          <a:solidFill>
                            <a:schemeClr val="lt1"/>
                          </a:solidFill>
                          <a:effectLst/>
                          <a:latin typeface="+mn-lt"/>
                          <a:ea typeface="+mn-ea"/>
                          <a:cs typeface="+mn-cs"/>
                        </a:rPr>
                        <a:t>Ø.111</a:t>
                      </a:r>
                    </a:p>
                  </a:txBody>
                  <a:tcPr>
                    <a:solidFill>
                      <a:schemeClr val="accent2"/>
                    </a:solidFill>
                  </a:tcPr>
                </a:tc>
                <a:tc>
                  <a:txBody>
                    <a:bodyPr/>
                    <a:lstStyle/>
                    <a:p>
                      <a:r>
                        <a:rPr lang="da-DK" sz="1400" u="sng" dirty="0"/>
                        <a:t>Workshop 4</a:t>
                      </a:r>
                      <a:r>
                        <a:rPr lang="da-DK" sz="1400" dirty="0"/>
                        <a:t> Mindesteder</a:t>
                      </a:r>
                    </a:p>
                    <a:p>
                      <a:endParaRPr lang="da-DK" sz="1400" dirty="0"/>
                    </a:p>
                    <a:p>
                      <a:endParaRPr lang="da-DK" sz="1400" dirty="0"/>
                    </a:p>
                    <a:p>
                      <a:endParaRPr lang="da-DK" sz="1400" dirty="0"/>
                    </a:p>
                    <a:p>
                      <a:endParaRPr lang="da-DK" sz="1400" dirty="0"/>
                    </a:p>
                    <a:p>
                      <a:r>
                        <a:rPr lang="da-DK" sz="1400" dirty="0"/>
                        <a:t>Ø.112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u="sng" dirty="0"/>
                        <a:t>Workshop 5</a:t>
                      </a:r>
                      <a:r>
                        <a:rPr lang="da-DK" sz="1400" dirty="0"/>
                        <a:t> </a:t>
                      </a:r>
                      <a:r>
                        <a:rPr lang="da-DK" sz="1400" b="1" kern="1200" dirty="0">
                          <a:solidFill>
                            <a:schemeClr val="lt1"/>
                          </a:solidFill>
                          <a:effectLst/>
                          <a:latin typeface="+mn-lt"/>
                          <a:ea typeface="+mn-ea"/>
                          <a:cs typeface="+mn-cs"/>
                        </a:rPr>
                        <a:t>(</a:t>
                      </a:r>
                      <a:r>
                        <a:rPr lang="da-DK" sz="1400" b="1" kern="1200" dirty="0" err="1">
                          <a:solidFill>
                            <a:schemeClr val="lt1"/>
                          </a:solidFill>
                          <a:effectLst/>
                          <a:latin typeface="+mn-lt"/>
                          <a:ea typeface="+mn-ea"/>
                          <a:cs typeface="+mn-cs"/>
                        </a:rPr>
                        <a:t>Anti</a:t>
                      </a:r>
                      <a:r>
                        <a:rPr lang="da-DK" sz="1400" b="1" kern="1200" dirty="0">
                          <a:solidFill>
                            <a:schemeClr val="lt1"/>
                          </a:solidFill>
                          <a:effectLst/>
                          <a:latin typeface="+mn-lt"/>
                          <a:ea typeface="+mn-ea"/>
                          <a:cs typeface="+mn-cs"/>
                        </a:rPr>
                        <a:t>)</a:t>
                      </a:r>
                      <a:r>
                        <a:rPr lang="da-DK" sz="1400" b="1" kern="1200" dirty="0" err="1">
                          <a:solidFill>
                            <a:schemeClr val="lt1"/>
                          </a:solidFill>
                          <a:effectLst/>
                          <a:latin typeface="+mn-lt"/>
                          <a:ea typeface="+mn-ea"/>
                          <a:cs typeface="+mn-cs"/>
                        </a:rPr>
                        <a:t>zio-nisme</a:t>
                      </a:r>
                      <a:r>
                        <a:rPr lang="da-DK" sz="1400" b="1" kern="1200" dirty="0">
                          <a:solidFill>
                            <a:schemeClr val="lt1"/>
                          </a:solidFill>
                          <a:effectLst/>
                          <a:latin typeface="+mn-lt"/>
                          <a:ea typeface="+mn-ea"/>
                          <a:cs typeface="+mn-cs"/>
                        </a:rPr>
                        <a:t> og </a:t>
                      </a:r>
                      <a:r>
                        <a:rPr lang="da-DK" sz="1400" b="1" kern="1200" dirty="0" err="1">
                          <a:solidFill>
                            <a:schemeClr val="lt1"/>
                          </a:solidFill>
                          <a:effectLst/>
                          <a:latin typeface="+mn-lt"/>
                          <a:ea typeface="+mn-ea"/>
                          <a:cs typeface="+mn-cs"/>
                        </a:rPr>
                        <a:t>antisemi-tisme</a:t>
                      </a:r>
                      <a:endParaRPr lang="da-DK" sz="1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chemeClr val="lt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Tx/>
                        <a:buNone/>
                      </a:pPr>
                      <a:r>
                        <a:rPr lang="da-DK" sz="1400" b="1" kern="1200" dirty="0">
                          <a:solidFill>
                            <a:schemeClr val="lt1"/>
                          </a:solidFill>
                          <a:effectLst/>
                          <a:latin typeface="+mn-lt"/>
                          <a:ea typeface="+mn-ea"/>
                          <a:cs typeface="+mn-cs"/>
                        </a:rPr>
                        <a:t>Ø.113 MI</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u="sng" dirty="0"/>
                        <a:t>Workshop 6 </a:t>
                      </a:r>
                      <a:r>
                        <a:rPr lang="da-DK" sz="1400" b="1" kern="1200" dirty="0">
                          <a:solidFill>
                            <a:schemeClr val="lt1"/>
                          </a:solidFill>
                          <a:effectLst/>
                          <a:latin typeface="+mn-lt"/>
                          <a:ea typeface="+mn-ea"/>
                          <a:cs typeface="+mn-cs"/>
                        </a:rPr>
                        <a:t>(</a:t>
                      </a:r>
                      <a:r>
                        <a:rPr lang="da-DK" sz="1400" b="1" kern="1200" dirty="0" err="1">
                          <a:solidFill>
                            <a:schemeClr val="lt1"/>
                          </a:solidFill>
                          <a:effectLst/>
                          <a:latin typeface="+mn-lt"/>
                          <a:ea typeface="+mn-ea"/>
                          <a:cs typeface="+mn-cs"/>
                        </a:rPr>
                        <a:t>Anti</a:t>
                      </a:r>
                      <a:r>
                        <a:rPr lang="da-DK" sz="1400" b="1" kern="1200" dirty="0">
                          <a:solidFill>
                            <a:schemeClr val="lt1"/>
                          </a:solidFill>
                          <a:effectLst/>
                          <a:latin typeface="+mn-lt"/>
                          <a:ea typeface="+mn-ea"/>
                          <a:cs typeface="+mn-cs"/>
                        </a:rPr>
                        <a:t>)</a:t>
                      </a:r>
                      <a:r>
                        <a:rPr lang="da-DK" sz="1400" b="1" kern="1200" dirty="0" err="1">
                          <a:solidFill>
                            <a:schemeClr val="lt1"/>
                          </a:solidFill>
                          <a:effectLst/>
                          <a:latin typeface="+mn-lt"/>
                          <a:ea typeface="+mn-ea"/>
                          <a:cs typeface="+mn-cs"/>
                        </a:rPr>
                        <a:t>zio-nisme</a:t>
                      </a:r>
                      <a:r>
                        <a:rPr lang="da-DK" sz="1400" b="1" kern="1200" dirty="0">
                          <a:solidFill>
                            <a:schemeClr val="lt1"/>
                          </a:solidFill>
                          <a:effectLst/>
                          <a:latin typeface="+mn-lt"/>
                          <a:ea typeface="+mn-ea"/>
                          <a:cs typeface="+mn-cs"/>
                        </a:rPr>
                        <a:t> og </a:t>
                      </a:r>
                      <a:r>
                        <a:rPr lang="da-DK" sz="1400" b="1" kern="1200" dirty="0" err="1">
                          <a:solidFill>
                            <a:schemeClr val="lt1"/>
                          </a:solidFill>
                          <a:effectLst/>
                          <a:latin typeface="+mn-lt"/>
                          <a:ea typeface="+mn-ea"/>
                          <a:cs typeface="+mn-cs"/>
                        </a:rPr>
                        <a:t>antisemi-tisme</a:t>
                      </a:r>
                      <a:endParaRPr lang="da-DK" sz="1400" b="1" kern="1200" dirty="0">
                        <a:solidFill>
                          <a:schemeClr val="lt1"/>
                        </a:solidFill>
                        <a:effectLst/>
                        <a:latin typeface="+mn-lt"/>
                        <a:ea typeface="+mn-ea"/>
                        <a:cs typeface="+mn-cs"/>
                      </a:endParaRPr>
                    </a:p>
                    <a:p>
                      <a:endParaRPr lang="da-DK" sz="1400" b="1" u="sng" kern="1200" dirty="0">
                        <a:solidFill>
                          <a:schemeClr val="lt1"/>
                        </a:solidFill>
                        <a:effectLst/>
                        <a:latin typeface="+mn-lt"/>
                        <a:ea typeface="+mn-ea"/>
                        <a:cs typeface="+mn-cs"/>
                      </a:endParaRPr>
                    </a:p>
                    <a:p>
                      <a:r>
                        <a:rPr lang="da-DK" sz="1400" b="1" u="none" kern="1200" dirty="0">
                          <a:solidFill>
                            <a:schemeClr val="lt1"/>
                          </a:solidFill>
                          <a:effectLst/>
                          <a:latin typeface="+mn-lt"/>
                          <a:ea typeface="+mn-ea"/>
                          <a:cs typeface="+mn-cs"/>
                        </a:rPr>
                        <a:t>Ø.114 JA</a:t>
                      </a:r>
                      <a:endParaRPr lang="da-DK" sz="1400" u="none" dirty="0"/>
                    </a:p>
                  </a:txBody>
                  <a:tcPr/>
                </a:tc>
                <a:tc>
                  <a:txBody>
                    <a:bodyPr/>
                    <a:lstStyle/>
                    <a:p>
                      <a:r>
                        <a:rPr lang="da-DK" sz="1400" u="sng" dirty="0"/>
                        <a:t>Workshop 7</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lt1"/>
                          </a:solidFill>
                          <a:effectLst/>
                          <a:latin typeface="+mn-lt"/>
                          <a:ea typeface="+mn-ea"/>
                          <a:cs typeface="+mn-cs"/>
                        </a:rPr>
                        <a:t>Holocaust-benægtelse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chemeClr val="lt1"/>
                        </a:solidFill>
                        <a:effectLst/>
                        <a:latin typeface="+mn-lt"/>
                        <a:ea typeface="+mn-ea"/>
                        <a:cs typeface="+mn-cs"/>
                      </a:endParaRPr>
                    </a:p>
                    <a:p>
                      <a:r>
                        <a:rPr lang="da-DK" sz="1400" b="1" kern="1200" dirty="0">
                          <a:solidFill>
                            <a:schemeClr val="lt1"/>
                          </a:solidFill>
                          <a:effectLst/>
                          <a:latin typeface="+mn-lt"/>
                          <a:ea typeface="+mn-ea"/>
                          <a:cs typeface="+mn-cs"/>
                        </a:rPr>
                        <a:t>N.136</a:t>
                      </a:r>
                      <a:endParaRPr lang="da-DK" sz="1600" dirty="0"/>
                    </a:p>
                  </a:txBody>
                  <a:tcPr>
                    <a:solidFill>
                      <a:schemeClr val="accent2"/>
                    </a:solidFill>
                  </a:tcPr>
                </a:tc>
                <a:tc>
                  <a:txBody>
                    <a:bodyPr/>
                    <a:lstStyle/>
                    <a:p>
                      <a:r>
                        <a:rPr lang="da-DK" sz="1400" u="sng" dirty="0"/>
                        <a:t>Workshop 8</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lt1"/>
                          </a:solidFill>
                          <a:effectLst/>
                          <a:latin typeface="+mn-lt"/>
                          <a:ea typeface="+mn-ea"/>
                          <a:cs typeface="+mn-cs"/>
                        </a:rPr>
                        <a:t>Holocaust-benægtelse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lt1"/>
                          </a:solidFill>
                          <a:effectLst/>
                          <a:latin typeface="+mn-lt"/>
                          <a:ea typeface="+mn-ea"/>
                          <a:cs typeface="+mn-cs"/>
                        </a:rPr>
                        <a:t>Ø.110</a:t>
                      </a:r>
                    </a:p>
                  </a:txBody>
                  <a:tcPr/>
                </a:tc>
                <a:extLst>
                  <a:ext uri="{0D108BD9-81ED-4DB2-BD59-A6C34878D82A}">
                    <a16:rowId xmlns:a16="http://schemas.microsoft.com/office/drawing/2014/main" val="3037835868"/>
                  </a:ext>
                </a:extLst>
              </a:tr>
              <a:tr h="388085">
                <a:tc>
                  <a:txBody>
                    <a:bodyPr/>
                    <a:lstStyle/>
                    <a:p>
                      <a:r>
                        <a:rPr lang="da-DK" sz="1400" dirty="0"/>
                        <a:t>2.A</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Anna, Lærke</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Agatha, Mia</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Marius, Storm</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Mai, Julie</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Sophie, Emma, Lucca</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Sascha, Christelle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Clara, Eva, Naomi, Nina</a:t>
                      </a:r>
                    </a:p>
                    <a:p>
                      <a:pPr marL="0" algn="l" defTabSz="914400" rtl="0" eaLnBrk="1" latinLnBrk="0" hangingPunct="1"/>
                      <a:endParaRPr lang="da-DK"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a:t>
                      </a:r>
                    </a:p>
                  </a:txBody>
                  <a:tcPr/>
                </a:tc>
                <a:extLst>
                  <a:ext uri="{0D108BD9-81ED-4DB2-BD59-A6C34878D82A}">
                    <a16:rowId xmlns:a16="http://schemas.microsoft.com/office/drawing/2014/main" val="2694116498"/>
                  </a:ext>
                </a:extLst>
              </a:tr>
              <a:tr h="393475">
                <a:tc>
                  <a:txBody>
                    <a:bodyPr/>
                    <a:lstStyle/>
                    <a:p>
                      <a:r>
                        <a:rPr lang="da-DK" sz="1400" dirty="0"/>
                        <a:t>2.B</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Hande, William, Laura</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Erna, Thomas, Emma</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Theresia, Caroline, Valencia</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Edita, Liva, Freja Ø</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Sila, Siham, Inna</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Alberte, Emmeline, Maja</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Freya, Melissa, Marie</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Celine, Freja N, Sebastian</a:t>
                      </a:r>
                    </a:p>
                  </a:txBody>
                  <a:tcPr/>
                </a:tc>
                <a:extLst>
                  <a:ext uri="{0D108BD9-81ED-4DB2-BD59-A6C34878D82A}">
                    <a16:rowId xmlns:a16="http://schemas.microsoft.com/office/drawing/2014/main" val="3083269367"/>
                  </a:ext>
                </a:extLst>
              </a:tr>
              <a:tr h="393475">
                <a:tc>
                  <a:txBody>
                    <a:bodyPr/>
                    <a:lstStyle/>
                    <a:p>
                      <a:r>
                        <a:rPr lang="da-DK" sz="1400" dirty="0"/>
                        <a:t>2.C</a:t>
                      </a:r>
                    </a:p>
                  </a:txBody>
                  <a:tcPr/>
                </a:tc>
                <a:tc>
                  <a:txBody>
                    <a:bodyPr/>
                    <a:lstStyle/>
                    <a:p>
                      <a:r>
                        <a:rPr lang="da-DK" sz="1200" b="0" i="0" u="none" strike="noStrike" kern="1200" baseline="0" dirty="0">
                          <a:solidFill>
                            <a:schemeClr val="dk1"/>
                          </a:solidFill>
                          <a:latin typeface="+mn-lt"/>
                          <a:ea typeface="+mn-ea"/>
                          <a:cs typeface="+mn-cs"/>
                        </a:rPr>
                        <a:t>Alexander, Eda, Maya</a:t>
                      </a:r>
                      <a:endParaRPr lang="da-DK" sz="1200" b="0" dirty="0"/>
                    </a:p>
                  </a:txBody>
                  <a:tcPr/>
                </a:tc>
                <a:tc>
                  <a:txBody>
                    <a:bodyPr/>
                    <a:lstStyle/>
                    <a:p>
                      <a:r>
                        <a:rPr lang="da-DK" sz="1200" b="0" i="0" u="none" strike="noStrike" kern="1200" baseline="0" dirty="0">
                          <a:solidFill>
                            <a:schemeClr val="dk1"/>
                          </a:solidFill>
                          <a:latin typeface="+mn-lt"/>
                          <a:ea typeface="+mn-ea"/>
                          <a:cs typeface="+mn-cs"/>
                        </a:rPr>
                        <a:t>Alma, Ida, Phillip</a:t>
                      </a:r>
                      <a:endParaRPr lang="da-DK" sz="1200" b="0" u="sng" dirty="0"/>
                    </a:p>
                  </a:txBody>
                  <a:tcPr/>
                </a:tc>
                <a:tc>
                  <a:txBody>
                    <a:bodyPr/>
                    <a:lstStyle/>
                    <a:p>
                      <a:r>
                        <a:rPr lang="da-DK" sz="1200" b="0" i="0" u="none" strike="noStrike" kern="1200" baseline="0" dirty="0">
                          <a:solidFill>
                            <a:schemeClr val="dk1"/>
                          </a:solidFill>
                          <a:latin typeface="+mn-lt"/>
                          <a:ea typeface="+mn-ea"/>
                          <a:cs typeface="+mn-cs"/>
                        </a:rPr>
                        <a:t>Amalie, Isabella, Ruweyda</a:t>
                      </a:r>
                      <a:endParaRPr lang="da-DK" sz="1200" b="0" dirty="0"/>
                    </a:p>
                  </a:txBody>
                  <a:tcPr/>
                </a:tc>
                <a:tc>
                  <a:txBody>
                    <a:bodyPr/>
                    <a:lstStyle/>
                    <a:p>
                      <a:r>
                        <a:rPr lang="da-DK" sz="1200" b="0" i="0" u="none" strike="noStrike" kern="1200" baseline="0" dirty="0">
                          <a:solidFill>
                            <a:schemeClr val="dk1"/>
                          </a:solidFill>
                          <a:latin typeface="+mn-lt"/>
                          <a:ea typeface="+mn-ea"/>
                          <a:cs typeface="+mn-cs"/>
                        </a:rPr>
                        <a:t>Amar, Julie, Sarah</a:t>
                      </a:r>
                      <a:endParaRPr lang="da-DK" sz="1200" b="0" dirty="0"/>
                    </a:p>
                  </a:txBody>
                  <a:tcPr/>
                </a:tc>
                <a:tc>
                  <a:txBody>
                    <a:bodyPr/>
                    <a:lstStyle/>
                    <a:p>
                      <a:r>
                        <a:rPr lang="da-DK" sz="1200" b="0" i="0" u="none" strike="noStrike" kern="1200" baseline="0" dirty="0">
                          <a:solidFill>
                            <a:schemeClr val="dk1"/>
                          </a:solidFill>
                          <a:latin typeface="+mn-lt"/>
                          <a:ea typeface="+mn-ea"/>
                          <a:cs typeface="+mn-cs"/>
                        </a:rPr>
                        <a:t>Amira, Karima, </a:t>
                      </a:r>
                      <a:r>
                        <a:rPr lang="da-DK" sz="1200" b="0" i="0" u="none" strike="noStrike" kern="1200" baseline="0" dirty="0" err="1">
                          <a:solidFill>
                            <a:schemeClr val="dk1"/>
                          </a:solidFill>
                          <a:latin typeface="+mn-lt"/>
                          <a:ea typeface="+mn-ea"/>
                          <a:cs typeface="+mn-cs"/>
                        </a:rPr>
                        <a:t>Nugge</a:t>
                      </a:r>
                      <a:r>
                        <a:rPr lang="da-DK" sz="1200" b="0" i="0" u="none" strike="noStrike" kern="1200" baseline="0" dirty="0">
                          <a:solidFill>
                            <a:schemeClr val="dk1"/>
                          </a:solidFill>
                          <a:latin typeface="+mn-lt"/>
                          <a:ea typeface="+mn-ea"/>
                          <a:cs typeface="+mn-cs"/>
                        </a:rPr>
                        <a:t> (= Sir-</a:t>
                      </a:r>
                      <a:r>
                        <a:rPr lang="da-DK" sz="1200" b="0" i="0" u="none" strike="noStrike" kern="1200" baseline="0" dirty="0" err="1">
                          <a:solidFill>
                            <a:schemeClr val="dk1"/>
                          </a:solidFill>
                          <a:latin typeface="+mn-lt"/>
                          <a:ea typeface="+mn-ea"/>
                          <a:cs typeface="+mn-cs"/>
                        </a:rPr>
                        <a:t>ikhamporn</a:t>
                      </a:r>
                      <a:r>
                        <a:rPr lang="da-DK" sz="1200" b="0" i="0" u="none" strike="noStrike" kern="1200" baseline="0" dirty="0">
                          <a:solidFill>
                            <a:schemeClr val="dk1"/>
                          </a:solidFill>
                          <a:latin typeface="+mn-lt"/>
                          <a:ea typeface="+mn-ea"/>
                          <a:cs typeface="+mn-cs"/>
                        </a:rPr>
                        <a:t>)</a:t>
                      </a:r>
                      <a:endParaRPr lang="da-DK" sz="1200" b="0" dirty="0"/>
                    </a:p>
                  </a:txBody>
                  <a:tcPr/>
                </a:tc>
                <a:tc>
                  <a:txBody>
                    <a:bodyPr/>
                    <a:lstStyle/>
                    <a:p>
                      <a:r>
                        <a:rPr lang="da-DK" sz="1200" b="0" i="0" u="none" strike="noStrike" kern="1200" baseline="0" dirty="0">
                          <a:solidFill>
                            <a:schemeClr val="dk1"/>
                          </a:solidFill>
                          <a:latin typeface="+mn-lt"/>
                          <a:ea typeface="+mn-ea"/>
                          <a:cs typeface="+mn-cs"/>
                        </a:rPr>
                        <a:t>Andrea, Karoline, Thea</a:t>
                      </a:r>
                      <a:endParaRPr lang="da-DK" sz="1200" b="0" dirty="0"/>
                    </a:p>
                  </a:txBody>
                  <a:tcPr/>
                </a:tc>
                <a:tc>
                  <a:txBody>
                    <a:bodyPr/>
                    <a:lstStyle/>
                    <a:p>
                      <a:r>
                        <a:rPr lang="da-DK" sz="1200" b="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Ayan, Leila, </a:t>
                      </a:r>
                      <a:r>
                        <a:rPr lang="da-DK" sz="1200" b="0" i="0" u="none" strike="noStrike" kern="1200" baseline="0" dirty="0" err="1">
                          <a:solidFill>
                            <a:schemeClr val="dk1"/>
                          </a:solidFill>
                          <a:latin typeface="+mn-lt"/>
                          <a:ea typeface="+mn-ea"/>
                          <a:cs typeface="+mn-cs"/>
                        </a:rPr>
                        <a:t>Zeynab</a:t>
                      </a:r>
                      <a:endParaRPr lang="da-DK" sz="1200" b="0" dirty="0"/>
                    </a:p>
                    <a:p>
                      <a:r>
                        <a:rPr lang="da-DK" sz="1200" b="0" i="0" u="none" strike="noStrike" kern="1200" baseline="0" dirty="0" err="1">
                          <a:solidFill>
                            <a:schemeClr val="dk1"/>
                          </a:solidFill>
                          <a:latin typeface="+mn-lt"/>
                          <a:ea typeface="+mn-ea"/>
                          <a:cs typeface="+mn-cs"/>
                        </a:rPr>
                        <a:t>Cedra</a:t>
                      </a:r>
                      <a:r>
                        <a:rPr lang="da-DK" sz="1200" b="0" i="0" u="none" strike="noStrike" kern="1200" baseline="0" dirty="0">
                          <a:solidFill>
                            <a:schemeClr val="dk1"/>
                          </a:solidFill>
                          <a:latin typeface="+mn-lt"/>
                          <a:ea typeface="+mn-ea"/>
                          <a:cs typeface="+mn-cs"/>
                        </a:rPr>
                        <a:t>, Mawahib</a:t>
                      </a:r>
                      <a:endParaRPr lang="da-DK" sz="1200" b="0" dirty="0"/>
                    </a:p>
                  </a:txBody>
                  <a:tcPr/>
                </a:tc>
                <a:extLst>
                  <a:ext uri="{0D108BD9-81ED-4DB2-BD59-A6C34878D82A}">
                    <a16:rowId xmlns:a16="http://schemas.microsoft.com/office/drawing/2014/main" val="23752670"/>
                  </a:ext>
                </a:extLst>
              </a:tr>
              <a:tr h="485107">
                <a:tc>
                  <a:txBody>
                    <a:bodyPr/>
                    <a:lstStyle/>
                    <a:p>
                      <a:r>
                        <a:rPr lang="da-DK" sz="1400" dirty="0"/>
                        <a:t>2.T</a:t>
                      </a:r>
                      <a:endParaRPr lang="da-DK"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Thomas, Nynne, Therese, Viktor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Signe, Sabina, Ida, Elvira</a:t>
                      </a:r>
                    </a:p>
                    <a:p>
                      <a:endParaRPr lang="da-DK" sz="12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Lærke, Lucas, Amaal, Anton 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Dominik, Anton M., Amalie, Julie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Oscar, Sofia, Helene, Anna</a:t>
                      </a:r>
                    </a:p>
                  </a:txBody>
                  <a:tcPr/>
                </a:tc>
                <a:tc>
                  <a:txBody>
                    <a:bodyPr/>
                    <a:lstStyle/>
                    <a:p>
                      <a:r>
                        <a:rPr lang="da-DK" sz="1200" b="0" i="0" u="none" strike="noStrike" kern="1200" baseline="0" dirty="0">
                          <a:solidFill>
                            <a:schemeClr val="dk1"/>
                          </a:solidFill>
                          <a:latin typeface="+mn-lt"/>
                          <a:ea typeface="+mn-ea"/>
                          <a:cs typeface="+mn-cs"/>
                        </a:rPr>
                        <a:t>Gustav, Nanna, Sabrin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Marius, Sirin, Emilia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a:solidFill>
                            <a:schemeClr val="dk1"/>
                          </a:solidFill>
                          <a:latin typeface="+mn-lt"/>
                          <a:ea typeface="+mn-ea"/>
                          <a:cs typeface="+mn-cs"/>
                        </a:rPr>
                        <a:t>Jonas, Emma, Camilla, Athene </a:t>
                      </a:r>
                    </a:p>
                  </a:txBody>
                  <a:tcPr/>
                </a:tc>
                <a:extLst>
                  <a:ext uri="{0D108BD9-81ED-4DB2-BD59-A6C34878D82A}">
                    <a16:rowId xmlns:a16="http://schemas.microsoft.com/office/drawing/2014/main" val="1714506123"/>
                  </a:ext>
                </a:extLst>
              </a:tr>
              <a:tr h="485107">
                <a:tc>
                  <a:txBody>
                    <a:bodyPr/>
                    <a:lstStyle/>
                    <a:p>
                      <a:r>
                        <a:rPr lang="da-DK" sz="1400" dirty="0"/>
                        <a:t>2.U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effectLst/>
                          <a:latin typeface="+mn-lt"/>
                          <a:ea typeface="+mn-ea"/>
                          <a:cs typeface="+mn-cs"/>
                        </a:rPr>
                        <a:t>Anders, Tobias, Jonas, Emil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u="none" kern="1200" dirty="0">
                          <a:solidFill>
                            <a:schemeClr val="dk1"/>
                          </a:solidFill>
                          <a:effectLst/>
                          <a:latin typeface="+mn-lt"/>
                          <a:ea typeface="+mn-ea"/>
                          <a:cs typeface="+mn-cs"/>
                        </a:rPr>
                        <a:t>Alma, Augusta, Marie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effectLst/>
                          <a:latin typeface="+mn-lt"/>
                          <a:ea typeface="+mn-ea"/>
                          <a:cs typeface="+mn-cs"/>
                        </a:rPr>
                        <a:t>Andrea, Line, </a:t>
                      </a:r>
                      <a:r>
                        <a:rPr lang="da-DK" sz="1200" kern="1200" dirty="0" err="1">
                          <a:solidFill>
                            <a:schemeClr val="dk1"/>
                          </a:solidFill>
                          <a:effectLst/>
                          <a:latin typeface="+mn-lt"/>
                          <a:ea typeface="+mn-ea"/>
                          <a:cs typeface="+mn-cs"/>
                        </a:rPr>
                        <a:t>Victioria</a:t>
                      </a:r>
                      <a:r>
                        <a:rPr lang="da-DK" sz="1200" kern="1200" dirty="0">
                          <a:solidFill>
                            <a:schemeClr val="dk1"/>
                          </a:solidFill>
                          <a:effectLst/>
                          <a:latin typeface="+mn-lt"/>
                          <a:ea typeface="+mn-ea"/>
                          <a:cs typeface="+mn-cs"/>
                        </a:rPr>
                        <a:t>, Laura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effectLst/>
                          <a:latin typeface="+mn-lt"/>
                          <a:ea typeface="+mn-ea"/>
                          <a:cs typeface="+mn-cs"/>
                        </a:rPr>
                        <a:t>Katrine, Victoria O., Line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effectLst/>
                          <a:latin typeface="+mn-lt"/>
                          <a:ea typeface="+mn-ea"/>
                          <a:cs typeface="+mn-cs"/>
                        </a:rPr>
                        <a:t>Emma, Karla, Nanna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Amalie B., Xenia, Anna, Thea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effectLst/>
                          <a:latin typeface="+mn-lt"/>
                          <a:ea typeface="+mn-ea"/>
                          <a:cs typeface="+mn-cs"/>
                        </a:rPr>
                        <a:t>Amelie, Gry, David, Viktor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dk1"/>
                          </a:solidFill>
                          <a:effectLst/>
                          <a:latin typeface="+mn-lt"/>
                          <a:ea typeface="+mn-ea"/>
                          <a:cs typeface="+mn-cs"/>
                        </a:rPr>
                        <a:t>Amalie L., Vera, Regitze, Selma</a:t>
                      </a:r>
                    </a:p>
                  </a:txBody>
                  <a:tcPr/>
                </a:tc>
                <a:extLst>
                  <a:ext uri="{0D108BD9-81ED-4DB2-BD59-A6C34878D82A}">
                    <a16:rowId xmlns:a16="http://schemas.microsoft.com/office/drawing/2014/main" val="327261553"/>
                  </a:ext>
                </a:extLst>
              </a:tr>
              <a:tr h="649125">
                <a:tc>
                  <a:txBody>
                    <a:bodyPr/>
                    <a:lstStyle/>
                    <a:p>
                      <a:r>
                        <a:rPr lang="da-DK" sz="1400" dirty="0"/>
                        <a:t>2.W</a:t>
                      </a:r>
                    </a:p>
                  </a:txBody>
                  <a:tcPr/>
                </a:tc>
                <a:tc>
                  <a:txBody>
                    <a:bodyPr/>
                    <a:lstStyle/>
                    <a:p>
                      <a:r>
                        <a:rPr lang="da-DK" sz="1200" dirty="0"/>
                        <a:t>Alexander, Bertram, Ellen, Victoria</a:t>
                      </a:r>
                    </a:p>
                  </a:txBody>
                  <a:tcPr/>
                </a:tc>
                <a:tc>
                  <a:txBody>
                    <a:bodyPr/>
                    <a:lstStyle/>
                    <a:p>
                      <a:r>
                        <a:rPr lang="da-DK" sz="1200" b="0" u="none" dirty="0"/>
                        <a:t>Bertil, Valdemar, Nikoline</a:t>
                      </a:r>
                    </a:p>
                  </a:txBody>
                  <a:tcPr/>
                </a:tc>
                <a:tc>
                  <a:txBody>
                    <a:bodyPr/>
                    <a:lstStyle/>
                    <a:p>
                      <a:r>
                        <a:rPr lang="da-DK" sz="1200" dirty="0"/>
                        <a:t>Caroline, Freja, Christian</a:t>
                      </a:r>
                    </a:p>
                  </a:txBody>
                  <a:tcPr/>
                </a:tc>
                <a:tc>
                  <a:txBody>
                    <a:bodyPr/>
                    <a:lstStyle/>
                    <a:p>
                      <a:r>
                        <a:rPr lang="da-DK" sz="1200" dirty="0"/>
                        <a:t>Emil, Emilie, Malu</a:t>
                      </a:r>
                    </a:p>
                  </a:txBody>
                  <a:tcPr/>
                </a:tc>
                <a:tc>
                  <a:txBody>
                    <a:bodyPr/>
                    <a:lstStyle/>
                    <a:p>
                      <a:r>
                        <a:rPr lang="da-DK" sz="1200" dirty="0"/>
                        <a:t>Ida, Mads, Nicoline</a:t>
                      </a:r>
                    </a:p>
                  </a:txBody>
                  <a:tcPr/>
                </a:tc>
                <a:tc>
                  <a:txBody>
                    <a:bodyPr/>
                    <a:lstStyle/>
                    <a:p>
                      <a:r>
                        <a:rPr lang="da-DK" sz="1200" dirty="0"/>
                        <a:t>Ingeborg, Mark, Nicklas</a:t>
                      </a:r>
                    </a:p>
                  </a:txBody>
                  <a:tcPr/>
                </a:tc>
                <a:tc>
                  <a:txBody>
                    <a:bodyPr/>
                    <a:lstStyle/>
                    <a:p>
                      <a:r>
                        <a:rPr lang="da-DK" sz="1200" dirty="0"/>
                        <a:t>Peder, Sebastian, Silje</a:t>
                      </a:r>
                    </a:p>
                  </a:txBody>
                  <a:tcPr/>
                </a:tc>
                <a:tc>
                  <a:txBody>
                    <a:bodyPr/>
                    <a:lstStyle/>
                    <a:p>
                      <a:r>
                        <a:rPr lang="da-DK" sz="1200" dirty="0"/>
                        <a:t>Sarah, Sofie H., Sofie L.</a:t>
                      </a:r>
                    </a:p>
                  </a:txBody>
                  <a:tcPr/>
                </a:tc>
                <a:extLst>
                  <a:ext uri="{0D108BD9-81ED-4DB2-BD59-A6C34878D82A}">
                    <a16:rowId xmlns:a16="http://schemas.microsoft.com/office/drawing/2014/main" val="1197595915"/>
                  </a:ext>
                </a:extLst>
              </a:tr>
              <a:tr h="393475">
                <a:tc>
                  <a:txBody>
                    <a:bodyPr/>
                    <a:lstStyle/>
                    <a:p>
                      <a:r>
                        <a:rPr lang="da-DK" sz="1400" dirty="0"/>
                        <a:t>2.X</a:t>
                      </a:r>
                    </a:p>
                  </a:txBody>
                  <a:tcPr/>
                </a:tc>
                <a:tc>
                  <a:txBody>
                    <a:bodyPr/>
                    <a:lstStyle/>
                    <a:p>
                      <a:pPr marL="0" algn="l" defTabSz="914400" rtl="0" eaLnBrk="1" latinLnBrk="0" hangingPunct="1"/>
                      <a:r>
                        <a:rPr lang="en-US" sz="1200" b="0" i="0" u="none" strike="noStrike" kern="1200" baseline="0" dirty="0">
                          <a:solidFill>
                            <a:schemeClr val="dk1"/>
                          </a:solidFill>
                          <a:latin typeface="+mn-lt"/>
                          <a:ea typeface="+mn-ea"/>
                          <a:cs typeface="+mn-cs"/>
                        </a:rPr>
                        <a:t>Jeppe B, Kasper BK, Andreas N</a:t>
                      </a:r>
                      <a:endParaRPr lang="da-DK"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lang="en-US" sz="1200" b="0" i="0" u="none" strike="noStrike" kern="1200" baseline="0" dirty="0">
                          <a:solidFill>
                            <a:schemeClr val="dk1"/>
                          </a:solidFill>
                          <a:latin typeface="+mn-lt"/>
                          <a:ea typeface="+mn-ea"/>
                          <a:cs typeface="+mn-cs"/>
                        </a:rPr>
                        <a:t>Valdemar, Jonathan, Isabella, Andreas J</a:t>
                      </a:r>
                      <a:endParaRPr lang="da-DK"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Kasper BR, Sune, Cecilie, Tim</a:t>
                      </a:r>
                    </a:p>
                  </a:txBody>
                  <a:tcPr/>
                </a:tc>
                <a:tc>
                  <a:txBody>
                    <a:bodyPr/>
                    <a:lstStyle/>
                    <a:p>
                      <a:pPr marL="0" algn="l" defTabSz="914400" rtl="0" eaLnBrk="1" latinLnBrk="0" hangingPunct="1"/>
                      <a:r>
                        <a:rPr lang="en-US" sz="1200" b="0" i="0" u="none" strike="noStrike" kern="1200" baseline="0" dirty="0">
                          <a:solidFill>
                            <a:schemeClr val="dk1"/>
                          </a:solidFill>
                          <a:latin typeface="+mn-lt"/>
                          <a:ea typeface="+mn-ea"/>
                          <a:cs typeface="+mn-cs"/>
                        </a:rPr>
                        <a:t>Sebastian, Emilie, Jeppe R, Marcus</a:t>
                      </a:r>
                      <a:endParaRPr lang="da-DK"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Harald, Victor, August</a:t>
                      </a:r>
                    </a:p>
                  </a:txBody>
                  <a:tcPr/>
                </a:tc>
                <a:tc>
                  <a:txBody>
                    <a:bodyPr/>
                    <a:lstStyle/>
                    <a:p>
                      <a:pPr marL="0" algn="l" defTabSz="914400" rtl="0" eaLnBrk="1" latinLnBrk="0" hangingPunct="1"/>
                      <a:r>
                        <a:rPr lang="en-US" sz="1200" b="0" i="0" u="none" strike="noStrike" kern="1200" baseline="0" dirty="0">
                          <a:solidFill>
                            <a:schemeClr val="dk1"/>
                          </a:solidFill>
                          <a:latin typeface="+mn-lt"/>
                          <a:ea typeface="+mn-ea"/>
                          <a:cs typeface="+mn-cs"/>
                        </a:rPr>
                        <a:t>Rasmus J, Karolis, Lucas, William</a:t>
                      </a:r>
                      <a:endParaRPr lang="da-DK"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Rasmus E, Burhan, Zerina, Joseph</a:t>
                      </a:r>
                    </a:p>
                  </a:txBody>
                  <a:tcPr/>
                </a:tc>
                <a:tc>
                  <a:txBody>
                    <a:bodyPr/>
                    <a:lstStyle/>
                    <a:p>
                      <a:pPr marL="0" algn="l" defTabSz="914400" rtl="0" eaLnBrk="1" latinLnBrk="0" hangingPunct="1"/>
                      <a:r>
                        <a:rPr lang="da-DK" sz="1200" b="0" i="0" u="none" strike="noStrike" kern="1200" baseline="0" dirty="0">
                          <a:solidFill>
                            <a:schemeClr val="dk1"/>
                          </a:solidFill>
                          <a:latin typeface="+mn-lt"/>
                          <a:ea typeface="+mn-ea"/>
                          <a:cs typeface="+mn-cs"/>
                        </a:rPr>
                        <a:t>Emil B, Sidsel, Mads</a:t>
                      </a:r>
                    </a:p>
                  </a:txBody>
                  <a:tcPr/>
                </a:tc>
                <a:extLst>
                  <a:ext uri="{0D108BD9-81ED-4DB2-BD59-A6C34878D82A}">
                    <a16:rowId xmlns:a16="http://schemas.microsoft.com/office/drawing/2014/main" val="1203606778"/>
                  </a:ext>
                </a:extLst>
              </a:tr>
              <a:tr h="393475">
                <a:tc>
                  <a:txBody>
                    <a:bodyPr/>
                    <a:lstStyle/>
                    <a:p>
                      <a:r>
                        <a:rPr lang="da-DK" sz="1400" dirty="0"/>
                        <a:t>2.Z</a:t>
                      </a:r>
                    </a:p>
                  </a:txBody>
                  <a:tcPr/>
                </a:tc>
                <a:tc>
                  <a:txBody>
                    <a:bodyPr/>
                    <a:lstStyle/>
                    <a:p>
                      <a:r>
                        <a:rPr lang="da-DK" sz="1200" b="0" dirty="0" err="1"/>
                        <a:t>Jad</a:t>
                      </a:r>
                      <a:r>
                        <a:rPr lang="da-DK" sz="1200" b="0" dirty="0"/>
                        <a:t>, Lilly, Cecilie, Ilhan </a:t>
                      </a:r>
                    </a:p>
                  </a:txBody>
                  <a:tcPr/>
                </a:tc>
                <a:tc>
                  <a:txBody>
                    <a:bodyPr/>
                    <a:lstStyle/>
                    <a:p>
                      <a:r>
                        <a:rPr lang="da-DK" sz="1200" b="0" u="none" dirty="0"/>
                        <a:t>Josefine, Selin, </a:t>
                      </a:r>
                      <a:r>
                        <a:rPr lang="da-DK" sz="1200" b="0" u="none" dirty="0" err="1"/>
                        <a:t>Sukaina</a:t>
                      </a:r>
                      <a:r>
                        <a:rPr lang="da-DK" sz="1200" b="0" u="none" dirty="0"/>
                        <a:t>, Sarah</a:t>
                      </a:r>
                    </a:p>
                  </a:txBody>
                  <a:tcPr/>
                </a:tc>
                <a:tc>
                  <a:txBody>
                    <a:bodyPr/>
                    <a:lstStyle/>
                    <a:p>
                      <a:r>
                        <a:rPr lang="da-DK" sz="1200" b="0" dirty="0"/>
                        <a:t>Dunia, </a:t>
                      </a:r>
                      <a:r>
                        <a:rPr lang="da-DK" sz="1200" b="0" dirty="0" err="1"/>
                        <a:t>Ilhana</a:t>
                      </a:r>
                      <a:r>
                        <a:rPr lang="da-DK" sz="1200" b="0" dirty="0"/>
                        <a:t>, Leen, Isabella</a:t>
                      </a:r>
                    </a:p>
                  </a:txBody>
                  <a:tcPr/>
                </a:tc>
                <a:tc>
                  <a:txBody>
                    <a:bodyPr/>
                    <a:lstStyle/>
                    <a:p>
                      <a:r>
                        <a:rPr lang="da-DK" sz="1200" b="0" dirty="0"/>
                        <a:t>Aisha, Dayan, Sigurd, Hassan</a:t>
                      </a:r>
                    </a:p>
                  </a:txBody>
                  <a:tcPr/>
                </a:tc>
                <a:tc>
                  <a:txBody>
                    <a:bodyPr/>
                    <a:lstStyle/>
                    <a:p>
                      <a:r>
                        <a:rPr lang="da-DK" sz="1200" b="0" dirty="0"/>
                        <a:t>Helen, Fatima, Sofus</a:t>
                      </a:r>
                    </a:p>
                  </a:txBody>
                  <a:tcPr/>
                </a:tc>
                <a:tc>
                  <a:txBody>
                    <a:bodyPr/>
                    <a:lstStyle/>
                    <a:p>
                      <a:r>
                        <a:rPr lang="da-DK" sz="1200" b="0" dirty="0"/>
                        <a:t>Anas, Silke, Salma</a:t>
                      </a:r>
                    </a:p>
                  </a:txBody>
                  <a:tcPr/>
                </a:tc>
                <a:tc>
                  <a:txBody>
                    <a:bodyPr/>
                    <a:lstStyle/>
                    <a:p>
                      <a:r>
                        <a:rPr lang="da-DK" sz="1200" b="0" dirty="0"/>
                        <a:t>Maja, Sofia, Nikolaj</a:t>
                      </a:r>
                    </a:p>
                  </a:txBody>
                  <a:tcPr/>
                </a:tc>
                <a:tc>
                  <a:txBody>
                    <a:bodyPr/>
                    <a:lstStyle/>
                    <a:p>
                      <a:r>
                        <a:rPr lang="da-DK" sz="1200" b="0" dirty="0"/>
                        <a:t>Anna, Adin, Laura</a:t>
                      </a:r>
                    </a:p>
                  </a:txBody>
                  <a:tcPr/>
                </a:tc>
                <a:extLst>
                  <a:ext uri="{0D108BD9-81ED-4DB2-BD59-A6C34878D82A}">
                    <a16:rowId xmlns:a16="http://schemas.microsoft.com/office/drawing/2014/main" val="3914319544"/>
                  </a:ext>
                </a:extLst>
              </a:tr>
            </a:tbl>
          </a:graphicData>
        </a:graphic>
      </p:graphicFrame>
    </p:spTree>
    <p:extLst>
      <p:ext uri="{BB962C8B-B14F-4D97-AF65-F5344CB8AC3E}">
        <p14:creationId xmlns:p14="http://schemas.microsoft.com/office/powerpoint/2010/main" val="192762424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1299</TotalTime>
  <Words>1424</Words>
  <Application>Microsoft Office PowerPoint</Application>
  <PresentationFormat>Widescreen</PresentationFormat>
  <Paragraphs>187</Paragraphs>
  <Slides>16</Slides>
  <Notes>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Calibri</vt:lpstr>
      <vt:lpstr>Calibri Light</vt:lpstr>
      <vt:lpstr>Museo Sans 500</vt:lpstr>
      <vt:lpstr>Wingdings</vt:lpstr>
      <vt:lpstr>Office-tema</vt:lpstr>
      <vt:lpstr>Historiedag med fokus på  Holocaust</vt:lpstr>
      <vt:lpstr>Hvorfor?</vt:lpstr>
      <vt:lpstr>Hvorfor?</vt:lpstr>
      <vt:lpstr>Hvad var Holocaust?</vt:lpstr>
      <vt:lpstr>Hvordan kunne det ske?</vt:lpstr>
      <vt:lpstr>PowerPoint-præsentation</vt:lpstr>
      <vt:lpstr>PowerPoint-præsentation</vt:lpstr>
      <vt:lpstr>Hvordan</vt:lpstr>
      <vt:lpstr>PowerPoint-præsentation</vt:lpstr>
      <vt:lpstr>Workshop 5 + 6</vt:lpstr>
      <vt:lpstr>Antisemitisme</vt:lpstr>
      <vt:lpstr>Antisemitisme</vt:lpstr>
      <vt:lpstr>Zionisme</vt:lpstr>
      <vt:lpstr>Zionisme</vt:lpstr>
      <vt:lpstr>Antizionisme</vt:lpstr>
      <vt:lpstr>Forslag til underemner (se materialebank)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Historiedag med fokus på  Holocaust</dc:title>
  <dc:creator>Stinne Fisker</dc:creator>
  <cp:lastModifiedBy>Jacob Jørgensen</cp:lastModifiedBy>
  <cp:revision>9</cp:revision>
  <dcterms:created xsi:type="dcterms:W3CDTF">2024-01-08T07:48:05Z</dcterms:created>
  <dcterms:modified xsi:type="dcterms:W3CDTF">2025-01-27T07:57:01Z</dcterms:modified>
</cp:coreProperties>
</file>