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0" r:id="rId3"/>
    <p:sldId id="273" r:id="rId4"/>
    <p:sldId id="286" r:id="rId5"/>
    <p:sldId id="274" r:id="rId6"/>
    <p:sldId id="275" r:id="rId7"/>
    <p:sldId id="276" r:id="rId8"/>
    <p:sldId id="277" r:id="rId9"/>
    <p:sldId id="278" r:id="rId10"/>
    <p:sldId id="257" r:id="rId11"/>
    <p:sldId id="279" r:id="rId12"/>
    <p:sldId id="280" r:id="rId13"/>
    <p:sldId id="287" r:id="rId14"/>
    <p:sldId id="281" r:id="rId15"/>
    <p:sldId id="282" r:id="rId16"/>
    <p:sldId id="283" r:id="rId17"/>
    <p:sldId id="260" r:id="rId18"/>
    <p:sldId id="261" r:id="rId19"/>
    <p:sldId id="262" r:id="rId20"/>
    <p:sldId id="263" r:id="rId21"/>
    <p:sldId id="264" r:id="rId22"/>
    <p:sldId id="265" r:id="rId23"/>
    <p:sldId id="266" r:id="rId24"/>
    <p:sldId id="267" r:id="rId25"/>
    <p:sldId id="268" r:id="rId26"/>
    <p:sldId id="269" r:id="rId27"/>
    <p:sldId id="288" r:id="rId28"/>
    <p:sldId id="258" r:id="rId29"/>
    <p:sldId id="285" r:id="rId30"/>
    <p:sldId id="284" r:id="rId3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73E9D0-6C63-49C3-AC36-FCF38B2733E6}" v="59" dt="2025-01-10T08:59:58.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077" autoAdjust="0"/>
  </p:normalViewPr>
  <p:slideViewPr>
    <p:cSldViewPr>
      <p:cViewPr varScale="1">
        <p:scale>
          <a:sx n="45" d="100"/>
          <a:sy n="45" d="100"/>
        </p:scale>
        <p:origin x="1492"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ene Cramer Engebjerg" userId="0f951765-35a6-4e99-a76f-f0fc188fb0a7" providerId="ADAL" clId="{D6C9BF7F-8771-49D8-8603-2E2DE8EFD621}"/>
    <pc:docChg chg="custSel modSld">
      <pc:chgData name="Malene Cramer Engebjerg" userId="0f951765-35a6-4e99-a76f-f0fc188fb0a7" providerId="ADAL" clId="{D6C9BF7F-8771-49D8-8603-2E2DE8EFD621}" dt="2021-12-08T07:21:45.555" v="75" actId="20577"/>
      <pc:docMkLst>
        <pc:docMk/>
      </pc:docMkLst>
      <pc:sldChg chg="modSp mod modNotesTx">
        <pc:chgData name="Malene Cramer Engebjerg" userId="0f951765-35a6-4e99-a76f-f0fc188fb0a7" providerId="ADAL" clId="{D6C9BF7F-8771-49D8-8603-2E2DE8EFD621}" dt="2021-12-08T07:21:45.555" v="75" actId="20577"/>
        <pc:sldMkLst>
          <pc:docMk/>
          <pc:sldMk cId="14513200" sldId="258"/>
        </pc:sldMkLst>
      </pc:sldChg>
      <pc:sldChg chg="modSp mod">
        <pc:chgData name="Malene Cramer Engebjerg" userId="0f951765-35a6-4e99-a76f-f0fc188fb0a7" providerId="ADAL" clId="{D6C9BF7F-8771-49D8-8603-2E2DE8EFD621}" dt="2021-12-08T07:20:59.083" v="17" actId="27636"/>
        <pc:sldMkLst>
          <pc:docMk/>
          <pc:sldMk cId="1422035496" sldId="279"/>
        </pc:sldMkLst>
      </pc:sldChg>
    </pc:docChg>
  </pc:docChgLst>
  <pc:docChgLst>
    <pc:chgData name="Malene Cramer Engebjerg" userId="0f951765-35a6-4e99-a76f-f0fc188fb0a7" providerId="ADAL" clId="{8673E9D0-6C63-49C3-AC36-FCF38B2733E6}"/>
    <pc:docChg chg="undo custSel addSld delSld modSld">
      <pc:chgData name="Malene Cramer Engebjerg" userId="0f951765-35a6-4e99-a76f-f0fc188fb0a7" providerId="ADAL" clId="{8673E9D0-6C63-49C3-AC36-FCF38B2733E6}" dt="2025-01-16T10:03:46.309" v="471" actId="20577"/>
      <pc:docMkLst>
        <pc:docMk/>
      </pc:docMkLst>
      <pc:sldChg chg="addSp modSp mod">
        <pc:chgData name="Malene Cramer Engebjerg" userId="0f951765-35a6-4e99-a76f-f0fc188fb0a7" providerId="ADAL" clId="{8673E9D0-6C63-49C3-AC36-FCF38B2733E6}" dt="2025-01-10T09:00:49.099" v="458" actId="27636"/>
        <pc:sldMkLst>
          <pc:docMk/>
          <pc:sldMk cId="14513200" sldId="258"/>
        </pc:sldMkLst>
        <pc:spChg chg="mod">
          <ac:chgData name="Malene Cramer Engebjerg" userId="0f951765-35a6-4e99-a76f-f0fc188fb0a7" providerId="ADAL" clId="{8673E9D0-6C63-49C3-AC36-FCF38B2733E6}" dt="2025-01-10T08:59:41.062" v="446" actId="27636"/>
          <ac:spMkLst>
            <pc:docMk/>
            <pc:sldMk cId="14513200" sldId="258"/>
            <ac:spMk id="3" creationId="{00000000-0000-0000-0000-000000000000}"/>
          </ac:spMkLst>
        </pc:spChg>
        <pc:spChg chg="add mod">
          <ac:chgData name="Malene Cramer Engebjerg" userId="0f951765-35a6-4e99-a76f-f0fc188fb0a7" providerId="ADAL" clId="{8673E9D0-6C63-49C3-AC36-FCF38B2733E6}" dt="2025-01-10T09:00:49.099" v="458" actId="27636"/>
          <ac:spMkLst>
            <pc:docMk/>
            <pc:sldMk cId="14513200" sldId="258"/>
            <ac:spMk id="4" creationId="{B26A4F1B-5E1C-D952-675C-05A528A0605B}"/>
          </ac:spMkLst>
        </pc:spChg>
      </pc:sldChg>
      <pc:sldChg chg="addSp delSp modSp mod modAnim modNotesTx">
        <pc:chgData name="Malene Cramer Engebjerg" userId="0f951765-35a6-4e99-a76f-f0fc188fb0a7" providerId="ADAL" clId="{8673E9D0-6C63-49C3-AC36-FCF38B2733E6}" dt="2025-01-10T07:32:34.090" v="227"/>
        <pc:sldMkLst>
          <pc:docMk/>
          <pc:sldMk cId="3071227689" sldId="260"/>
        </pc:sldMkLst>
        <pc:picChg chg="add mod">
          <ac:chgData name="Malene Cramer Engebjerg" userId="0f951765-35a6-4e99-a76f-f0fc188fb0a7" providerId="ADAL" clId="{8673E9D0-6C63-49C3-AC36-FCF38B2733E6}" dt="2025-01-10T07:32:34.090" v="227"/>
          <ac:picMkLst>
            <pc:docMk/>
            <pc:sldMk cId="3071227689" sldId="260"/>
            <ac:picMk id="4" creationId="{1B879E43-B71C-3FD1-1BA3-1003C419A261}"/>
          </ac:picMkLst>
        </pc:picChg>
      </pc:sldChg>
      <pc:sldChg chg="addSp delSp modSp mod modAnim modNotesTx">
        <pc:chgData name="Malene Cramer Engebjerg" userId="0f951765-35a6-4e99-a76f-f0fc188fb0a7" providerId="ADAL" clId="{8673E9D0-6C63-49C3-AC36-FCF38B2733E6}" dt="2025-01-10T07:41:19.521" v="241"/>
        <pc:sldMkLst>
          <pc:docMk/>
          <pc:sldMk cId="2769436239" sldId="261"/>
        </pc:sldMkLst>
        <pc:picChg chg="add mod">
          <ac:chgData name="Malene Cramer Engebjerg" userId="0f951765-35a6-4e99-a76f-f0fc188fb0a7" providerId="ADAL" clId="{8673E9D0-6C63-49C3-AC36-FCF38B2733E6}" dt="2025-01-10T07:35:53.625" v="232"/>
          <ac:picMkLst>
            <pc:docMk/>
            <pc:sldMk cId="2769436239" sldId="261"/>
            <ac:picMk id="4" creationId="{C67C4A02-FE7E-4CCA-617D-89022267F94F}"/>
          </ac:picMkLst>
        </pc:picChg>
      </pc:sldChg>
      <pc:sldChg chg="addSp delSp modSp mod modAnim modNotesTx">
        <pc:chgData name="Malene Cramer Engebjerg" userId="0f951765-35a6-4e99-a76f-f0fc188fb0a7" providerId="ADAL" clId="{8673E9D0-6C63-49C3-AC36-FCF38B2733E6}" dt="2025-01-10T07:43:12.858" v="244"/>
        <pc:sldMkLst>
          <pc:docMk/>
          <pc:sldMk cId="1298935797" sldId="262"/>
        </pc:sldMkLst>
        <pc:picChg chg="add mod">
          <ac:chgData name="Malene Cramer Engebjerg" userId="0f951765-35a6-4e99-a76f-f0fc188fb0a7" providerId="ADAL" clId="{8673E9D0-6C63-49C3-AC36-FCF38B2733E6}" dt="2025-01-10T07:43:12.858" v="244"/>
          <ac:picMkLst>
            <pc:docMk/>
            <pc:sldMk cId="1298935797" sldId="262"/>
            <ac:picMk id="4" creationId="{4E8C18EB-3D3E-1F1E-1985-0ED2124C0EC0}"/>
          </ac:picMkLst>
        </pc:picChg>
      </pc:sldChg>
      <pc:sldChg chg="addSp delSp modSp mod modAnim modNotesTx">
        <pc:chgData name="Malene Cramer Engebjerg" userId="0f951765-35a6-4e99-a76f-f0fc188fb0a7" providerId="ADAL" clId="{8673E9D0-6C63-49C3-AC36-FCF38B2733E6}" dt="2025-01-10T07:46:22.488" v="251"/>
        <pc:sldMkLst>
          <pc:docMk/>
          <pc:sldMk cId="2806933732" sldId="263"/>
        </pc:sldMkLst>
        <pc:picChg chg="add mod">
          <ac:chgData name="Malene Cramer Engebjerg" userId="0f951765-35a6-4e99-a76f-f0fc188fb0a7" providerId="ADAL" clId="{8673E9D0-6C63-49C3-AC36-FCF38B2733E6}" dt="2025-01-10T07:46:22.488" v="251"/>
          <ac:picMkLst>
            <pc:docMk/>
            <pc:sldMk cId="2806933732" sldId="263"/>
            <ac:picMk id="4" creationId="{1D3987A9-9B4B-C830-56C0-BFC45BB73BB1}"/>
          </ac:picMkLst>
        </pc:picChg>
      </pc:sldChg>
      <pc:sldChg chg="addSp delSp modSp mod modAnim modNotesTx">
        <pc:chgData name="Malene Cramer Engebjerg" userId="0f951765-35a6-4e99-a76f-f0fc188fb0a7" providerId="ADAL" clId="{8673E9D0-6C63-49C3-AC36-FCF38B2733E6}" dt="2025-01-10T07:50:13.176" v="258"/>
        <pc:sldMkLst>
          <pc:docMk/>
          <pc:sldMk cId="649093999" sldId="264"/>
        </pc:sldMkLst>
        <pc:picChg chg="add mod">
          <ac:chgData name="Malene Cramer Engebjerg" userId="0f951765-35a6-4e99-a76f-f0fc188fb0a7" providerId="ADAL" clId="{8673E9D0-6C63-49C3-AC36-FCF38B2733E6}" dt="2025-01-10T07:50:13.176" v="258"/>
          <ac:picMkLst>
            <pc:docMk/>
            <pc:sldMk cId="649093999" sldId="264"/>
            <ac:picMk id="4" creationId="{044EBCDB-0ABC-865C-F924-4BEEDD95649A}"/>
          </ac:picMkLst>
        </pc:picChg>
      </pc:sldChg>
      <pc:sldChg chg="addSp delSp modSp mod modAnim modNotesTx">
        <pc:chgData name="Malene Cramer Engebjerg" userId="0f951765-35a6-4e99-a76f-f0fc188fb0a7" providerId="ADAL" clId="{8673E9D0-6C63-49C3-AC36-FCF38B2733E6}" dt="2025-01-10T07:53:43.788" v="264"/>
        <pc:sldMkLst>
          <pc:docMk/>
          <pc:sldMk cId="255508562" sldId="265"/>
        </pc:sldMkLst>
        <pc:picChg chg="add mod">
          <ac:chgData name="Malene Cramer Engebjerg" userId="0f951765-35a6-4e99-a76f-f0fc188fb0a7" providerId="ADAL" clId="{8673E9D0-6C63-49C3-AC36-FCF38B2733E6}" dt="2025-01-10T07:53:43.788" v="264"/>
          <ac:picMkLst>
            <pc:docMk/>
            <pc:sldMk cId="255508562" sldId="265"/>
            <ac:picMk id="4" creationId="{38D24A58-31DF-C019-6561-92DADA20E0D5}"/>
          </ac:picMkLst>
        </pc:picChg>
      </pc:sldChg>
      <pc:sldChg chg="addSp delSp modSp mod modAnim modNotesTx">
        <pc:chgData name="Malene Cramer Engebjerg" userId="0f951765-35a6-4e99-a76f-f0fc188fb0a7" providerId="ADAL" clId="{8673E9D0-6C63-49C3-AC36-FCF38B2733E6}" dt="2025-01-10T07:57:06.945" v="269"/>
        <pc:sldMkLst>
          <pc:docMk/>
          <pc:sldMk cId="561441465" sldId="266"/>
        </pc:sldMkLst>
        <pc:picChg chg="add mod">
          <ac:chgData name="Malene Cramer Engebjerg" userId="0f951765-35a6-4e99-a76f-f0fc188fb0a7" providerId="ADAL" clId="{8673E9D0-6C63-49C3-AC36-FCF38B2733E6}" dt="2025-01-10T07:57:06.945" v="269"/>
          <ac:picMkLst>
            <pc:docMk/>
            <pc:sldMk cId="561441465" sldId="266"/>
            <ac:picMk id="4" creationId="{CBAE32CA-4406-BC2D-302B-A0915575A2A0}"/>
          </ac:picMkLst>
        </pc:picChg>
      </pc:sldChg>
      <pc:sldChg chg="addSp delSp modSp mod modAnim modNotesTx">
        <pc:chgData name="Malene Cramer Engebjerg" userId="0f951765-35a6-4e99-a76f-f0fc188fb0a7" providerId="ADAL" clId="{8673E9D0-6C63-49C3-AC36-FCF38B2733E6}" dt="2025-01-10T08:00:36.990" v="274"/>
        <pc:sldMkLst>
          <pc:docMk/>
          <pc:sldMk cId="155287232" sldId="267"/>
        </pc:sldMkLst>
        <pc:picChg chg="add mod">
          <ac:chgData name="Malene Cramer Engebjerg" userId="0f951765-35a6-4e99-a76f-f0fc188fb0a7" providerId="ADAL" clId="{8673E9D0-6C63-49C3-AC36-FCF38B2733E6}" dt="2025-01-10T08:00:36.990" v="274"/>
          <ac:picMkLst>
            <pc:docMk/>
            <pc:sldMk cId="155287232" sldId="267"/>
            <ac:picMk id="4" creationId="{BAB46301-5867-3DDB-94DC-BE1A4CAF944F}"/>
          </ac:picMkLst>
        </pc:picChg>
      </pc:sldChg>
      <pc:sldChg chg="addSp delSp modSp mod modAnim modNotesTx">
        <pc:chgData name="Malene Cramer Engebjerg" userId="0f951765-35a6-4e99-a76f-f0fc188fb0a7" providerId="ADAL" clId="{8673E9D0-6C63-49C3-AC36-FCF38B2733E6}" dt="2025-01-10T08:03:18.434" v="278"/>
        <pc:sldMkLst>
          <pc:docMk/>
          <pc:sldMk cId="1155413080" sldId="268"/>
        </pc:sldMkLst>
        <pc:picChg chg="add mod">
          <ac:chgData name="Malene Cramer Engebjerg" userId="0f951765-35a6-4e99-a76f-f0fc188fb0a7" providerId="ADAL" clId="{8673E9D0-6C63-49C3-AC36-FCF38B2733E6}" dt="2025-01-10T08:03:18.434" v="278"/>
          <ac:picMkLst>
            <pc:docMk/>
            <pc:sldMk cId="1155413080" sldId="268"/>
            <ac:picMk id="4" creationId="{50BF984E-DA1A-481E-12EE-CBB95F73A3B8}"/>
          </ac:picMkLst>
        </pc:picChg>
      </pc:sldChg>
      <pc:sldChg chg="addSp delSp modSp mod modAnim modNotesTx">
        <pc:chgData name="Malene Cramer Engebjerg" userId="0f951765-35a6-4e99-a76f-f0fc188fb0a7" providerId="ADAL" clId="{8673E9D0-6C63-49C3-AC36-FCF38B2733E6}" dt="2025-01-10T08:09:04.409" v="283"/>
        <pc:sldMkLst>
          <pc:docMk/>
          <pc:sldMk cId="3872577743" sldId="269"/>
        </pc:sldMkLst>
        <pc:picChg chg="add mod">
          <ac:chgData name="Malene Cramer Engebjerg" userId="0f951765-35a6-4e99-a76f-f0fc188fb0a7" providerId="ADAL" clId="{8673E9D0-6C63-49C3-AC36-FCF38B2733E6}" dt="2025-01-10T08:09:04.409" v="283"/>
          <ac:picMkLst>
            <pc:docMk/>
            <pc:sldMk cId="3872577743" sldId="269"/>
            <ac:picMk id="4" creationId="{EADAFF38-B92A-2C1A-1BD7-01310191359B}"/>
          </ac:picMkLst>
        </pc:picChg>
      </pc:sldChg>
      <pc:sldChg chg="addSp modSp mod modClrScheme chgLayout">
        <pc:chgData name="Malene Cramer Engebjerg" userId="0f951765-35a6-4e99-a76f-f0fc188fb0a7" providerId="ADAL" clId="{8673E9D0-6C63-49C3-AC36-FCF38B2733E6}" dt="2025-01-16T10:03:46.309" v="471" actId="20577"/>
        <pc:sldMkLst>
          <pc:docMk/>
          <pc:sldMk cId="1418627305" sldId="270"/>
        </pc:sldMkLst>
        <pc:spChg chg="mod">
          <ac:chgData name="Malene Cramer Engebjerg" userId="0f951765-35a6-4e99-a76f-f0fc188fb0a7" providerId="ADAL" clId="{8673E9D0-6C63-49C3-AC36-FCF38B2733E6}" dt="2025-01-09T12:35:57.108" v="3" actId="26606"/>
          <ac:spMkLst>
            <pc:docMk/>
            <pc:sldMk cId="1418627305" sldId="270"/>
            <ac:spMk id="2" creationId="{00000000-0000-0000-0000-000000000000}"/>
          </ac:spMkLst>
        </pc:spChg>
        <pc:spChg chg="mod">
          <ac:chgData name="Malene Cramer Engebjerg" userId="0f951765-35a6-4e99-a76f-f0fc188fb0a7" providerId="ADAL" clId="{8673E9D0-6C63-49C3-AC36-FCF38B2733E6}" dt="2025-01-16T10:03:46.309" v="471" actId="20577"/>
          <ac:spMkLst>
            <pc:docMk/>
            <pc:sldMk cId="1418627305" sldId="270"/>
            <ac:spMk id="3" creationId="{00000000-0000-0000-0000-000000000000}"/>
          </ac:spMkLst>
        </pc:spChg>
        <pc:picChg chg="add mod">
          <ac:chgData name="Malene Cramer Engebjerg" userId="0f951765-35a6-4e99-a76f-f0fc188fb0a7" providerId="ADAL" clId="{8673E9D0-6C63-49C3-AC36-FCF38B2733E6}" dt="2025-01-09T12:35:57.108" v="3" actId="26606"/>
          <ac:picMkLst>
            <pc:docMk/>
            <pc:sldMk cId="1418627305" sldId="270"/>
            <ac:picMk id="5" creationId="{2E3E8242-135E-825C-686E-ED0A37E64E0E}"/>
          </ac:picMkLst>
        </pc:picChg>
      </pc:sldChg>
      <pc:sldChg chg="addSp delSp modSp mod modClrScheme chgLayout">
        <pc:chgData name="Malene Cramer Engebjerg" userId="0f951765-35a6-4e99-a76f-f0fc188fb0a7" providerId="ADAL" clId="{8673E9D0-6C63-49C3-AC36-FCF38B2733E6}" dt="2025-01-09T12:43:15.382" v="108" actId="1076"/>
        <pc:sldMkLst>
          <pc:docMk/>
          <pc:sldMk cId="1597796497" sldId="273"/>
        </pc:sldMkLst>
        <pc:spChg chg="mod">
          <ac:chgData name="Malene Cramer Engebjerg" userId="0f951765-35a6-4e99-a76f-f0fc188fb0a7" providerId="ADAL" clId="{8673E9D0-6C63-49C3-AC36-FCF38B2733E6}" dt="2025-01-09T12:36:48.865" v="7" actId="26606"/>
          <ac:spMkLst>
            <pc:docMk/>
            <pc:sldMk cId="1597796497" sldId="273"/>
            <ac:spMk id="2" creationId="{00000000-0000-0000-0000-000000000000}"/>
          </ac:spMkLst>
        </pc:spChg>
        <pc:spChg chg="mod">
          <ac:chgData name="Malene Cramer Engebjerg" userId="0f951765-35a6-4e99-a76f-f0fc188fb0a7" providerId="ADAL" clId="{8673E9D0-6C63-49C3-AC36-FCF38B2733E6}" dt="2025-01-09T12:41:18.959" v="71" actId="14"/>
          <ac:spMkLst>
            <pc:docMk/>
            <pc:sldMk cId="1597796497" sldId="273"/>
            <ac:spMk id="3" creationId="{00000000-0000-0000-0000-000000000000}"/>
          </ac:spMkLst>
        </pc:spChg>
        <pc:spChg chg="add mod">
          <ac:chgData name="Malene Cramer Engebjerg" userId="0f951765-35a6-4e99-a76f-f0fc188fb0a7" providerId="ADAL" clId="{8673E9D0-6C63-49C3-AC36-FCF38B2733E6}" dt="2025-01-09T12:41:48.465" v="79" actId="20577"/>
          <ac:spMkLst>
            <pc:docMk/>
            <pc:sldMk cId="1597796497" sldId="273"/>
            <ac:spMk id="8" creationId="{304BF64F-B058-6213-DD3F-4A62D8456D36}"/>
          </ac:spMkLst>
        </pc:spChg>
        <pc:picChg chg="add mod">
          <ac:chgData name="Malene Cramer Engebjerg" userId="0f951765-35a6-4e99-a76f-f0fc188fb0a7" providerId="ADAL" clId="{8673E9D0-6C63-49C3-AC36-FCF38B2733E6}" dt="2025-01-09T12:43:15.382" v="108" actId="1076"/>
          <ac:picMkLst>
            <pc:docMk/>
            <pc:sldMk cId="1597796497" sldId="273"/>
            <ac:picMk id="7" creationId="{8F3168D0-913B-A7C4-0973-390835DDBB85}"/>
          </ac:picMkLst>
        </pc:picChg>
        <pc:picChg chg="add mod">
          <ac:chgData name="Malene Cramer Engebjerg" userId="0f951765-35a6-4e99-a76f-f0fc188fb0a7" providerId="ADAL" clId="{8673E9D0-6C63-49C3-AC36-FCF38B2733E6}" dt="2025-01-09T12:43:11.374" v="107" actId="1076"/>
          <ac:picMkLst>
            <pc:docMk/>
            <pc:sldMk cId="1597796497" sldId="273"/>
            <ac:picMk id="10" creationId="{2152C1B0-61BD-1A4B-B194-27768B062BB4}"/>
          </ac:picMkLst>
        </pc:picChg>
      </pc:sldChg>
      <pc:sldChg chg="addSp modSp mod modClrScheme chgLayout">
        <pc:chgData name="Malene Cramer Engebjerg" userId="0f951765-35a6-4e99-a76f-f0fc188fb0a7" providerId="ADAL" clId="{8673E9D0-6C63-49C3-AC36-FCF38B2733E6}" dt="2025-01-09T12:37:41.615" v="14" actId="1076"/>
        <pc:sldMkLst>
          <pc:docMk/>
          <pc:sldMk cId="1707159649" sldId="274"/>
        </pc:sldMkLst>
        <pc:spChg chg="mod">
          <ac:chgData name="Malene Cramer Engebjerg" userId="0f951765-35a6-4e99-a76f-f0fc188fb0a7" providerId="ADAL" clId="{8673E9D0-6C63-49C3-AC36-FCF38B2733E6}" dt="2025-01-09T12:37:36.692" v="13" actId="26606"/>
          <ac:spMkLst>
            <pc:docMk/>
            <pc:sldMk cId="1707159649" sldId="274"/>
            <ac:spMk id="2" creationId="{00000000-0000-0000-0000-000000000000}"/>
          </ac:spMkLst>
        </pc:spChg>
        <pc:spChg chg="mod">
          <ac:chgData name="Malene Cramer Engebjerg" userId="0f951765-35a6-4e99-a76f-f0fc188fb0a7" providerId="ADAL" clId="{8673E9D0-6C63-49C3-AC36-FCF38B2733E6}" dt="2025-01-09T12:37:36.692" v="13" actId="26606"/>
          <ac:spMkLst>
            <pc:docMk/>
            <pc:sldMk cId="1707159649" sldId="274"/>
            <ac:spMk id="3" creationId="{00000000-0000-0000-0000-000000000000}"/>
          </ac:spMkLst>
        </pc:spChg>
        <pc:picChg chg="add mod modCrop">
          <ac:chgData name="Malene Cramer Engebjerg" userId="0f951765-35a6-4e99-a76f-f0fc188fb0a7" providerId="ADAL" clId="{8673E9D0-6C63-49C3-AC36-FCF38B2733E6}" dt="2025-01-09T12:37:41.615" v="14" actId="1076"/>
          <ac:picMkLst>
            <pc:docMk/>
            <pc:sldMk cId="1707159649" sldId="274"/>
            <ac:picMk id="5" creationId="{E5B19644-B292-B92E-2C63-128EF18D01F1}"/>
          </ac:picMkLst>
        </pc:picChg>
      </pc:sldChg>
      <pc:sldChg chg="modSp mod">
        <pc:chgData name="Malene Cramer Engebjerg" userId="0f951765-35a6-4e99-a76f-f0fc188fb0a7" providerId="ADAL" clId="{8673E9D0-6C63-49C3-AC36-FCF38B2733E6}" dt="2025-01-09T12:42:15.180" v="98" actId="20577"/>
        <pc:sldMkLst>
          <pc:docMk/>
          <pc:sldMk cId="780888622" sldId="275"/>
        </pc:sldMkLst>
        <pc:spChg chg="mod">
          <ac:chgData name="Malene Cramer Engebjerg" userId="0f951765-35a6-4e99-a76f-f0fc188fb0a7" providerId="ADAL" clId="{8673E9D0-6C63-49C3-AC36-FCF38B2733E6}" dt="2025-01-09T12:42:15.180" v="98" actId="20577"/>
          <ac:spMkLst>
            <pc:docMk/>
            <pc:sldMk cId="780888622" sldId="275"/>
            <ac:spMk id="3" creationId="{00000000-0000-0000-0000-000000000000}"/>
          </ac:spMkLst>
        </pc:spChg>
      </pc:sldChg>
      <pc:sldChg chg="addSp modSp mod modAnim">
        <pc:chgData name="Malene Cramer Engebjerg" userId="0f951765-35a6-4e99-a76f-f0fc188fb0a7" providerId="ADAL" clId="{8673E9D0-6C63-49C3-AC36-FCF38B2733E6}" dt="2025-01-09T12:48:02.425" v="149" actId="1076"/>
        <pc:sldMkLst>
          <pc:docMk/>
          <pc:sldMk cId="1012170637" sldId="277"/>
        </pc:sldMkLst>
        <pc:spChg chg="mod">
          <ac:chgData name="Malene Cramer Engebjerg" userId="0f951765-35a6-4e99-a76f-f0fc188fb0a7" providerId="ADAL" clId="{8673E9D0-6C63-49C3-AC36-FCF38B2733E6}" dt="2025-01-09T12:44:15.100" v="113" actId="27636"/>
          <ac:spMkLst>
            <pc:docMk/>
            <pc:sldMk cId="1012170637" sldId="277"/>
            <ac:spMk id="3" creationId="{00000000-0000-0000-0000-000000000000}"/>
          </ac:spMkLst>
        </pc:spChg>
        <pc:picChg chg="add mod">
          <ac:chgData name="Malene Cramer Engebjerg" userId="0f951765-35a6-4e99-a76f-f0fc188fb0a7" providerId="ADAL" clId="{8673E9D0-6C63-49C3-AC36-FCF38B2733E6}" dt="2025-01-09T12:46:00.660" v="125" actId="1440"/>
          <ac:picMkLst>
            <pc:docMk/>
            <pc:sldMk cId="1012170637" sldId="277"/>
            <ac:picMk id="4" creationId="{3910230F-DC1C-D63F-C76A-08ABE32E9BDB}"/>
          </ac:picMkLst>
        </pc:picChg>
        <pc:picChg chg="add mod modCrop">
          <ac:chgData name="Malene Cramer Engebjerg" userId="0f951765-35a6-4e99-a76f-f0fc188fb0a7" providerId="ADAL" clId="{8673E9D0-6C63-49C3-AC36-FCF38B2733E6}" dt="2025-01-09T12:48:02.425" v="149" actId="1076"/>
          <ac:picMkLst>
            <pc:docMk/>
            <pc:sldMk cId="1012170637" sldId="277"/>
            <ac:picMk id="6" creationId="{1A787D77-6F5A-DC4D-94AB-D96EE45638BF}"/>
          </ac:picMkLst>
        </pc:picChg>
        <pc:picChg chg="add mod">
          <ac:chgData name="Malene Cramer Engebjerg" userId="0f951765-35a6-4e99-a76f-f0fc188fb0a7" providerId="ADAL" clId="{8673E9D0-6C63-49C3-AC36-FCF38B2733E6}" dt="2025-01-09T12:47:15.379" v="140" actId="1076"/>
          <ac:picMkLst>
            <pc:docMk/>
            <pc:sldMk cId="1012170637" sldId="277"/>
            <ac:picMk id="8" creationId="{9D10F2E3-BD0A-745A-F777-54D9B1E2E6BE}"/>
          </ac:picMkLst>
        </pc:picChg>
      </pc:sldChg>
      <pc:sldChg chg="addSp modSp mod modAnim">
        <pc:chgData name="Malene Cramer Engebjerg" userId="0f951765-35a6-4e99-a76f-f0fc188fb0a7" providerId="ADAL" clId="{8673E9D0-6C63-49C3-AC36-FCF38B2733E6}" dt="2025-01-10T08:58:34.237" v="444" actId="1076"/>
        <pc:sldMkLst>
          <pc:docMk/>
          <pc:sldMk cId="2435847312" sldId="278"/>
        </pc:sldMkLst>
        <pc:spChg chg="mod">
          <ac:chgData name="Malene Cramer Engebjerg" userId="0f951765-35a6-4e99-a76f-f0fc188fb0a7" providerId="ADAL" clId="{8673E9D0-6C63-49C3-AC36-FCF38B2733E6}" dt="2025-01-09T12:48:54.685" v="152" actId="14100"/>
          <ac:spMkLst>
            <pc:docMk/>
            <pc:sldMk cId="2435847312" sldId="278"/>
            <ac:spMk id="2" creationId="{00000000-0000-0000-0000-000000000000}"/>
          </ac:spMkLst>
        </pc:spChg>
        <pc:spChg chg="mod">
          <ac:chgData name="Malene Cramer Engebjerg" userId="0f951765-35a6-4e99-a76f-f0fc188fb0a7" providerId="ADAL" clId="{8673E9D0-6C63-49C3-AC36-FCF38B2733E6}" dt="2025-01-09T12:59:13.682" v="179" actId="20577"/>
          <ac:spMkLst>
            <pc:docMk/>
            <pc:sldMk cId="2435847312" sldId="278"/>
            <ac:spMk id="3" creationId="{00000000-0000-0000-0000-000000000000}"/>
          </ac:spMkLst>
        </pc:spChg>
        <pc:picChg chg="add mod">
          <ac:chgData name="Malene Cramer Engebjerg" userId="0f951765-35a6-4e99-a76f-f0fc188fb0a7" providerId="ADAL" clId="{8673E9D0-6C63-49C3-AC36-FCF38B2733E6}" dt="2025-01-10T08:58:34.237" v="444" actId="1076"/>
          <ac:picMkLst>
            <pc:docMk/>
            <pc:sldMk cId="2435847312" sldId="278"/>
            <ac:picMk id="5" creationId="{78AC6BA5-D19A-AFBC-A70B-94A75F7E164C}"/>
          </ac:picMkLst>
        </pc:picChg>
      </pc:sldChg>
      <pc:sldChg chg="addSp modSp mod">
        <pc:chgData name="Malene Cramer Engebjerg" userId="0f951765-35a6-4e99-a76f-f0fc188fb0a7" providerId="ADAL" clId="{8673E9D0-6C63-49C3-AC36-FCF38B2733E6}" dt="2025-01-09T12:50:20.909" v="167" actId="1440"/>
        <pc:sldMkLst>
          <pc:docMk/>
          <pc:sldMk cId="436637423" sldId="281"/>
        </pc:sldMkLst>
        <pc:spChg chg="mod">
          <ac:chgData name="Malene Cramer Engebjerg" userId="0f951765-35a6-4e99-a76f-f0fc188fb0a7" providerId="ADAL" clId="{8673E9D0-6C63-49C3-AC36-FCF38B2733E6}" dt="2025-01-09T12:50:12.267" v="164" actId="1076"/>
          <ac:spMkLst>
            <pc:docMk/>
            <pc:sldMk cId="436637423" sldId="281"/>
            <ac:spMk id="3" creationId="{00000000-0000-0000-0000-000000000000}"/>
          </ac:spMkLst>
        </pc:spChg>
        <pc:picChg chg="add mod">
          <ac:chgData name="Malene Cramer Engebjerg" userId="0f951765-35a6-4e99-a76f-f0fc188fb0a7" providerId="ADAL" clId="{8673E9D0-6C63-49C3-AC36-FCF38B2733E6}" dt="2025-01-09T12:50:20.909" v="167" actId="1440"/>
          <ac:picMkLst>
            <pc:docMk/>
            <pc:sldMk cId="436637423" sldId="281"/>
            <ac:picMk id="5" creationId="{ACB2A29B-2F1F-7AEB-F04A-A8C4D3DB57EF}"/>
          </ac:picMkLst>
        </pc:picChg>
      </pc:sldChg>
      <pc:sldChg chg="addSp modSp mod modClrScheme chgLayout">
        <pc:chgData name="Malene Cramer Engebjerg" userId="0f951765-35a6-4e99-a76f-f0fc188fb0a7" providerId="ADAL" clId="{8673E9D0-6C63-49C3-AC36-FCF38B2733E6}" dt="2025-01-10T09:06:59.612" v="470" actId="114"/>
        <pc:sldMkLst>
          <pc:docMk/>
          <pc:sldMk cId="3383308998" sldId="284"/>
        </pc:sldMkLst>
        <pc:spChg chg="mod">
          <ac:chgData name="Malene Cramer Engebjerg" userId="0f951765-35a6-4e99-a76f-f0fc188fb0a7" providerId="ADAL" clId="{8673E9D0-6C63-49C3-AC36-FCF38B2733E6}" dt="2025-01-10T08:43:34.933" v="381" actId="26606"/>
          <ac:spMkLst>
            <pc:docMk/>
            <pc:sldMk cId="3383308998" sldId="284"/>
            <ac:spMk id="2" creationId="{00000000-0000-0000-0000-000000000000}"/>
          </ac:spMkLst>
        </pc:spChg>
        <pc:spChg chg="mod">
          <ac:chgData name="Malene Cramer Engebjerg" userId="0f951765-35a6-4e99-a76f-f0fc188fb0a7" providerId="ADAL" clId="{8673E9D0-6C63-49C3-AC36-FCF38B2733E6}" dt="2025-01-10T09:06:59.612" v="470" actId="114"/>
          <ac:spMkLst>
            <pc:docMk/>
            <pc:sldMk cId="3383308998" sldId="284"/>
            <ac:spMk id="3" creationId="{00000000-0000-0000-0000-000000000000}"/>
          </ac:spMkLst>
        </pc:spChg>
        <pc:picChg chg="add mod">
          <ac:chgData name="Malene Cramer Engebjerg" userId="0f951765-35a6-4e99-a76f-f0fc188fb0a7" providerId="ADAL" clId="{8673E9D0-6C63-49C3-AC36-FCF38B2733E6}" dt="2025-01-10T08:51:11.797" v="442" actId="1076"/>
          <ac:picMkLst>
            <pc:docMk/>
            <pc:sldMk cId="3383308998" sldId="284"/>
            <ac:picMk id="5" creationId="{BA6AEE85-ED65-1F57-D824-3D1297CCFB24}"/>
          </ac:picMkLst>
        </pc:picChg>
        <pc:cxnChg chg="add mod">
          <ac:chgData name="Malene Cramer Engebjerg" userId="0f951765-35a6-4e99-a76f-f0fc188fb0a7" providerId="ADAL" clId="{8673E9D0-6C63-49C3-AC36-FCF38B2733E6}" dt="2025-01-10T08:51:24.998" v="443" actId="1076"/>
          <ac:cxnSpMkLst>
            <pc:docMk/>
            <pc:sldMk cId="3383308998" sldId="284"/>
            <ac:cxnSpMk id="7" creationId="{033563A3-98D9-9850-1CAC-33111FBE3AB4}"/>
          </ac:cxnSpMkLst>
        </pc:cxnChg>
      </pc:sldChg>
      <pc:sldChg chg="new del">
        <pc:chgData name="Malene Cramer Engebjerg" userId="0f951765-35a6-4e99-a76f-f0fc188fb0a7" providerId="ADAL" clId="{8673E9D0-6C63-49C3-AC36-FCF38B2733E6}" dt="2025-01-09T12:38:08.127" v="16" actId="680"/>
        <pc:sldMkLst>
          <pc:docMk/>
          <pc:sldMk cId="3600392858" sldId="286"/>
        </pc:sldMkLst>
      </pc:sldChg>
      <pc:sldChg chg="addSp delSp modSp new mod">
        <pc:chgData name="Malene Cramer Engebjerg" userId="0f951765-35a6-4e99-a76f-f0fc188fb0a7" providerId="ADAL" clId="{8673E9D0-6C63-49C3-AC36-FCF38B2733E6}" dt="2025-01-09T12:42:51.032" v="102" actId="20577"/>
        <pc:sldMkLst>
          <pc:docMk/>
          <pc:sldMk cId="4204428522" sldId="286"/>
        </pc:sldMkLst>
        <pc:spChg chg="mod">
          <ac:chgData name="Malene Cramer Engebjerg" userId="0f951765-35a6-4e99-a76f-f0fc188fb0a7" providerId="ADAL" clId="{8673E9D0-6C63-49C3-AC36-FCF38B2733E6}" dt="2025-01-09T12:42:51.032" v="102" actId="20577"/>
          <ac:spMkLst>
            <pc:docMk/>
            <pc:sldMk cId="4204428522" sldId="286"/>
            <ac:spMk id="2" creationId="{8FB4EF22-B0AC-DD61-E50E-289B751A747A}"/>
          </ac:spMkLst>
        </pc:spChg>
        <pc:picChg chg="add mod">
          <ac:chgData name="Malene Cramer Engebjerg" userId="0f951765-35a6-4e99-a76f-f0fc188fb0a7" providerId="ADAL" clId="{8673E9D0-6C63-49C3-AC36-FCF38B2733E6}" dt="2025-01-09T12:38:57.940" v="49" actId="26606"/>
          <ac:picMkLst>
            <pc:docMk/>
            <pc:sldMk cId="4204428522" sldId="286"/>
            <ac:picMk id="5" creationId="{EBBA2538-173F-0F0E-B3B9-8DD77276497F}"/>
          </ac:picMkLst>
        </pc:picChg>
      </pc:sldChg>
      <pc:sldChg chg="addSp delSp modSp new mod modClrScheme delAnim modAnim chgLayout modNotesTx">
        <pc:chgData name="Malene Cramer Engebjerg" userId="0f951765-35a6-4e99-a76f-f0fc188fb0a7" providerId="ADAL" clId="{8673E9D0-6C63-49C3-AC36-FCF38B2733E6}" dt="2025-01-10T07:31:13.843" v="214" actId="20577"/>
        <pc:sldMkLst>
          <pc:docMk/>
          <pc:sldMk cId="3066945069" sldId="287"/>
        </pc:sldMkLst>
        <pc:spChg chg="add mod">
          <ac:chgData name="Malene Cramer Engebjerg" userId="0f951765-35a6-4e99-a76f-f0fc188fb0a7" providerId="ADAL" clId="{8673E9D0-6C63-49C3-AC36-FCF38B2733E6}" dt="2025-01-10T07:31:13.843" v="214" actId="20577"/>
          <ac:spMkLst>
            <pc:docMk/>
            <pc:sldMk cId="3066945069" sldId="287"/>
            <ac:spMk id="2" creationId="{6209EC5C-40E8-E4DA-546D-07A79F3F851C}"/>
          </ac:spMkLst>
        </pc:spChg>
        <pc:picChg chg="add mod">
          <ac:chgData name="Malene Cramer Engebjerg" userId="0f951765-35a6-4e99-a76f-f0fc188fb0a7" providerId="ADAL" clId="{8673E9D0-6C63-49C3-AC36-FCF38B2733E6}" dt="2025-01-09T13:04:23.867" v="188"/>
          <ac:picMkLst>
            <pc:docMk/>
            <pc:sldMk cId="3066945069" sldId="287"/>
            <ac:picMk id="6" creationId="{7229E544-3FBE-D3CC-5E11-78F39AD29151}"/>
          </ac:picMkLst>
        </pc:picChg>
      </pc:sldChg>
      <pc:sldChg chg="modSp new mod">
        <pc:chgData name="Malene Cramer Engebjerg" userId="0f951765-35a6-4e99-a76f-f0fc188fb0a7" providerId="ADAL" clId="{8673E9D0-6C63-49C3-AC36-FCF38B2733E6}" dt="2025-01-10T08:12:02.721" v="320" actId="20577"/>
        <pc:sldMkLst>
          <pc:docMk/>
          <pc:sldMk cId="1306355979" sldId="288"/>
        </pc:sldMkLst>
        <pc:spChg chg="mod">
          <ac:chgData name="Malene Cramer Engebjerg" userId="0f951765-35a6-4e99-a76f-f0fc188fb0a7" providerId="ADAL" clId="{8673E9D0-6C63-49C3-AC36-FCF38B2733E6}" dt="2025-01-10T08:09:18.644" v="300" actId="5793"/>
          <ac:spMkLst>
            <pc:docMk/>
            <pc:sldMk cId="1306355979" sldId="288"/>
            <ac:spMk id="2" creationId="{5C0CE2D8-2A2A-C8DF-491A-1D31BFB745B4}"/>
          </ac:spMkLst>
        </pc:spChg>
        <pc:spChg chg="mod">
          <ac:chgData name="Malene Cramer Engebjerg" userId="0f951765-35a6-4e99-a76f-f0fc188fb0a7" providerId="ADAL" clId="{8673E9D0-6C63-49C3-AC36-FCF38B2733E6}" dt="2025-01-10T08:12:02.721" v="320" actId="20577"/>
          <ac:spMkLst>
            <pc:docMk/>
            <pc:sldMk cId="1306355979" sldId="288"/>
            <ac:spMk id="3" creationId="{F6FA18F2-A2C3-5887-FD87-23EA4069C59C}"/>
          </ac:spMkLst>
        </pc:spChg>
      </pc:sldChg>
    </pc:docChg>
  </pc:docChgLst>
  <pc:docChgLst>
    <pc:chgData name="Malene Cramer Engebjerg" userId="0f951765-35a6-4e99-a76f-f0fc188fb0a7" providerId="ADAL" clId="{94498709-2E40-464D-A96E-743713AA36D2}"/>
    <pc:docChg chg="custSel addSld modSld">
      <pc:chgData name="Malene Cramer Engebjerg" userId="0f951765-35a6-4e99-a76f-f0fc188fb0a7" providerId="ADAL" clId="{94498709-2E40-464D-A96E-743713AA36D2}" dt="2021-02-04T09:21:25.384" v="340" actId="255"/>
      <pc:docMkLst>
        <pc:docMk/>
      </pc:docMkLst>
      <pc:sldChg chg="modSp mod">
        <pc:chgData name="Malene Cramer Engebjerg" userId="0f951765-35a6-4e99-a76f-f0fc188fb0a7" providerId="ADAL" clId="{94498709-2E40-464D-A96E-743713AA36D2}" dt="2021-02-04T09:21:25.384" v="340" actId="255"/>
        <pc:sldMkLst>
          <pc:docMk/>
          <pc:sldMk cId="14513200" sldId="258"/>
        </pc:sldMkLst>
      </pc:sldChg>
      <pc:sldChg chg="modSp">
        <pc:chgData name="Malene Cramer Engebjerg" userId="0f951765-35a6-4e99-a76f-f0fc188fb0a7" providerId="ADAL" clId="{94498709-2E40-464D-A96E-743713AA36D2}" dt="2021-02-03T13:30:51.873" v="99" actId="20577"/>
        <pc:sldMkLst>
          <pc:docMk/>
          <pc:sldMk cId="1012170637" sldId="277"/>
        </pc:sldMkLst>
      </pc:sldChg>
      <pc:sldChg chg="modSp mod">
        <pc:chgData name="Malene Cramer Engebjerg" userId="0f951765-35a6-4e99-a76f-f0fc188fb0a7" providerId="ADAL" clId="{94498709-2E40-464D-A96E-743713AA36D2}" dt="2021-02-03T14:12:46.696" v="243" actId="20577"/>
        <pc:sldMkLst>
          <pc:docMk/>
          <pc:sldMk cId="1422035496" sldId="279"/>
        </pc:sldMkLst>
      </pc:sldChg>
      <pc:sldChg chg="modSp new mod">
        <pc:chgData name="Malene Cramer Engebjerg" userId="0f951765-35a6-4e99-a76f-f0fc188fb0a7" providerId="ADAL" clId="{94498709-2E40-464D-A96E-743713AA36D2}" dt="2021-02-02T14:23:01.468" v="98" actId="20577"/>
        <pc:sldMkLst>
          <pc:docMk/>
          <pc:sldMk cId="3442955572"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334106-B1ED-46D0-B467-F63E341D0AC3}" type="datetimeFigureOut">
              <a:rPr lang="da-DK" smtClean="0"/>
              <a:t>16-01-2025</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D4D1F0-D653-4FAC-979C-DCAA51777097}" type="slidenum">
              <a:rPr lang="da-DK" smtClean="0"/>
              <a:t>‹nr.›</a:t>
            </a:fld>
            <a:endParaRPr lang="da-DK"/>
          </a:p>
        </p:txBody>
      </p:sp>
    </p:spTree>
    <p:extLst>
      <p:ext uri="{BB962C8B-B14F-4D97-AF65-F5344CB8AC3E}">
        <p14:creationId xmlns:p14="http://schemas.microsoft.com/office/powerpoint/2010/main" val="2214408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13</a:t>
            </a:fld>
            <a:endParaRPr lang="da-DK"/>
          </a:p>
        </p:txBody>
      </p:sp>
    </p:spTree>
    <p:extLst>
      <p:ext uri="{BB962C8B-B14F-4D97-AF65-F5344CB8AC3E}">
        <p14:creationId xmlns:p14="http://schemas.microsoft.com/office/powerpoint/2010/main" val="3141070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system should always keep users informed about what is going on, through appropriate feedback within reasonable time.</a:t>
            </a:r>
          </a:p>
          <a:p>
            <a:endParaRPr lang="da-DK" dirty="0"/>
          </a:p>
        </p:txBody>
      </p:sp>
      <p:sp>
        <p:nvSpPr>
          <p:cNvPr id="4" name="Pladsholder til diasnummer 3"/>
          <p:cNvSpPr>
            <a:spLocks noGrp="1"/>
          </p:cNvSpPr>
          <p:nvPr>
            <p:ph type="sldNum" sz="quarter" idx="10"/>
          </p:nvPr>
        </p:nvSpPr>
        <p:spPr/>
        <p:txBody>
          <a:bodyPr/>
          <a:lstStyle/>
          <a:p>
            <a:fld id="{6FD4D1F0-D653-4FAC-979C-DCAA51777097}" type="slidenum">
              <a:rPr lang="da-DK" smtClean="0"/>
              <a:t>17</a:t>
            </a:fld>
            <a:endParaRPr lang="da-DK"/>
          </a:p>
        </p:txBody>
      </p:sp>
    </p:spTree>
    <p:extLst>
      <p:ext uri="{BB962C8B-B14F-4D97-AF65-F5344CB8AC3E}">
        <p14:creationId xmlns:p14="http://schemas.microsoft.com/office/powerpoint/2010/main" val="3106013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system should speak the users' language, with words, phrases and concepts familiar to the user, rather than system-oriented terms. Follow real-world conventions, making information appear in a natural and logical order.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err="1"/>
              <a:t>Skeuomorfisme</a:t>
            </a:r>
            <a:r>
              <a:rPr lang="da-DK" dirty="0"/>
              <a:t>: </a:t>
            </a:r>
            <a:r>
              <a:rPr lang="da-DK" dirty="0" err="1"/>
              <a:t>Skeuomorfisme</a:t>
            </a:r>
            <a:r>
              <a:rPr lang="da-DK" dirty="0"/>
              <a:t> er </a:t>
            </a:r>
            <a:r>
              <a:rPr lang="da-DK" b="1" dirty="0"/>
              <a:t>det fænomen at man bruger kendt teknologi som metafor i ny teknologi</a:t>
            </a:r>
            <a:r>
              <a:rPr lang="da-DK" dirty="0"/>
              <a:t>. </a:t>
            </a:r>
            <a:endParaRPr lang="en-US" dirty="0"/>
          </a:p>
          <a:p>
            <a:endParaRPr lang="da-DK" dirty="0"/>
          </a:p>
        </p:txBody>
      </p:sp>
      <p:sp>
        <p:nvSpPr>
          <p:cNvPr id="4" name="Pladsholder til diasnummer 3"/>
          <p:cNvSpPr>
            <a:spLocks noGrp="1"/>
          </p:cNvSpPr>
          <p:nvPr>
            <p:ph type="sldNum" sz="quarter" idx="10"/>
          </p:nvPr>
        </p:nvSpPr>
        <p:spPr/>
        <p:txBody>
          <a:bodyPr/>
          <a:lstStyle/>
          <a:p>
            <a:fld id="{6FD4D1F0-D653-4FAC-979C-DCAA51777097}" type="slidenum">
              <a:rPr lang="da-DK" smtClean="0"/>
              <a:t>18</a:t>
            </a:fld>
            <a:endParaRPr lang="da-DK"/>
          </a:p>
        </p:txBody>
      </p:sp>
    </p:spTree>
    <p:extLst>
      <p:ext uri="{BB962C8B-B14F-4D97-AF65-F5344CB8AC3E}">
        <p14:creationId xmlns:p14="http://schemas.microsoft.com/office/powerpoint/2010/main" val="57509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Users often choose system functions by mistake and will need a clearly marked "emergency exit" to leave the unwanted state without having to go through an extended dialogue. Support undo and redo.</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19</a:t>
            </a:fld>
            <a:endParaRPr lang="da-DK"/>
          </a:p>
        </p:txBody>
      </p:sp>
    </p:spTree>
    <p:extLst>
      <p:ext uri="{BB962C8B-B14F-4D97-AF65-F5344CB8AC3E}">
        <p14:creationId xmlns:p14="http://schemas.microsoft.com/office/powerpoint/2010/main" val="820762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Users should not have to wonder whether different words, situations, or actions mean the same thing. Follow platform conventions.</a:t>
            </a:r>
          </a:p>
          <a:p>
            <a:r>
              <a:rPr lang="da-DK" dirty="0"/>
              <a:t>Intern og ekstern konsistens</a:t>
            </a:r>
          </a:p>
        </p:txBody>
      </p:sp>
      <p:sp>
        <p:nvSpPr>
          <p:cNvPr id="4" name="Pladsholder til diasnummer 3"/>
          <p:cNvSpPr>
            <a:spLocks noGrp="1"/>
          </p:cNvSpPr>
          <p:nvPr>
            <p:ph type="sldNum" sz="quarter" idx="10"/>
          </p:nvPr>
        </p:nvSpPr>
        <p:spPr/>
        <p:txBody>
          <a:bodyPr/>
          <a:lstStyle/>
          <a:p>
            <a:fld id="{6FD4D1F0-D653-4FAC-979C-DCAA51777097}" type="slidenum">
              <a:rPr lang="da-DK" smtClean="0"/>
              <a:t>20</a:t>
            </a:fld>
            <a:endParaRPr lang="da-DK"/>
          </a:p>
        </p:txBody>
      </p:sp>
    </p:spTree>
    <p:extLst>
      <p:ext uri="{BB962C8B-B14F-4D97-AF65-F5344CB8AC3E}">
        <p14:creationId xmlns:p14="http://schemas.microsoft.com/office/powerpoint/2010/main" val="177369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better than good error messages is a careful design which prevents a problem from occurring in the first place. Either eliminate error-prone conditions or check for them and present users with a confirmation option before they commit to the action.</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21</a:t>
            </a:fld>
            <a:endParaRPr lang="da-DK"/>
          </a:p>
        </p:txBody>
      </p:sp>
    </p:spTree>
    <p:extLst>
      <p:ext uri="{BB962C8B-B14F-4D97-AF65-F5344CB8AC3E}">
        <p14:creationId xmlns:p14="http://schemas.microsoft.com/office/powerpoint/2010/main" val="1413764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Minimize the user's memory load by making objects, actions, and options visible. The user should not have to remember information from one part of the dialogue to another. Instructions for use of the system should be visible or easily retrievable whenever appropriate.</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22</a:t>
            </a:fld>
            <a:endParaRPr lang="da-DK"/>
          </a:p>
        </p:txBody>
      </p:sp>
    </p:spTree>
    <p:extLst>
      <p:ext uri="{BB962C8B-B14F-4D97-AF65-F5344CB8AC3E}">
        <p14:creationId xmlns:p14="http://schemas.microsoft.com/office/powerpoint/2010/main" val="3000875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Accelerators — unseen by the novice user — may often speed up the interaction for the expert user such that the system can cater to both inexperienced and experienced users. Allow users to tailor frequent actions.</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23</a:t>
            </a:fld>
            <a:endParaRPr lang="da-DK"/>
          </a:p>
        </p:txBody>
      </p:sp>
    </p:spTree>
    <p:extLst>
      <p:ext uri="{BB962C8B-B14F-4D97-AF65-F5344CB8AC3E}">
        <p14:creationId xmlns:p14="http://schemas.microsoft.com/office/powerpoint/2010/main" val="226497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Dialogues should not contain information which is irrelevant or rarely needed. Every extra unit of information in a dialogue competes with the relevant units of information and diminishes their relative visibility.</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24</a:t>
            </a:fld>
            <a:endParaRPr lang="da-DK"/>
          </a:p>
        </p:txBody>
      </p:sp>
    </p:spTree>
    <p:extLst>
      <p:ext uri="{BB962C8B-B14F-4D97-AF65-F5344CB8AC3E}">
        <p14:creationId xmlns:p14="http://schemas.microsoft.com/office/powerpoint/2010/main" val="415515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Error messages should be expressed in plain language (no codes), precisely indicate the problem, and constructively suggest a solution.</a:t>
            </a:r>
          </a:p>
          <a:p>
            <a:endParaRPr lang="en-US" dirty="0"/>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25</a:t>
            </a:fld>
            <a:endParaRPr lang="da-DK"/>
          </a:p>
        </p:txBody>
      </p:sp>
    </p:spTree>
    <p:extLst>
      <p:ext uri="{BB962C8B-B14F-4D97-AF65-F5344CB8AC3E}">
        <p14:creationId xmlns:p14="http://schemas.microsoft.com/office/powerpoint/2010/main" val="2367269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though it is better if the system can be used without documentation, it may be necessary to provide help and documentation. Any such information should be easy to search, focused on the user's task, list concrete steps to be carried out, and not be too large.</a:t>
            </a:r>
          </a:p>
          <a:p>
            <a:endParaRPr lang="da-DK" dirty="0"/>
          </a:p>
        </p:txBody>
      </p:sp>
      <p:sp>
        <p:nvSpPr>
          <p:cNvPr id="4" name="Pladsholder til slidenummer 3"/>
          <p:cNvSpPr>
            <a:spLocks noGrp="1"/>
          </p:cNvSpPr>
          <p:nvPr>
            <p:ph type="sldNum" sz="quarter" idx="5"/>
          </p:nvPr>
        </p:nvSpPr>
        <p:spPr/>
        <p:txBody>
          <a:bodyPr/>
          <a:lstStyle/>
          <a:p>
            <a:fld id="{6FD4D1F0-D653-4FAC-979C-DCAA51777097}" type="slidenum">
              <a:rPr lang="da-DK" smtClean="0"/>
              <a:t>26</a:t>
            </a:fld>
            <a:endParaRPr lang="da-DK"/>
          </a:p>
        </p:txBody>
      </p:sp>
    </p:spTree>
    <p:extLst>
      <p:ext uri="{BB962C8B-B14F-4D97-AF65-F5344CB8AC3E}">
        <p14:creationId xmlns:p14="http://schemas.microsoft.com/office/powerpoint/2010/main" val="148334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Indsæt link til Google docs præsentation, som deles.</a:t>
            </a:r>
          </a:p>
        </p:txBody>
      </p:sp>
      <p:sp>
        <p:nvSpPr>
          <p:cNvPr id="4" name="Pladsholder til diasnummer 3"/>
          <p:cNvSpPr>
            <a:spLocks noGrp="1"/>
          </p:cNvSpPr>
          <p:nvPr>
            <p:ph type="sldNum" sz="quarter" idx="10"/>
          </p:nvPr>
        </p:nvSpPr>
        <p:spPr/>
        <p:txBody>
          <a:bodyPr/>
          <a:lstStyle/>
          <a:p>
            <a:fld id="{6FD4D1F0-D653-4FAC-979C-DCAA51777097}" type="slidenum">
              <a:rPr lang="da-DK" smtClean="0"/>
              <a:t>28</a:t>
            </a:fld>
            <a:endParaRPr lang="da-DK"/>
          </a:p>
        </p:txBody>
      </p:sp>
    </p:spTree>
    <p:extLst>
      <p:ext uri="{BB962C8B-B14F-4D97-AF65-F5344CB8AC3E}">
        <p14:creationId xmlns:p14="http://schemas.microsoft.com/office/powerpoint/2010/main" val="220097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35C40C42-F581-481D-A950-1003BC2551AE}" type="datetimeFigureOut">
              <a:rPr lang="da-DK" smtClean="0"/>
              <a:t>16-01-2025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157180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5C40C42-F581-481D-A950-1003BC2551AE}" type="datetimeFigureOut">
              <a:rPr lang="da-DK" smtClean="0"/>
              <a:t>16-01-2025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1747509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35C40C42-F581-481D-A950-1003BC2551AE}" type="datetimeFigureOut">
              <a:rPr lang="da-DK" smtClean="0"/>
              <a:t>16-01-2025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4006451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35C40C42-F581-481D-A950-1003BC2551AE}" type="datetimeFigureOut">
              <a:rPr lang="da-DK" smtClean="0"/>
              <a:t>16-01-2025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1708865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35C40C42-F581-481D-A950-1003BC2551AE}" type="datetimeFigureOut">
              <a:rPr lang="da-DK" smtClean="0"/>
              <a:t>16-01-2025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3935053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35C40C42-F581-481D-A950-1003BC2551AE}" type="datetimeFigureOut">
              <a:rPr lang="da-DK" smtClean="0"/>
              <a:t>16-01-2025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2022694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35C40C42-F581-481D-A950-1003BC2551AE}" type="datetimeFigureOut">
              <a:rPr lang="da-DK" smtClean="0"/>
              <a:t>16-01-2025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283731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35C40C42-F581-481D-A950-1003BC2551AE}" type="datetimeFigureOut">
              <a:rPr lang="da-DK" smtClean="0"/>
              <a:t>16-01-2025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1741405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35C40C42-F581-481D-A950-1003BC2551AE}" type="datetimeFigureOut">
              <a:rPr lang="da-DK" smtClean="0"/>
              <a:t>16-01-2025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398835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5C40C42-F581-481D-A950-1003BC2551AE}" type="datetimeFigureOut">
              <a:rPr lang="da-DK" smtClean="0"/>
              <a:t>16-01-2025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181787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5C40C42-F581-481D-A950-1003BC2551AE}" type="datetimeFigureOut">
              <a:rPr lang="da-DK" smtClean="0"/>
              <a:t>16-01-2025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DBF0796-93E4-4FB9-8881-85C5C8886C03}" type="slidenum">
              <a:rPr lang="da-DK" smtClean="0"/>
              <a:t>‹nr.›</a:t>
            </a:fld>
            <a:endParaRPr lang="da-DK"/>
          </a:p>
        </p:txBody>
      </p:sp>
    </p:spTree>
    <p:extLst>
      <p:ext uri="{BB962C8B-B14F-4D97-AF65-F5344CB8AC3E}">
        <p14:creationId xmlns:p14="http://schemas.microsoft.com/office/powerpoint/2010/main" val="362573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40C42-F581-481D-A950-1003BC2551AE}" type="datetimeFigureOut">
              <a:rPr lang="da-DK" smtClean="0"/>
              <a:t>16-01-2025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F0796-93E4-4FB9-8881-85C5C8886C03}" type="slidenum">
              <a:rPr lang="da-DK" smtClean="0"/>
              <a:t>‹nr.›</a:t>
            </a:fld>
            <a:endParaRPr lang="da-DK"/>
          </a:p>
        </p:txBody>
      </p:sp>
    </p:spTree>
    <p:extLst>
      <p:ext uri="{BB962C8B-B14F-4D97-AF65-F5344CB8AC3E}">
        <p14:creationId xmlns:p14="http://schemas.microsoft.com/office/powerpoint/2010/main" val="117041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6Bw0n6Jvwxk?feature=oembed" TargetMode="Externa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cTtc90jCULU?feature=oembed" TargetMode="Externa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0TAt9Pln51g?start=2&amp;feature=oembed" TargetMode="Externa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MXuk-fdbr0A?start=2&amp;feature=oembed" TargetMode="Externa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Ibndy9KLOSQ?feature=oembed" TargetMode="Externa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imS9s1DUY-I?feature=oembed" TargetMode="Externa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6glQPp6q4Jc?feature=oembed" TargetMode="Externa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LoTdRTBB8BQ?feature=oembed" TargetMode="Externa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ZgbRmeWDgd0?feature=oembed" TargetMode="Externa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cCun-ReLTFI?feature=oembed" TargetMode="Externa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https://www.youtube.com/embed/iIQVRzatb50?feature=oembed" TargetMode="Externa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cs.google.com/presentation/d/1Tg5Kj7UOA97XcStxQS73oQIoCPweKvOYb9BwZPSwtWg/edit?usp=sharin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Evaluering af IT-systemer</a:t>
            </a:r>
          </a:p>
        </p:txBody>
      </p:sp>
      <p:sp>
        <p:nvSpPr>
          <p:cNvPr id="3" name="Undertitel 2"/>
          <p:cNvSpPr>
            <a:spLocks noGrp="1"/>
          </p:cNvSpPr>
          <p:nvPr>
            <p:ph type="subTitle" idx="1"/>
          </p:nvPr>
        </p:nvSpPr>
        <p:spPr/>
        <p:txBody>
          <a:bodyPr/>
          <a:lstStyle/>
          <a:p>
            <a:endParaRPr lang="da-DK"/>
          </a:p>
        </p:txBody>
      </p:sp>
    </p:spTree>
    <p:extLst>
      <p:ext uri="{BB962C8B-B14F-4D97-AF65-F5344CB8AC3E}">
        <p14:creationId xmlns:p14="http://schemas.microsoft.com/office/powerpoint/2010/main" val="215952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nchor="ctr">
            <a:normAutofit/>
          </a:bodyPr>
          <a:lstStyle/>
          <a:p>
            <a:r>
              <a:rPr lang="da-DK" dirty="0"/>
              <a:t>Definition - </a:t>
            </a:r>
            <a:r>
              <a:rPr lang="da-DK" dirty="0" err="1"/>
              <a:t>usability</a:t>
            </a:r>
            <a:endParaRPr lang="da-DK" dirty="0"/>
          </a:p>
        </p:txBody>
      </p:sp>
      <p:sp>
        <p:nvSpPr>
          <p:cNvPr id="3" name="Pladsholder til indhold 2"/>
          <p:cNvSpPr>
            <a:spLocks noGrp="1"/>
          </p:cNvSpPr>
          <p:nvPr>
            <p:ph sz="half" idx="1"/>
          </p:nvPr>
        </p:nvSpPr>
        <p:spPr>
          <a:xfrm>
            <a:off x="457200" y="1600200"/>
            <a:ext cx="4038600" cy="4525963"/>
          </a:xfrm>
        </p:spPr>
        <p:txBody>
          <a:bodyPr>
            <a:normAutofit/>
          </a:bodyPr>
          <a:lstStyle/>
          <a:p>
            <a:pPr>
              <a:lnSpc>
                <a:spcPct val="90000"/>
              </a:lnSpc>
            </a:pPr>
            <a:r>
              <a:rPr lang="da-DK" sz="2200" dirty="0"/>
              <a:t>For at være brugbart skal et produkt være:</a:t>
            </a:r>
          </a:p>
          <a:p>
            <a:pPr marL="0" indent="0">
              <a:lnSpc>
                <a:spcPct val="90000"/>
              </a:lnSpc>
              <a:buNone/>
            </a:pPr>
            <a:endParaRPr lang="da-DK" sz="2200" dirty="0"/>
          </a:p>
          <a:p>
            <a:pPr lvl="1">
              <a:lnSpc>
                <a:spcPct val="90000"/>
              </a:lnSpc>
              <a:buFont typeface="Courier New" panose="02070309020205020404" pitchFamily="49" charset="0"/>
              <a:buChar char="o"/>
            </a:pPr>
            <a:r>
              <a:rPr lang="da-DK" sz="2200" dirty="0" err="1"/>
              <a:t>useful</a:t>
            </a:r>
            <a:r>
              <a:rPr lang="da-DK" sz="2200" dirty="0"/>
              <a:t> (brugbar funktionalitet)</a:t>
            </a:r>
          </a:p>
          <a:p>
            <a:pPr lvl="1">
              <a:lnSpc>
                <a:spcPct val="90000"/>
              </a:lnSpc>
              <a:buFont typeface="Courier New" panose="02070309020205020404" pitchFamily="49" charset="0"/>
              <a:buChar char="o"/>
            </a:pPr>
            <a:r>
              <a:rPr lang="da-DK" sz="2200" dirty="0" err="1"/>
              <a:t>effective</a:t>
            </a:r>
            <a:r>
              <a:rPr lang="da-DK" sz="2200" dirty="0"/>
              <a:t> (god kvalitet, ingen fejl)</a:t>
            </a:r>
          </a:p>
          <a:p>
            <a:pPr lvl="1">
              <a:lnSpc>
                <a:spcPct val="90000"/>
              </a:lnSpc>
              <a:buFont typeface="Courier New" panose="02070309020205020404" pitchFamily="49" charset="0"/>
              <a:buChar char="o"/>
            </a:pPr>
            <a:r>
              <a:rPr lang="da-DK" sz="2200" dirty="0"/>
              <a:t>efficient (effektivt, minimalt tidsforbrug)</a:t>
            </a:r>
          </a:p>
          <a:p>
            <a:pPr lvl="1">
              <a:lnSpc>
                <a:spcPct val="90000"/>
              </a:lnSpc>
              <a:buFont typeface="Courier New" panose="02070309020205020404" pitchFamily="49" charset="0"/>
              <a:buChar char="o"/>
            </a:pPr>
            <a:r>
              <a:rPr lang="da-DK" sz="2200"/>
              <a:t>learnable</a:t>
            </a:r>
            <a:r>
              <a:rPr lang="da-DK" sz="2200" dirty="0"/>
              <a:t> (nemt at lære at bruge)</a:t>
            </a:r>
          </a:p>
          <a:p>
            <a:pPr lvl="1">
              <a:lnSpc>
                <a:spcPct val="90000"/>
              </a:lnSpc>
              <a:buFont typeface="Courier New" panose="02070309020205020404" pitchFamily="49" charset="0"/>
              <a:buChar char="o"/>
            </a:pPr>
            <a:r>
              <a:rPr lang="da-DK" sz="2200" dirty="0" err="1"/>
              <a:t>satisfying</a:t>
            </a:r>
            <a:r>
              <a:rPr lang="da-DK" sz="2200" dirty="0"/>
              <a:t> (tilfredsstillende)</a:t>
            </a:r>
          </a:p>
          <a:p>
            <a:pPr>
              <a:lnSpc>
                <a:spcPct val="90000"/>
              </a:lnSpc>
            </a:pPr>
            <a:endParaRPr lang="da-DK" sz="2200" dirty="0"/>
          </a:p>
        </p:txBody>
      </p:sp>
      <p:pic>
        <p:nvPicPr>
          <p:cNvPr id="5" name="Billede 4" descr="Et billede, der indeholder tekst&#10;&#10;Automatisk genereret beskrivelse">
            <a:extLst>
              <a:ext uri="{FF2B5EF4-FFF2-40B4-BE49-F238E27FC236}">
                <a16:creationId xmlns:a16="http://schemas.microsoft.com/office/drawing/2014/main" id="{2E3E8242-135E-825C-686E-ED0A37E64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2231587"/>
            <a:ext cx="4038600" cy="3263188"/>
          </a:xfrm>
          <a:prstGeom prst="rect">
            <a:avLst/>
          </a:prstGeom>
          <a:noFill/>
        </p:spPr>
      </p:pic>
    </p:spTree>
    <p:extLst>
      <p:ext uri="{BB962C8B-B14F-4D97-AF65-F5344CB8AC3E}">
        <p14:creationId xmlns:p14="http://schemas.microsoft.com/office/powerpoint/2010/main" val="1418627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nchor="ctr">
            <a:normAutofit/>
          </a:bodyPr>
          <a:lstStyle/>
          <a:p>
            <a:pPr>
              <a:lnSpc>
                <a:spcPct val="90000"/>
              </a:lnSpc>
            </a:pPr>
            <a:r>
              <a:rPr lang="da-DK" sz="3700"/>
              <a:t>Operationalisering af </a:t>
            </a:r>
            <a:r>
              <a:rPr lang="da-DK" sz="3700" err="1"/>
              <a:t>usability</a:t>
            </a:r>
            <a:r>
              <a:rPr lang="da-DK" sz="3700"/>
              <a:t> definitionen</a:t>
            </a:r>
          </a:p>
        </p:txBody>
      </p:sp>
      <p:sp>
        <p:nvSpPr>
          <p:cNvPr id="3" name="Pladsholder til indhold 2"/>
          <p:cNvSpPr>
            <a:spLocks noGrp="1"/>
          </p:cNvSpPr>
          <p:nvPr>
            <p:ph sz="half" idx="1"/>
          </p:nvPr>
        </p:nvSpPr>
        <p:spPr>
          <a:xfrm>
            <a:off x="457200" y="2853531"/>
            <a:ext cx="4038600" cy="3272632"/>
          </a:xfrm>
        </p:spPr>
        <p:txBody>
          <a:bodyPr>
            <a:normAutofit lnSpcReduction="10000"/>
          </a:bodyPr>
          <a:lstStyle/>
          <a:p>
            <a:pPr marL="0" indent="0">
              <a:buNone/>
            </a:pPr>
            <a:r>
              <a:rPr lang="da-DK" sz="3000" dirty="0"/>
              <a:t>Noget ved systemet som</a:t>
            </a:r>
          </a:p>
          <a:p>
            <a:pPr lvl="1">
              <a:buFont typeface="Courier New" panose="02070309020205020404" pitchFamily="49" charset="0"/>
              <a:buChar char="o"/>
            </a:pPr>
            <a:r>
              <a:rPr lang="da-DK" sz="3000" dirty="0"/>
              <a:t>forhindrer/sinker brugeren i at løse en opgave</a:t>
            </a:r>
          </a:p>
          <a:p>
            <a:pPr lvl="1">
              <a:buFont typeface="Courier New" panose="02070309020205020404" pitchFamily="49" charset="0"/>
              <a:buChar char="o"/>
            </a:pPr>
            <a:r>
              <a:rPr lang="da-DK" sz="3000" dirty="0"/>
              <a:t>frustrerer brugeren</a:t>
            </a:r>
          </a:p>
          <a:p>
            <a:pPr lvl="1">
              <a:buFont typeface="Courier New" panose="02070309020205020404" pitchFamily="49" charset="0"/>
              <a:buChar char="o"/>
            </a:pPr>
            <a:r>
              <a:rPr lang="da-DK" sz="3000" dirty="0"/>
              <a:t>ikke er forstået af brugeren	</a:t>
            </a:r>
          </a:p>
        </p:txBody>
      </p:sp>
      <p:pic>
        <p:nvPicPr>
          <p:cNvPr id="7" name="Billede 6" descr="Et billede, der indeholder mur, person, indendørs, bærbar&#10;&#10;Automatisk genereret beskrivelse">
            <a:extLst>
              <a:ext uri="{FF2B5EF4-FFF2-40B4-BE49-F238E27FC236}">
                <a16:creationId xmlns:a16="http://schemas.microsoft.com/office/drawing/2014/main" id="{8F3168D0-913B-A7C4-0973-390835DDB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2" y="4564062"/>
            <a:ext cx="4038600" cy="2019300"/>
          </a:xfrm>
          <a:prstGeom prst="rect">
            <a:avLst/>
          </a:prstGeom>
          <a:noFill/>
        </p:spPr>
      </p:pic>
      <p:sp>
        <p:nvSpPr>
          <p:cNvPr id="8" name="Tekstfelt 7">
            <a:extLst>
              <a:ext uri="{FF2B5EF4-FFF2-40B4-BE49-F238E27FC236}">
                <a16:creationId xmlns:a16="http://schemas.microsoft.com/office/drawing/2014/main" id="{304BF64F-B058-6213-DD3F-4A62D8456D36}"/>
              </a:ext>
            </a:extLst>
          </p:cNvPr>
          <p:cNvSpPr txBox="1"/>
          <p:nvPr/>
        </p:nvSpPr>
        <p:spPr>
          <a:xfrm>
            <a:off x="457200" y="1807091"/>
            <a:ext cx="7859216" cy="1046440"/>
          </a:xfrm>
          <a:prstGeom prst="rect">
            <a:avLst/>
          </a:prstGeom>
          <a:noFill/>
        </p:spPr>
        <p:txBody>
          <a:bodyPr wrap="square" rtlCol="0">
            <a:spAutoFit/>
          </a:bodyPr>
          <a:lstStyle/>
          <a:p>
            <a:r>
              <a:rPr lang="da-DK" sz="4400" b="1" dirty="0"/>
              <a:t>Definition – </a:t>
            </a:r>
            <a:r>
              <a:rPr lang="da-DK" sz="4400" b="1" u="sng" dirty="0" err="1"/>
              <a:t>usability</a:t>
            </a:r>
            <a:r>
              <a:rPr lang="da-DK" sz="4400" b="1" u="sng" dirty="0"/>
              <a:t> problem</a:t>
            </a:r>
            <a:endParaRPr lang="da-DK" sz="4400" b="1" dirty="0"/>
          </a:p>
          <a:p>
            <a:endParaRPr lang="da-DK" dirty="0"/>
          </a:p>
        </p:txBody>
      </p:sp>
      <p:pic>
        <p:nvPicPr>
          <p:cNvPr id="10" name="Billede 9" descr="Et billede, der indeholder person, Ansigt, tøj, indendørs&#10;&#10;Automatisk genereret beskrivelse">
            <a:extLst>
              <a:ext uri="{FF2B5EF4-FFF2-40B4-BE49-F238E27FC236}">
                <a16:creationId xmlns:a16="http://schemas.microsoft.com/office/drawing/2014/main" id="{2152C1B0-61BD-1A4B-B194-27768B062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177" y="2708920"/>
            <a:ext cx="2914650" cy="1571625"/>
          </a:xfrm>
          <a:prstGeom prst="rect">
            <a:avLst/>
          </a:prstGeom>
        </p:spPr>
      </p:pic>
    </p:spTree>
    <p:extLst>
      <p:ext uri="{BB962C8B-B14F-4D97-AF65-F5344CB8AC3E}">
        <p14:creationId xmlns:p14="http://schemas.microsoft.com/office/powerpoint/2010/main" val="159779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B4EF22-B0AC-DD61-E50E-289B751A747A}"/>
              </a:ext>
            </a:extLst>
          </p:cNvPr>
          <p:cNvSpPr>
            <a:spLocks noGrp="1"/>
          </p:cNvSpPr>
          <p:nvPr>
            <p:ph type="title"/>
          </p:nvPr>
        </p:nvSpPr>
        <p:spPr>
          <a:xfrm>
            <a:off x="457200" y="274638"/>
            <a:ext cx="8229600" cy="1143000"/>
          </a:xfrm>
        </p:spPr>
        <p:txBody>
          <a:bodyPr anchor="ctr">
            <a:normAutofit/>
          </a:bodyPr>
          <a:lstStyle/>
          <a:p>
            <a:r>
              <a:rPr lang="da-DK" dirty="0"/>
              <a:t>Fx: </a:t>
            </a:r>
            <a:r>
              <a:rPr lang="da-DK" dirty="0" err="1"/>
              <a:t>Usability</a:t>
            </a:r>
            <a:r>
              <a:rPr lang="da-DK" dirty="0"/>
              <a:t> evaluering</a:t>
            </a:r>
          </a:p>
        </p:txBody>
      </p:sp>
      <p:pic>
        <p:nvPicPr>
          <p:cNvPr id="5" name="Pladsholder til indhold 4" descr="Et billede, der indeholder tøj, tegning, skitse, tegneserie&#10;&#10;Automatisk genereret beskrivelse">
            <a:extLst>
              <a:ext uri="{FF2B5EF4-FFF2-40B4-BE49-F238E27FC236}">
                <a16:creationId xmlns:a16="http://schemas.microsoft.com/office/drawing/2014/main" id="{EBBA2538-173F-0F0E-B3B9-8DD7727649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839" y="1600200"/>
            <a:ext cx="8118321" cy="4525963"/>
          </a:xfrm>
          <a:noFill/>
        </p:spPr>
      </p:pic>
    </p:spTree>
    <p:extLst>
      <p:ext uri="{BB962C8B-B14F-4D97-AF65-F5344CB8AC3E}">
        <p14:creationId xmlns:p14="http://schemas.microsoft.com/office/powerpoint/2010/main" val="4204428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a:t>Kategorisering af </a:t>
            </a:r>
            <a:br>
              <a:rPr lang="da-DK"/>
            </a:br>
            <a:r>
              <a:rPr lang="da-DK"/>
              <a:t>usability problem</a:t>
            </a:r>
            <a:endParaRPr lang="da-DK" dirty="0"/>
          </a:p>
        </p:txBody>
      </p:sp>
      <p:sp>
        <p:nvSpPr>
          <p:cNvPr id="3" name="Pladsholder til indhold 2"/>
          <p:cNvSpPr>
            <a:spLocks noGrp="1"/>
          </p:cNvSpPr>
          <p:nvPr>
            <p:ph idx="1"/>
          </p:nvPr>
        </p:nvSpPr>
        <p:spPr/>
        <p:txBody>
          <a:bodyPr>
            <a:normAutofit fontScale="85000" lnSpcReduction="10000"/>
          </a:bodyPr>
          <a:lstStyle/>
          <a:p>
            <a:r>
              <a:rPr lang="da-DK"/>
              <a:t>Usability problemerne kategoriseres som værende:</a:t>
            </a:r>
          </a:p>
          <a:p>
            <a:pPr lvl="1"/>
            <a:endParaRPr lang="da-DK"/>
          </a:p>
          <a:p>
            <a:pPr lvl="1">
              <a:buFont typeface="Courier New" panose="02070309020205020404" pitchFamily="49" charset="0"/>
              <a:buChar char="o"/>
            </a:pPr>
            <a:r>
              <a:rPr lang="da-DK" b="1"/>
              <a:t>kosmetiske</a:t>
            </a:r>
            <a:r>
              <a:rPr lang="da-DK"/>
              <a:t> (bliver forsinket i få sekunder, bliver lidt frustreret, kan udføre opgaven uden helt at forstå hvorfor)</a:t>
            </a:r>
          </a:p>
          <a:p>
            <a:pPr marL="457200" lvl="1" indent="0">
              <a:buNone/>
            </a:pPr>
            <a:r>
              <a:rPr lang="da-DK"/>
              <a:t> </a:t>
            </a:r>
          </a:p>
          <a:p>
            <a:pPr lvl="1">
              <a:buFont typeface="Courier New" panose="02070309020205020404" pitchFamily="49" charset="0"/>
              <a:buChar char="o"/>
            </a:pPr>
            <a:r>
              <a:rPr lang="da-DK" b="1"/>
              <a:t>alvorlige</a:t>
            </a:r>
            <a:r>
              <a:rPr lang="da-DK"/>
              <a:t> (bliver forsinket i flere sekunder, bliver lettere frustreret, kan kun løse opgaven med hints) </a:t>
            </a:r>
          </a:p>
          <a:p>
            <a:pPr lvl="1">
              <a:buFont typeface="Courier New" panose="02070309020205020404" pitchFamily="49" charset="0"/>
              <a:buChar char="o"/>
            </a:pPr>
            <a:endParaRPr lang="da-DK"/>
          </a:p>
          <a:p>
            <a:pPr lvl="1">
              <a:buFont typeface="Courier New" panose="02070309020205020404" pitchFamily="49" charset="0"/>
              <a:buChar char="o"/>
            </a:pPr>
            <a:r>
              <a:rPr lang="da-DK" b="1"/>
              <a:t>kritiske</a:t>
            </a:r>
            <a:r>
              <a:rPr lang="da-DK"/>
              <a:t> (brugeren forhindres i at udføre opgaver, kan kun udføre opgaven med hjælp, forstår ikke systemet, gentager fejl, er meget frustreret - bander) </a:t>
            </a:r>
            <a:endParaRPr lang="da-DK" dirty="0"/>
          </a:p>
        </p:txBody>
      </p:sp>
      <p:pic>
        <p:nvPicPr>
          <p:cNvPr id="5" name="Billede 4" descr="Et billede, der indeholder grafisk design, Grafik, Font/skrifttype, design&#10;&#10;Automatisk genereret beskrivelse">
            <a:extLst>
              <a:ext uri="{FF2B5EF4-FFF2-40B4-BE49-F238E27FC236}">
                <a16:creationId xmlns:a16="http://schemas.microsoft.com/office/drawing/2014/main" id="{E5B19644-B292-B92E-2C63-128EF18D01F1}"/>
              </a:ext>
            </a:extLst>
          </p:cNvPr>
          <p:cNvPicPr>
            <a:picLocks noChangeAspect="1"/>
          </p:cNvPicPr>
          <p:nvPr/>
        </p:nvPicPr>
        <p:blipFill>
          <a:blip r:embed="rId2">
            <a:extLst>
              <a:ext uri="{28A0092B-C50C-407E-A947-70E740481C1C}">
                <a14:useLocalDpi xmlns:a14="http://schemas.microsoft.com/office/drawing/2010/main" val="0"/>
              </a:ext>
            </a:extLst>
          </a:blip>
          <a:srcRect r="44960"/>
          <a:stretch/>
        </p:blipFill>
        <p:spPr>
          <a:xfrm>
            <a:off x="7132174" y="46038"/>
            <a:ext cx="1572766" cy="1600200"/>
          </a:xfrm>
          <a:prstGeom prst="rect">
            <a:avLst/>
          </a:prstGeom>
        </p:spPr>
      </p:pic>
    </p:spTree>
    <p:extLst>
      <p:ext uri="{BB962C8B-B14F-4D97-AF65-F5344CB8AC3E}">
        <p14:creationId xmlns:p14="http://schemas.microsoft.com/office/powerpoint/2010/main" val="170715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Den iterative arbejdsproces</a:t>
            </a:r>
          </a:p>
        </p:txBody>
      </p:sp>
      <p:sp>
        <p:nvSpPr>
          <p:cNvPr id="3" name="Pladsholder til indhold 2"/>
          <p:cNvSpPr>
            <a:spLocks noGrp="1"/>
          </p:cNvSpPr>
          <p:nvPr>
            <p:ph idx="1"/>
          </p:nvPr>
        </p:nvSpPr>
        <p:spPr/>
        <p:txBody>
          <a:bodyPr/>
          <a:lstStyle/>
          <a:p>
            <a:r>
              <a:rPr lang="da-DK" dirty="0"/>
              <a:t>Vi ønsker høj </a:t>
            </a:r>
            <a:r>
              <a:rPr lang="da-DK" dirty="0" err="1"/>
              <a:t>usability</a:t>
            </a:r>
            <a:r>
              <a:rPr lang="da-DK" dirty="0"/>
              <a:t> – derfor arbejder vi iterativt (fx vha. SCRUM):</a:t>
            </a:r>
          </a:p>
          <a:p>
            <a:endParaRPr lang="da-DK" dirty="0"/>
          </a:p>
          <a:p>
            <a:endParaRPr lang="da-DK" dirty="0"/>
          </a:p>
        </p:txBody>
      </p:sp>
      <p:pic>
        <p:nvPicPr>
          <p:cNvPr id="4" name="Pladsholder til indhold 3" descr="https://informatik.systime.dk/fileadmin/_processed_/7/8/csm_Dias_1_344b5075ee.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11560" y="3068960"/>
            <a:ext cx="8229600" cy="2625242"/>
          </a:xfrm>
          <a:prstGeom prst="rect">
            <a:avLst/>
          </a:prstGeom>
          <a:noFill/>
          <a:ln>
            <a:noFill/>
          </a:ln>
        </p:spPr>
      </p:pic>
      <p:sp>
        <p:nvSpPr>
          <p:cNvPr id="5" name="Ellipse 4"/>
          <p:cNvSpPr/>
          <p:nvPr/>
        </p:nvSpPr>
        <p:spPr>
          <a:xfrm>
            <a:off x="5004048" y="5157192"/>
            <a:ext cx="2160240" cy="864096"/>
          </a:xfrm>
          <a:prstGeom prst="ellipse">
            <a:avLst/>
          </a:prstGeom>
          <a:noFill/>
          <a:ln w="762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78088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Evaluering</a:t>
            </a:r>
          </a:p>
        </p:txBody>
      </p:sp>
      <p:sp>
        <p:nvSpPr>
          <p:cNvPr id="3" name="Pladsholder til indhold 2"/>
          <p:cNvSpPr>
            <a:spLocks noGrp="1"/>
          </p:cNvSpPr>
          <p:nvPr>
            <p:ph idx="1"/>
          </p:nvPr>
        </p:nvSpPr>
        <p:spPr/>
        <p:txBody>
          <a:bodyPr/>
          <a:lstStyle/>
          <a:p>
            <a:r>
              <a:rPr lang="da-DK" dirty="0"/>
              <a:t>De 4 </a:t>
            </a:r>
            <a:r>
              <a:rPr lang="da-DK" dirty="0" err="1"/>
              <a:t>H’ere</a:t>
            </a:r>
            <a:r>
              <a:rPr lang="da-DK" dirty="0"/>
              <a:t>:</a:t>
            </a:r>
          </a:p>
          <a:p>
            <a:pPr lvl="1"/>
            <a:r>
              <a:rPr lang="da-DK" b="1" dirty="0"/>
              <a:t>Hvorfor?</a:t>
            </a:r>
            <a:r>
              <a:rPr lang="da-DK" dirty="0"/>
              <a:t> Kan brugerne finde ud af at bruge IT-systemet? Hvad vil man præcis opnå?</a:t>
            </a:r>
          </a:p>
          <a:p>
            <a:pPr lvl="1"/>
            <a:r>
              <a:rPr lang="da-DK" b="1" dirty="0"/>
              <a:t>Hvad?</a:t>
            </a:r>
            <a:r>
              <a:rPr lang="da-DK" dirty="0"/>
              <a:t> Tidlige LOFI prototyper eller et næsten færdigt system?</a:t>
            </a:r>
          </a:p>
          <a:p>
            <a:pPr lvl="1"/>
            <a:r>
              <a:rPr lang="da-DK" b="1" dirty="0"/>
              <a:t>Hvor?</a:t>
            </a:r>
            <a:r>
              <a:rPr lang="da-DK" dirty="0"/>
              <a:t> I laboratorie? I naturlige omgivelser?</a:t>
            </a:r>
          </a:p>
          <a:p>
            <a:pPr lvl="1"/>
            <a:r>
              <a:rPr lang="da-DK" b="1" dirty="0"/>
              <a:t>Hvornår?</a:t>
            </a:r>
            <a:r>
              <a:rPr lang="da-DK" dirty="0"/>
              <a:t> Igennem hele udviklingsprojektet!</a:t>
            </a:r>
          </a:p>
          <a:p>
            <a:pPr marL="0" indent="0">
              <a:buNone/>
            </a:pPr>
            <a:endParaRPr lang="da-DK" dirty="0"/>
          </a:p>
        </p:txBody>
      </p:sp>
      <p:pic>
        <p:nvPicPr>
          <p:cNvPr id="4" name="Pladsholder til indhold 3" descr="https://informatik.systime.dk/fileadmin/_processed_/7/8/csm_Dias_1_344b5075ee.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483768" y="5190526"/>
            <a:ext cx="3888432" cy="1334818"/>
          </a:xfrm>
          <a:prstGeom prst="rect">
            <a:avLst/>
          </a:prstGeom>
          <a:noFill/>
          <a:ln>
            <a:noFill/>
          </a:ln>
        </p:spPr>
      </p:pic>
      <p:sp>
        <p:nvSpPr>
          <p:cNvPr id="5" name="Ellipse 4"/>
          <p:cNvSpPr/>
          <p:nvPr/>
        </p:nvSpPr>
        <p:spPr>
          <a:xfrm>
            <a:off x="4572000" y="6163479"/>
            <a:ext cx="1080120" cy="432048"/>
          </a:xfrm>
          <a:prstGeom prst="ellipse">
            <a:avLst/>
          </a:prstGeom>
          <a:noFill/>
          <a:ln w="762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608318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Overordnet tre typer af evaluering</a:t>
            </a:r>
          </a:p>
        </p:txBody>
      </p:sp>
      <p:sp>
        <p:nvSpPr>
          <p:cNvPr id="3" name="Pladsholder til indhold 2"/>
          <p:cNvSpPr>
            <a:spLocks noGrp="1"/>
          </p:cNvSpPr>
          <p:nvPr>
            <p:ph idx="1"/>
          </p:nvPr>
        </p:nvSpPr>
        <p:spPr>
          <a:xfrm>
            <a:off x="457200" y="1600200"/>
            <a:ext cx="6419056" cy="4525963"/>
          </a:xfrm>
        </p:spPr>
        <p:txBody>
          <a:bodyPr>
            <a:normAutofit fontScale="85000" lnSpcReduction="20000"/>
          </a:bodyPr>
          <a:lstStyle/>
          <a:p>
            <a:r>
              <a:rPr lang="da-DK" b="1" dirty="0"/>
              <a:t>Kontrollerede omgivelser (laboratorie) som involverer brugere: </a:t>
            </a:r>
            <a:r>
              <a:rPr lang="da-DK" dirty="0"/>
              <a:t>typisk </a:t>
            </a:r>
            <a:r>
              <a:rPr lang="da-DK" dirty="0" err="1"/>
              <a:t>usability</a:t>
            </a:r>
            <a:r>
              <a:rPr lang="da-DK" dirty="0"/>
              <a:t> evaluering</a:t>
            </a:r>
          </a:p>
          <a:p>
            <a:endParaRPr lang="da-DK" dirty="0"/>
          </a:p>
          <a:p>
            <a:r>
              <a:rPr lang="da-DK" b="1" dirty="0"/>
              <a:t>Naturlige omgivelser som involverer brugere: </a:t>
            </a:r>
            <a:r>
              <a:rPr lang="da-DK" dirty="0"/>
              <a:t>”in the </a:t>
            </a:r>
            <a:r>
              <a:rPr lang="da-DK" dirty="0" err="1"/>
              <a:t>wild</a:t>
            </a:r>
            <a:r>
              <a:rPr lang="da-DK" dirty="0"/>
              <a:t> studies”</a:t>
            </a:r>
          </a:p>
          <a:p>
            <a:endParaRPr lang="da-DK" dirty="0"/>
          </a:p>
          <a:p>
            <a:r>
              <a:rPr lang="da-DK" b="1" dirty="0"/>
              <a:t>En hvilken som helst omgivelse som </a:t>
            </a:r>
            <a:r>
              <a:rPr lang="da-DK" b="1" u="sng" dirty="0"/>
              <a:t>ikke</a:t>
            </a:r>
            <a:r>
              <a:rPr lang="da-DK" b="1" dirty="0"/>
              <a:t> involverer brugere: </a:t>
            </a:r>
            <a:r>
              <a:rPr lang="da-DK" dirty="0"/>
              <a:t>eksperter gennemgår IT-systemet og kommer med kritik/forslag til forbedringer, f.eks. ”</a:t>
            </a:r>
            <a:r>
              <a:rPr lang="en-US" dirty="0"/>
              <a:t>heuristic evaluation” </a:t>
            </a:r>
            <a:endParaRPr lang="da-DK" dirty="0"/>
          </a:p>
          <a:p>
            <a:endParaRPr lang="da-DK" dirty="0"/>
          </a:p>
        </p:txBody>
      </p:sp>
      <p:pic>
        <p:nvPicPr>
          <p:cNvPr id="4" name="Pladsholder til indhold 4" descr="Et billede, der indeholder tøj, tegning, skitse, tegneserie&#10;&#10;Automatisk genereret beskrivelse">
            <a:extLst>
              <a:ext uri="{FF2B5EF4-FFF2-40B4-BE49-F238E27FC236}">
                <a16:creationId xmlns:a16="http://schemas.microsoft.com/office/drawing/2014/main" id="{3910230F-DC1C-D63F-C76A-08ABE32E9B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1602088"/>
            <a:ext cx="1856185" cy="10348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Billede 5" descr="Et billede, der indeholder tekst, udendørs, Mobiltelefon, Transportabel kommunikationsenhed&#10;&#10;Automatisk genereret beskrivelse">
            <a:extLst>
              <a:ext uri="{FF2B5EF4-FFF2-40B4-BE49-F238E27FC236}">
                <a16:creationId xmlns:a16="http://schemas.microsoft.com/office/drawing/2014/main" id="{1A787D77-6F5A-DC4D-94AB-D96EE45638BF}"/>
              </a:ext>
            </a:extLst>
          </p:cNvPr>
          <p:cNvPicPr>
            <a:picLocks noChangeAspect="1"/>
          </p:cNvPicPr>
          <p:nvPr/>
        </p:nvPicPr>
        <p:blipFill>
          <a:blip r:embed="rId3">
            <a:extLst>
              <a:ext uri="{28A0092B-C50C-407E-A947-70E740481C1C}">
                <a14:useLocalDpi xmlns:a14="http://schemas.microsoft.com/office/drawing/2010/main" val="0"/>
              </a:ext>
            </a:extLst>
          </a:blip>
          <a:srcRect l="14262" r="19760" b="8689"/>
          <a:stretch/>
        </p:blipFill>
        <p:spPr>
          <a:xfrm>
            <a:off x="7085601" y="3249014"/>
            <a:ext cx="1333735" cy="1228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lede 7" descr="Et billede, der indeholder tøj, person, tekst, Ansigt&#10;&#10;Automatisk genereret beskrivelse">
            <a:extLst>
              <a:ext uri="{FF2B5EF4-FFF2-40B4-BE49-F238E27FC236}">
                <a16:creationId xmlns:a16="http://schemas.microsoft.com/office/drawing/2014/main" id="{9D10F2E3-BD0A-745A-F777-54D9B1E2E6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2497" y="5394117"/>
            <a:ext cx="1856185" cy="12352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217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5554960" cy="1143000"/>
          </a:xfrm>
        </p:spPr>
        <p:txBody>
          <a:bodyPr/>
          <a:lstStyle/>
          <a:p>
            <a:r>
              <a:rPr lang="en-US" dirty="0"/>
              <a:t>Heuristic evaluation</a:t>
            </a:r>
            <a:endParaRPr lang="da-DK" dirty="0"/>
          </a:p>
        </p:txBody>
      </p:sp>
      <p:sp>
        <p:nvSpPr>
          <p:cNvPr id="3" name="Pladsholder til indhold 2"/>
          <p:cNvSpPr>
            <a:spLocks noGrp="1"/>
          </p:cNvSpPr>
          <p:nvPr>
            <p:ph idx="1"/>
          </p:nvPr>
        </p:nvSpPr>
        <p:spPr/>
        <p:txBody>
          <a:bodyPr>
            <a:normAutofit fontScale="92500" lnSpcReduction="10000"/>
          </a:bodyPr>
          <a:lstStyle/>
          <a:p>
            <a:endParaRPr lang="da-DK" dirty="0"/>
          </a:p>
          <a:p>
            <a:pPr marL="0" indent="0">
              <a:buNone/>
            </a:pPr>
            <a:r>
              <a:rPr lang="da-DK" dirty="0" err="1"/>
              <a:t>Heuristic</a:t>
            </a:r>
            <a:r>
              <a:rPr lang="da-DK" dirty="0"/>
              <a:t>: </a:t>
            </a:r>
            <a:r>
              <a:rPr lang="da-DK" i="1" dirty="0"/>
              <a:t>”</a:t>
            </a:r>
            <a:r>
              <a:rPr lang="en-US" i="1" dirty="0"/>
              <a:t>experience-based techniques for problem solving, learning, and discovery giving solutions which is not guaranteed to be optimal”</a:t>
            </a:r>
            <a:endParaRPr lang="da-DK" i="1" dirty="0"/>
          </a:p>
          <a:p>
            <a:endParaRPr lang="da-DK" dirty="0"/>
          </a:p>
          <a:p>
            <a:r>
              <a:rPr lang="da-DK" dirty="0" err="1"/>
              <a:t>Heuristic</a:t>
            </a:r>
            <a:r>
              <a:rPr lang="da-DK" dirty="0"/>
              <a:t> </a:t>
            </a:r>
            <a:r>
              <a:rPr lang="da-DK" dirty="0" err="1"/>
              <a:t>evaluation</a:t>
            </a:r>
            <a:r>
              <a:rPr lang="da-DK" dirty="0"/>
              <a:t> involverer </a:t>
            </a:r>
            <a:r>
              <a:rPr lang="da-DK" u="sng" dirty="0"/>
              <a:t>ikke</a:t>
            </a:r>
            <a:r>
              <a:rPr lang="da-DK" dirty="0"/>
              <a:t> brugere</a:t>
            </a:r>
          </a:p>
          <a:p>
            <a:endParaRPr lang="da-DK" dirty="0"/>
          </a:p>
          <a:p>
            <a:r>
              <a:rPr lang="da-DK" dirty="0"/>
              <a:t>Baseret på Jakob Nielsen 10 bud (</a:t>
            </a:r>
            <a:r>
              <a:rPr lang="da-DK" dirty="0" err="1"/>
              <a:t>usability</a:t>
            </a:r>
            <a:r>
              <a:rPr lang="da-DK" dirty="0"/>
              <a:t> </a:t>
            </a:r>
            <a:r>
              <a:rPr lang="da-DK" dirty="0" err="1"/>
              <a:t>heuristics</a:t>
            </a:r>
            <a:r>
              <a:rPr lang="da-DK" dirty="0"/>
              <a:t>)</a:t>
            </a:r>
          </a:p>
        </p:txBody>
      </p:sp>
      <p:pic>
        <p:nvPicPr>
          <p:cNvPr id="5" name="Billede 4">
            <a:extLst>
              <a:ext uri="{FF2B5EF4-FFF2-40B4-BE49-F238E27FC236}">
                <a16:creationId xmlns:a16="http://schemas.microsoft.com/office/drawing/2014/main" id="{78AC6BA5-D19A-AFBC-A70B-94A75F7E1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9825" y="0"/>
            <a:ext cx="2466975" cy="1847850"/>
          </a:xfrm>
          <a:prstGeom prst="rect">
            <a:avLst/>
          </a:prstGeom>
        </p:spPr>
      </p:pic>
    </p:spTree>
    <p:extLst>
      <p:ext uri="{BB962C8B-B14F-4D97-AF65-F5344CB8AC3E}">
        <p14:creationId xmlns:p14="http://schemas.microsoft.com/office/powerpoint/2010/main" val="243584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Jakob Nielsen</a:t>
            </a:r>
          </a:p>
        </p:txBody>
      </p:sp>
      <p:sp>
        <p:nvSpPr>
          <p:cNvPr id="3" name="Pladsholder til indhold 2"/>
          <p:cNvSpPr>
            <a:spLocks noGrp="1"/>
          </p:cNvSpPr>
          <p:nvPr>
            <p:ph idx="1"/>
          </p:nvPr>
        </p:nvSpPr>
        <p:spPr>
          <a:xfrm>
            <a:off x="457200" y="1600200"/>
            <a:ext cx="4762872" cy="4525963"/>
          </a:xfrm>
        </p:spPr>
        <p:txBody>
          <a:bodyPr/>
          <a:lstStyle/>
          <a:p>
            <a:r>
              <a:rPr lang="da-DK" dirty="0"/>
              <a:t>Ph.d. og leder af ”the Nielsen Norman Group”</a:t>
            </a:r>
          </a:p>
          <a:p>
            <a:endParaRPr lang="da-DK" dirty="0"/>
          </a:p>
          <a:p>
            <a:r>
              <a:rPr lang="da-DK" dirty="0"/>
              <a:t>Jakob Nielsen 10 bud er baseret på en analyse af 249 </a:t>
            </a:r>
            <a:r>
              <a:rPr lang="da-DK" dirty="0" err="1"/>
              <a:t>usability</a:t>
            </a:r>
            <a:r>
              <a:rPr lang="da-DK" dirty="0"/>
              <a:t> problemer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3810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892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Jakob Nielsen 10 bud</a:t>
            </a:r>
          </a:p>
        </p:txBody>
      </p:sp>
      <p:sp>
        <p:nvSpPr>
          <p:cNvPr id="3" name="Pladsholder til indhold 2"/>
          <p:cNvSpPr>
            <a:spLocks noGrp="1"/>
          </p:cNvSpPr>
          <p:nvPr>
            <p:ph idx="1"/>
          </p:nvPr>
        </p:nvSpPr>
        <p:spPr/>
        <p:txBody>
          <a:bodyPr>
            <a:normAutofit fontScale="92500" lnSpcReduction="20000"/>
          </a:bodyPr>
          <a:lstStyle/>
          <a:p>
            <a:pPr marL="514350" indent="-514350">
              <a:lnSpc>
                <a:spcPct val="90000"/>
              </a:lnSpc>
              <a:buFont typeface="+mj-lt"/>
              <a:buAutoNum type="arabicPeriod"/>
            </a:pPr>
            <a:r>
              <a:rPr lang="en-US" dirty="0"/>
              <a:t>Visibility of system status. </a:t>
            </a:r>
          </a:p>
          <a:p>
            <a:pPr marL="514350" indent="-514350">
              <a:lnSpc>
                <a:spcPct val="90000"/>
              </a:lnSpc>
              <a:buFont typeface="+mj-lt"/>
              <a:buAutoNum type="arabicPeriod"/>
            </a:pPr>
            <a:r>
              <a:rPr lang="en-US" dirty="0"/>
              <a:t>Match between system and real world. </a:t>
            </a:r>
          </a:p>
          <a:p>
            <a:pPr marL="514350" indent="-514350">
              <a:lnSpc>
                <a:spcPct val="90000"/>
              </a:lnSpc>
              <a:buFont typeface="+mj-lt"/>
              <a:buAutoNum type="arabicPeriod"/>
            </a:pPr>
            <a:r>
              <a:rPr lang="en-US" dirty="0"/>
              <a:t>User control and freedom. </a:t>
            </a:r>
          </a:p>
          <a:p>
            <a:pPr marL="514350" indent="-514350">
              <a:lnSpc>
                <a:spcPct val="90000"/>
              </a:lnSpc>
              <a:buFont typeface="+mj-lt"/>
              <a:buAutoNum type="arabicPeriod"/>
            </a:pPr>
            <a:r>
              <a:rPr lang="en-US" dirty="0"/>
              <a:t>Consistency and standards. </a:t>
            </a:r>
          </a:p>
          <a:p>
            <a:pPr marL="514350" indent="-514350">
              <a:lnSpc>
                <a:spcPct val="90000"/>
              </a:lnSpc>
              <a:buFont typeface="+mj-lt"/>
              <a:buAutoNum type="arabicPeriod"/>
            </a:pPr>
            <a:r>
              <a:rPr lang="en-US" dirty="0"/>
              <a:t>Error prevention. </a:t>
            </a:r>
          </a:p>
          <a:p>
            <a:pPr marL="514350" indent="-514350">
              <a:lnSpc>
                <a:spcPct val="90000"/>
              </a:lnSpc>
              <a:buFont typeface="+mj-lt"/>
              <a:buAutoNum type="arabicPeriod"/>
            </a:pPr>
            <a:r>
              <a:rPr lang="en-US" dirty="0"/>
              <a:t>Recognition rather than recall. </a:t>
            </a:r>
          </a:p>
          <a:p>
            <a:pPr marL="514350" indent="-514350">
              <a:lnSpc>
                <a:spcPct val="90000"/>
              </a:lnSpc>
              <a:buFont typeface="+mj-lt"/>
              <a:buAutoNum type="arabicPeriod"/>
            </a:pPr>
            <a:r>
              <a:rPr lang="en-US" dirty="0"/>
              <a:t>Flexibility and efficiency of use. </a:t>
            </a:r>
          </a:p>
          <a:p>
            <a:pPr marL="514350" indent="-514350">
              <a:lnSpc>
                <a:spcPct val="90000"/>
              </a:lnSpc>
              <a:buFont typeface="+mj-lt"/>
              <a:buAutoNum type="arabicPeriod"/>
            </a:pPr>
            <a:r>
              <a:rPr lang="en-US" dirty="0"/>
              <a:t>Aesthetic and minimalist design.</a:t>
            </a:r>
            <a:r>
              <a:rPr lang="en-US" dirty="0">
                <a:solidFill>
                  <a:srgbClr val="FF0000"/>
                </a:solidFill>
              </a:rPr>
              <a:t> </a:t>
            </a:r>
          </a:p>
          <a:p>
            <a:pPr marL="514350" indent="-514350">
              <a:lnSpc>
                <a:spcPct val="90000"/>
              </a:lnSpc>
              <a:buFont typeface="+mj-lt"/>
              <a:buAutoNum type="arabicPeriod"/>
            </a:pPr>
            <a:r>
              <a:rPr lang="en-US" dirty="0"/>
              <a:t>Help users recognize, diagnose, recover from errors. </a:t>
            </a:r>
          </a:p>
          <a:p>
            <a:pPr marL="514350" indent="-514350">
              <a:lnSpc>
                <a:spcPct val="90000"/>
              </a:lnSpc>
              <a:buFont typeface="+mj-lt"/>
              <a:buAutoNum type="arabicPeriod"/>
            </a:pPr>
            <a:r>
              <a:rPr lang="en-US" dirty="0"/>
              <a:t>Help and documentation.</a:t>
            </a:r>
          </a:p>
          <a:p>
            <a:pPr marL="0" indent="0">
              <a:buNone/>
            </a:pPr>
            <a:endParaRPr lang="da-DK" dirty="0"/>
          </a:p>
        </p:txBody>
      </p:sp>
    </p:spTree>
    <p:extLst>
      <p:ext uri="{BB962C8B-B14F-4D97-AF65-F5344CB8AC3E}">
        <p14:creationId xmlns:p14="http://schemas.microsoft.com/office/powerpoint/2010/main" val="1422035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Jakob Nielsen 10 bud</a:t>
            </a:r>
          </a:p>
        </p:txBody>
      </p:sp>
      <p:sp>
        <p:nvSpPr>
          <p:cNvPr id="3" name="Pladsholder til indhold 2"/>
          <p:cNvSpPr>
            <a:spLocks noGrp="1"/>
          </p:cNvSpPr>
          <p:nvPr>
            <p:ph idx="1"/>
          </p:nvPr>
        </p:nvSpPr>
        <p:spPr/>
        <p:txBody>
          <a:bodyPr>
            <a:normAutofit fontScale="92500" lnSpcReduction="20000"/>
          </a:bodyPr>
          <a:lstStyle/>
          <a:p>
            <a:pPr marL="514350" indent="-514350">
              <a:lnSpc>
                <a:spcPct val="90000"/>
              </a:lnSpc>
              <a:buFont typeface="+mj-lt"/>
              <a:buAutoNum type="arabicPeriod"/>
            </a:pPr>
            <a:r>
              <a:rPr lang="en-US" dirty="0"/>
              <a:t>Visibility of system status.</a:t>
            </a:r>
          </a:p>
          <a:p>
            <a:pPr marL="514350" indent="-514350">
              <a:lnSpc>
                <a:spcPct val="90000"/>
              </a:lnSpc>
              <a:buFont typeface="+mj-lt"/>
              <a:buAutoNum type="arabicPeriod"/>
            </a:pPr>
            <a:r>
              <a:rPr lang="en-US" dirty="0"/>
              <a:t>Match between system and real world.</a:t>
            </a:r>
          </a:p>
          <a:p>
            <a:pPr marL="514350" indent="-514350">
              <a:lnSpc>
                <a:spcPct val="90000"/>
              </a:lnSpc>
              <a:buFont typeface="+mj-lt"/>
              <a:buAutoNum type="arabicPeriod"/>
            </a:pPr>
            <a:r>
              <a:rPr lang="en-US" dirty="0"/>
              <a:t>User control and freedom.</a:t>
            </a:r>
          </a:p>
          <a:p>
            <a:pPr marL="514350" indent="-514350">
              <a:lnSpc>
                <a:spcPct val="90000"/>
              </a:lnSpc>
              <a:buFont typeface="+mj-lt"/>
              <a:buAutoNum type="arabicPeriod"/>
            </a:pPr>
            <a:r>
              <a:rPr lang="en-US" dirty="0"/>
              <a:t>Consistency and standards.</a:t>
            </a:r>
          </a:p>
          <a:p>
            <a:pPr marL="514350" indent="-514350">
              <a:lnSpc>
                <a:spcPct val="90000"/>
              </a:lnSpc>
              <a:buFont typeface="+mj-lt"/>
              <a:buAutoNum type="arabicPeriod"/>
            </a:pPr>
            <a:r>
              <a:rPr lang="en-US" dirty="0"/>
              <a:t>Error prevention. </a:t>
            </a:r>
          </a:p>
          <a:p>
            <a:pPr marL="514350" indent="-514350">
              <a:lnSpc>
                <a:spcPct val="90000"/>
              </a:lnSpc>
              <a:buFont typeface="+mj-lt"/>
              <a:buAutoNum type="arabicPeriod"/>
            </a:pPr>
            <a:r>
              <a:rPr lang="en-US" dirty="0"/>
              <a:t>Recognition rather than recall.</a:t>
            </a:r>
          </a:p>
          <a:p>
            <a:pPr marL="514350" indent="-514350">
              <a:lnSpc>
                <a:spcPct val="90000"/>
              </a:lnSpc>
              <a:buFont typeface="+mj-lt"/>
              <a:buAutoNum type="arabicPeriod"/>
            </a:pPr>
            <a:r>
              <a:rPr lang="en-US" dirty="0"/>
              <a:t>Flexibility and efficiency of use.</a:t>
            </a:r>
          </a:p>
          <a:p>
            <a:pPr marL="514350" indent="-514350">
              <a:lnSpc>
                <a:spcPct val="90000"/>
              </a:lnSpc>
              <a:buFont typeface="+mj-lt"/>
              <a:buAutoNum type="arabicPeriod"/>
            </a:pPr>
            <a:r>
              <a:rPr lang="en-US" dirty="0"/>
              <a:t>Aesthetic and minimalist design.</a:t>
            </a:r>
          </a:p>
          <a:p>
            <a:pPr marL="514350" indent="-514350">
              <a:lnSpc>
                <a:spcPct val="90000"/>
              </a:lnSpc>
              <a:buFont typeface="+mj-lt"/>
              <a:buAutoNum type="arabicPeriod"/>
            </a:pPr>
            <a:r>
              <a:rPr lang="en-US" dirty="0"/>
              <a:t>Help users recognize, diagnose, recover from errors.</a:t>
            </a:r>
          </a:p>
          <a:p>
            <a:pPr marL="514350" indent="-514350">
              <a:lnSpc>
                <a:spcPct val="90000"/>
              </a:lnSpc>
              <a:buFont typeface="+mj-lt"/>
              <a:buAutoNum type="arabicPeriod"/>
            </a:pPr>
            <a:r>
              <a:rPr lang="en-US" dirty="0"/>
              <a:t>Help and documentation.</a:t>
            </a:r>
          </a:p>
          <a:p>
            <a:pPr marL="0" indent="0">
              <a:buNone/>
            </a:pPr>
            <a:endParaRPr lang="da-DK" dirty="0"/>
          </a:p>
        </p:txBody>
      </p:sp>
      <p:sp>
        <p:nvSpPr>
          <p:cNvPr id="4" name="Afrundet rektangel 3"/>
          <p:cNvSpPr/>
          <p:nvPr/>
        </p:nvSpPr>
        <p:spPr>
          <a:xfrm rot="20952440">
            <a:off x="971600" y="2852936"/>
            <a:ext cx="7704856"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5400" dirty="0"/>
              <a:t>Dem skal I arbejde med lige om lidt!</a:t>
            </a:r>
          </a:p>
        </p:txBody>
      </p:sp>
    </p:spTree>
    <p:extLst>
      <p:ext uri="{BB962C8B-B14F-4D97-AF65-F5344CB8AC3E}">
        <p14:creationId xmlns:p14="http://schemas.microsoft.com/office/powerpoint/2010/main" val="19313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medier 5" title="Heuristic Evaluation of User Interfaces">
            <a:hlinkClick r:id="" action="ppaction://media"/>
            <a:extLst>
              <a:ext uri="{FF2B5EF4-FFF2-40B4-BE49-F238E27FC236}">
                <a16:creationId xmlns:a16="http://schemas.microsoft.com/office/drawing/2014/main" id="{7229E544-3FBE-D3CC-5E11-78F39AD29151}"/>
              </a:ext>
            </a:extLst>
          </p:cNvPr>
          <p:cNvPicPr>
            <a:picLocks noRot="1" noChangeAspect="1"/>
          </p:cNvPicPr>
          <p:nvPr>
            <a:videoFile r:link="rId1"/>
          </p:nvPr>
        </p:nvPicPr>
        <p:blipFill>
          <a:blip r:embed="rId4"/>
          <a:stretch>
            <a:fillRect/>
          </a:stretch>
        </p:blipFill>
        <p:spPr>
          <a:xfrm>
            <a:off x="0" y="846138"/>
            <a:ext cx="9144000" cy="5165725"/>
          </a:xfrm>
          <a:prstGeom prst="rect">
            <a:avLst/>
          </a:prstGeom>
        </p:spPr>
      </p:pic>
      <p:sp>
        <p:nvSpPr>
          <p:cNvPr id="2" name="Titel 1">
            <a:extLst>
              <a:ext uri="{FF2B5EF4-FFF2-40B4-BE49-F238E27FC236}">
                <a16:creationId xmlns:a16="http://schemas.microsoft.com/office/drawing/2014/main" id="{6209EC5C-40E8-E4DA-546D-07A79F3F851C}"/>
              </a:ext>
            </a:extLst>
          </p:cNvPr>
          <p:cNvSpPr>
            <a:spLocks noGrp="1"/>
          </p:cNvSpPr>
          <p:nvPr>
            <p:ph type="title"/>
          </p:nvPr>
        </p:nvSpPr>
        <p:spPr>
          <a:xfrm>
            <a:off x="539552" y="-171400"/>
            <a:ext cx="8229600" cy="1143000"/>
          </a:xfrm>
        </p:spPr>
        <p:txBody>
          <a:bodyPr/>
          <a:lstStyle/>
          <a:p>
            <a:r>
              <a:rPr lang="da-DK" dirty="0" err="1"/>
              <a:t>What</a:t>
            </a:r>
            <a:r>
              <a:rPr lang="da-DK" dirty="0"/>
              <a:t> is </a:t>
            </a:r>
            <a:r>
              <a:rPr lang="da-DK" dirty="0" err="1"/>
              <a:t>heuristic</a:t>
            </a:r>
            <a:r>
              <a:rPr lang="da-DK" dirty="0"/>
              <a:t> </a:t>
            </a:r>
            <a:r>
              <a:rPr lang="da-DK" dirty="0" err="1"/>
              <a:t>evaluation</a:t>
            </a:r>
            <a:r>
              <a:rPr lang="da-DK" dirty="0"/>
              <a:t>?</a:t>
            </a:r>
          </a:p>
        </p:txBody>
      </p:sp>
    </p:spTree>
    <p:extLst>
      <p:ext uri="{BB962C8B-B14F-4D97-AF65-F5344CB8AC3E}">
        <p14:creationId xmlns:p14="http://schemas.microsoft.com/office/powerpoint/2010/main" val="306694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How to do: </a:t>
            </a:r>
            <a:r>
              <a:rPr lang="da-DK" dirty="0" err="1"/>
              <a:t>Heuristic</a:t>
            </a:r>
            <a:r>
              <a:rPr lang="da-DK" dirty="0"/>
              <a:t> </a:t>
            </a:r>
            <a:r>
              <a:rPr lang="da-DK" dirty="0" err="1"/>
              <a:t>evaluation</a:t>
            </a:r>
            <a:endParaRPr lang="da-DK" dirty="0"/>
          </a:p>
        </p:txBody>
      </p:sp>
      <p:sp>
        <p:nvSpPr>
          <p:cNvPr id="3" name="Pladsholder til indhold 2"/>
          <p:cNvSpPr>
            <a:spLocks noGrp="1"/>
          </p:cNvSpPr>
          <p:nvPr>
            <p:ph idx="1"/>
          </p:nvPr>
        </p:nvSpPr>
        <p:spPr>
          <a:xfrm>
            <a:off x="460201" y="2996952"/>
            <a:ext cx="8229600" cy="3124944"/>
          </a:xfrm>
        </p:spPr>
        <p:txBody>
          <a:bodyPr>
            <a:normAutofit fontScale="77500" lnSpcReduction="20000"/>
          </a:bodyPr>
          <a:lstStyle/>
          <a:p>
            <a:pPr marL="514350" indent="-514350">
              <a:buAutoNum type="arabicParenR"/>
            </a:pPr>
            <a:r>
              <a:rPr lang="da-DK" dirty="0"/>
              <a:t>Eksperterne briefes – hvad skal de gøre?</a:t>
            </a:r>
          </a:p>
          <a:p>
            <a:pPr marL="514350" indent="-514350">
              <a:buAutoNum type="arabicParenR"/>
            </a:pPr>
            <a:r>
              <a:rPr lang="da-DK" dirty="0"/>
              <a:t>Selve evalueringen (typisk 1-2 timer) </a:t>
            </a:r>
          </a:p>
          <a:p>
            <a:pPr marL="914400" lvl="1" indent="-514350">
              <a:buFont typeface="Courier New" panose="02070309020205020404" pitchFamily="49" charset="0"/>
              <a:buChar char="o"/>
            </a:pPr>
            <a:r>
              <a:rPr lang="da-DK" dirty="0"/>
              <a:t>Eksperterne arbejder hver for sig</a:t>
            </a:r>
          </a:p>
          <a:p>
            <a:pPr marL="914400" lvl="1" indent="-514350">
              <a:buFont typeface="Courier New" panose="02070309020205020404" pitchFamily="49" charset="0"/>
              <a:buChar char="o"/>
            </a:pPr>
            <a:r>
              <a:rPr lang="da-DK" dirty="0"/>
              <a:t>Eksperterne tager én gennemgang for at få en fornemmelse af IT-systemet</a:t>
            </a:r>
          </a:p>
          <a:p>
            <a:pPr marL="914400" lvl="1" indent="-514350">
              <a:buFont typeface="Courier New" panose="02070309020205020404" pitchFamily="49" charset="0"/>
              <a:buChar char="o"/>
            </a:pPr>
            <a:r>
              <a:rPr lang="da-DK" dirty="0"/>
              <a:t>Eksperterne tager en anden gennemgang for at fokusere på specifikke dele</a:t>
            </a:r>
          </a:p>
          <a:p>
            <a:pPr marL="514350" indent="-514350">
              <a:buFont typeface="+mj-lt"/>
              <a:buAutoNum type="arabicParenR"/>
            </a:pPr>
            <a:r>
              <a:rPr lang="da-DK" dirty="0" err="1"/>
              <a:t>Debriefing</a:t>
            </a:r>
            <a:r>
              <a:rPr lang="da-DK" dirty="0"/>
              <a:t> hvor eksperterne arbejder sammen om at prioritere i problemerne</a:t>
            </a:r>
          </a:p>
        </p:txBody>
      </p:sp>
      <p:pic>
        <p:nvPicPr>
          <p:cNvPr id="5" name="Billede 4" descr="Et billede, der indeholder person, tøj, Ansigt, smil&#10;&#10;Automatisk genereret beskrivelse">
            <a:extLst>
              <a:ext uri="{FF2B5EF4-FFF2-40B4-BE49-F238E27FC236}">
                <a16:creationId xmlns:a16="http://schemas.microsoft.com/office/drawing/2014/main" id="{ACB2A29B-2F1F-7AEB-F04A-A8C4D3DB5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9875" y="1376384"/>
            <a:ext cx="3524250" cy="1295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663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Sammenhængen mellem antal eksperter og problemer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2626" y="1600200"/>
            <a:ext cx="787874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4330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Sammenhængen mellem antal eksperter og problemer </a:t>
            </a:r>
          </a:p>
        </p:txBody>
      </p:sp>
      <p:sp>
        <p:nvSpPr>
          <p:cNvPr id="3" name="Pladsholder til indhold 2"/>
          <p:cNvSpPr>
            <a:spLocks noGrp="1"/>
          </p:cNvSpPr>
          <p:nvPr>
            <p:ph idx="1"/>
          </p:nvPr>
        </p:nvSpPr>
        <p:spPr/>
        <p:txBody>
          <a:bodyPr/>
          <a:lstStyle/>
          <a:p>
            <a:endParaRPr lang="da-DK" dirty="0"/>
          </a:p>
          <a:p>
            <a:r>
              <a:rPr lang="da-DK" dirty="0"/>
              <a:t>Jakob Nielsen: 5 eksperter vil i gennemsnit finde 75-80% af </a:t>
            </a:r>
            <a:r>
              <a:rPr lang="da-DK" dirty="0" err="1"/>
              <a:t>usability</a:t>
            </a:r>
            <a:r>
              <a:rPr lang="da-DK" dirty="0"/>
              <a:t> problemerne</a:t>
            </a:r>
          </a:p>
          <a:p>
            <a:endParaRPr lang="da-DK" dirty="0"/>
          </a:p>
          <a:p>
            <a:r>
              <a:rPr lang="da-DK" dirty="0"/>
              <a:t>Men vigtige problemer kan blive overset!</a:t>
            </a:r>
          </a:p>
        </p:txBody>
      </p:sp>
    </p:spTree>
    <p:extLst>
      <p:ext uri="{BB962C8B-B14F-4D97-AF65-F5344CB8AC3E}">
        <p14:creationId xmlns:p14="http://schemas.microsoft.com/office/powerpoint/2010/main" val="2174114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t>#1: Visibility of system status</a:t>
            </a:r>
            <a:endParaRPr lang="da-DK" dirty="0"/>
          </a:p>
        </p:txBody>
      </p:sp>
      <p:pic>
        <p:nvPicPr>
          <p:cNvPr id="4" name="Onlinemedier 3" title="Usability Heuristic 1: Visibility of System Status">
            <a:hlinkClick r:id="" action="ppaction://media"/>
            <a:extLst>
              <a:ext uri="{FF2B5EF4-FFF2-40B4-BE49-F238E27FC236}">
                <a16:creationId xmlns:a16="http://schemas.microsoft.com/office/drawing/2014/main" id="{1B879E43-B71C-3FD1-1BA3-1003C419A261}"/>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307122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b="1" dirty="0"/>
              <a:t>#2: Match between system and the real world</a:t>
            </a:r>
            <a:endParaRPr lang="da-DK" dirty="0"/>
          </a:p>
        </p:txBody>
      </p:sp>
      <p:pic>
        <p:nvPicPr>
          <p:cNvPr id="4" name="Onlinemedier 3" title="Usability Heuristic 2: Match Between the System and the Real World">
            <a:hlinkClick r:id="" action="ppaction://media"/>
            <a:extLst>
              <a:ext uri="{FF2B5EF4-FFF2-40B4-BE49-F238E27FC236}">
                <a16:creationId xmlns:a16="http://schemas.microsoft.com/office/drawing/2014/main" id="{C67C4A02-FE7E-4CCA-617D-89022267F94F}"/>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276943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t>#3: User control and freedom</a:t>
            </a:r>
            <a:endParaRPr lang="da-DK" dirty="0"/>
          </a:p>
        </p:txBody>
      </p:sp>
      <p:pic>
        <p:nvPicPr>
          <p:cNvPr id="4" name="Onlinemedier 3" title="Usability Heuristic 3: User Control &amp; Freedom">
            <a:hlinkClick r:id="" action="ppaction://media"/>
            <a:extLst>
              <a:ext uri="{FF2B5EF4-FFF2-40B4-BE49-F238E27FC236}">
                <a16:creationId xmlns:a16="http://schemas.microsoft.com/office/drawing/2014/main" id="{4E8C18EB-3D3E-1F1E-1985-0ED2124C0EC0}"/>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129893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#4: </a:t>
            </a:r>
            <a:r>
              <a:rPr lang="da-DK" b="1" dirty="0" err="1"/>
              <a:t>Consistency</a:t>
            </a:r>
            <a:r>
              <a:rPr lang="da-DK" b="1" dirty="0"/>
              <a:t> and standards</a:t>
            </a:r>
            <a:endParaRPr lang="da-DK" dirty="0"/>
          </a:p>
        </p:txBody>
      </p:sp>
      <p:pic>
        <p:nvPicPr>
          <p:cNvPr id="4" name="Onlinemedier 3" title="Usability Heuristic 4: Consistency and Standards">
            <a:hlinkClick r:id="" action="ppaction://media"/>
            <a:extLst>
              <a:ext uri="{FF2B5EF4-FFF2-40B4-BE49-F238E27FC236}">
                <a16:creationId xmlns:a16="http://schemas.microsoft.com/office/drawing/2014/main" id="{1D3987A9-9B4B-C830-56C0-BFC45BB73BB1}"/>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280693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#5: </a:t>
            </a:r>
            <a:r>
              <a:rPr lang="da-DK" b="1" dirty="0" err="1"/>
              <a:t>Error</a:t>
            </a:r>
            <a:r>
              <a:rPr lang="da-DK" b="1" dirty="0"/>
              <a:t> </a:t>
            </a:r>
            <a:r>
              <a:rPr lang="da-DK" b="1" dirty="0" err="1"/>
              <a:t>prevention</a:t>
            </a:r>
            <a:endParaRPr lang="da-DK" dirty="0"/>
          </a:p>
        </p:txBody>
      </p:sp>
      <p:pic>
        <p:nvPicPr>
          <p:cNvPr id="4" name="Onlinemedier 3" title="Usability Heuristic 5: Error Prevention">
            <a:hlinkClick r:id="" action="ppaction://media"/>
            <a:extLst>
              <a:ext uri="{FF2B5EF4-FFF2-40B4-BE49-F238E27FC236}">
                <a16:creationId xmlns:a16="http://schemas.microsoft.com/office/drawing/2014/main" id="{044EBCDB-0ABC-865C-F924-4BEEDD95649A}"/>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64909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t>#6: Recognition rather than recall</a:t>
            </a:r>
            <a:endParaRPr lang="da-DK" dirty="0"/>
          </a:p>
        </p:txBody>
      </p:sp>
      <p:pic>
        <p:nvPicPr>
          <p:cNvPr id="4" name="Onlinemedier 3" title="Usability Heuristic 6: Recognition vs. Recall in User Interfaces">
            <a:hlinkClick r:id="" action="ppaction://media"/>
            <a:extLst>
              <a:ext uri="{FF2B5EF4-FFF2-40B4-BE49-F238E27FC236}">
                <a16:creationId xmlns:a16="http://schemas.microsoft.com/office/drawing/2014/main" id="{38D24A58-31DF-C019-6561-92DADA20E0D5}"/>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25550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t>#7: Flexibility and efficiency of use</a:t>
            </a:r>
            <a:endParaRPr lang="da-DK" dirty="0"/>
          </a:p>
        </p:txBody>
      </p:sp>
      <p:pic>
        <p:nvPicPr>
          <p:cNvPr id="4" name="Onlinemedier 3" title="Usability Heuristic 7: Flexibility and Efficiency of Use">
            <a:hlinkClick r:id="" action="ppaction://media"/>
            <a:extLst>
              <a:ext uri="{FF2B5EF4-FFF2-40B4-BE49-F238E27FC236}">
                <a16:creationId xmlns:a16="http://schemas.microsoft.com/office/drawing/2014/main" id="{CBAE32CA-4406-BC2D-302B-A0915575A2A0}"/>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56144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b="1" dirty="0"/>
              <a:t>#8: Aesthetic and minimalist design</a:t>
            </a:r>
            <a:endParaRPr lang="da-DK" dirty="0"/>
          </a:p>
        </p:txBody>
      </p:sp>
      <p:pic>
        <p:nvPicPr>
          <p:cNvPr id="4" name="Onlinemedier 3" title="Usability Heuristic 8: Aesthetic and Minimalist Design">
            <a:hlinkClick r:id="" action="ppaction://media"/>
            <a:extLst>
              <a:ext uri="{FF2B5EF4-FFF2-40B4-BE49-F238E27FC236}">
                <a16:creationId xmlns:a16="http://schemas.microsoft.com/office/drawing/2014/main" id="{BAB46301-5867-3DDB-94DC-BE1A4CAF944F}"/>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15528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b="1" dirty="0"/>
              <a:t>#9: Help users recognize, diagnose, and recover from errors</a:t>
            </a:r>
            <a:endParaRPr lang="da-DK" dirty="0"/>
          </a:p>
        </p:txBody>
      </p:sp>
      <p:pic>
        <p:nvPicPr>
          <p:cNvPr id="4" name="Onlinemedier 3" title="Usability Heuristic 9: Help Users Recognize, Diagnose and Recover from Errors">
            <a:hlinkClick r:id="" action="ppaction://media"/>
            <a:extLst>
              <a:ext uri="{FF2B5EF4-FFF2-40B4-BE49-F238E27FC236}">
                <a16:creationId xmlns:a16="http://schemas.microsoft.com/office/drawing/2014/main" id="{50BF984E-DA1A-481E-12EE-CBB95F73A3B8}"/>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115541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#10: Help and </a:t>
            </a:r>
            <a:r>
              <a:rPr lang="da-DK" b="1" dirty="0" err="1"/>
              <a:t>documentation</a:t>
            </a:r>
            <a:endParaRPr lang="da-DK" dirty="0"/>
          </a:p>
        </p:txBody>
      </p:sp>
      <p:pic>
        <p:nvPicPr>
          <p:cNvPr id="4" name="Onlinemedier 3" title="Usability Heuristic 10: Help &amp; Documentation">
            <a:hlinkClick r:id="" action="ppaction://media"/>
            <a:extLst>
              <a:ext uri="{FF2B5EF4-FFF2-40B4-BE49-F238E27FC236}">
                <a16:creationId xmlns:a16="http://schemas.microsoft.com/office/drawing/2014/main" id="{EADAFF38-B92A-2C1A-1BD7-01310191359B}"/>
              </a:ext>
            </a:extLst>
          </p:cNvPr>
          <p:cNvPicPr>
            <a:picLocks noGrp="1" noRot="1" noChangeAspect="1"/>
          </p:cNvPicPr>
          <p:nvPr>
            <p:ph idx="1"/>
            <a:videoFile r:link="rId1"/>
          </p:nvPr>
        </p:nvPicPr>
        <p:blipFill>
          <a:blip r:embed="rId4"/>
          <a:stretch>
            <a:fillRect/>
          </a:stretch>
        </p:blipFill>
        <p:spPr>
          <a:xfrm>
            <a:off x="565150" y="1600200"/>
            <a:ext cx="8012113" cy="4525963"/>
          </a:xfrm>
          <a:prstGeom prst="rect">
            <a:avLst/>
          </a:prstGeom>
        </p:spPr>
      </p:pic>
    </p:spTree>
    <p:extLst>
      <p:ext uri="{BB962C8B-B14F-4D97-AF65-F5344CB8AC3E}">
        <p14:creationId xmlns:p14="http://schemas.microsoft.com/office/powerpoint/2010/main" val="387257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CE2D8-2A2A-C8DF-491A-1D31BFB745B4}"/>
              </a:ext>
            </a:extLst>
          </p:cNvPr>
          <p:cNvSpPr>
            <a:spLocks noGrp="1"/>
          </p:cNvSpPr>
          <p:nvPr>
            <p:ph type="title"/>
          </p:nvPr>
        </p:nvSpPr>
        <p:spPr/>
        <p:txBody>
          <a:bodyPr/>
          <a:lstStyle/>
          <a:p>
            <a:r>
              <a:rPr lang="da-DK" dirty="0"/>
              <a:t>Husk…</a:t>
            </a:r>
          </a:p>
        </p:txBody>
      </p:sp>
      <p:sp>
        <p:nvSpPr>
          <p:cNvPr id="3" name="Pladsholder til indhold 2">
            <a:extLst>
              <a:ext uri="{FF2B5EF4-FFF2-40B4-BE49-F238E27FC236}">
                <a16:creationId xmlns:a16="http://schemas.microsoft.com/office/drawing/2014/main" id="{F6FA18F2-A2C3-5887-FD87-23EA4069C59C}"/>
              </a:ext>
            </a:extLst>
          </p:cNvPr>
          <p:cNvSpPr>
            <a:spLocks noGrp="1"/>
          </p:cNvSpPr>
          <p:nvPr>
            <p:ph idx="1"/>
          </p:nvPr>
        </p:nvSpPr>
        <p:spPr>
          <a:xfrm>
            <a:off x="457200" y="1844824"/>
            <a:ext cx="8229600" cy="4176464"/>
          </a:xfrm>
          <a:solidFill>
            <a:schemeClr val="tx2">
              <a:lumMod val="20000"/>
              <a:lumOff val="80000"/>
            </a:schemeClr>
          </a:solidFill>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endParaRPr lang="en-US" sz="2000" dirty="0">
              <a:latin typeface="Dreaming Outloud Pro" panose="03050502040302030504" pitchFamily="66" charset="0"/>
              <a:cs typeface="Dreaming Outloud Pro" panose="03050502040302030504" pitchFamily="66" charset="0"/>
            </a:endParaRPr>
          </a:p>
          <a:p>
            <a:pPr marL="0" indent="0" algn="ctr">
              <a:buNone/>
            </a:pPr>
            <a:r>
              <a:rPr lang="en-US" sz="6600" dirty="0">
                <a:latin typeface="Dreaming Outloud Pro" panose="03050502040302030504" pitchFamily="66" charset="0"/>
                <a:cs typeface="Dreaming Outloud Pro" panose="03050502040302030504" pitchFamily="66" charset="0"/>
              </a:rPr>
              <a:t>"People spend most of their time on sites other than yours"</a:t>
            </a:r>
            <a:endParaRPr lang="da-DK" sz="6600"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1306355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  Jakob Nielsens 10 bud</a:t>
            </a:r>
          </a:p>
        </p:txBody>
      </p:sp>
      <p:sp>
        <p:nvSpPr>
          <p:cNvPr id="3" name="Pladsholder til indhold 2"/>
          <p:cNvSpPr>
            <a:spLocks noGrp="1"/>
          </p:cNvSpPr>
          <p:nvPr>
            <p:ph idx="1"/>
          </p:nvPr>
        </p:nvSpPr>
        <p:spPr>
          <a:xfrm>
            <a:off x="457200" y="1600200"/>
            <a:ext cx="5050904" cy="4525963"/>
          </a:xfrm>
        </p:spPr>
        <p:txBody>
          <a:bodyPr>
            <a:normAutofit fontScale="77500" lnSpcReduction="20000"/>
          </a:bodyPr>
          <a:lstStyle/>
          <a:p>
            <a:r>
              <a:rPr lang="da-DK" sz="2600" dirty="0"/>
              <a:t>I får to bud i hver gruppe</a:t>
            </a:r>
          </a:p>
          <a:p>
            <a:r>
              <a:rPr lang="da-DK" sz="2600" dirty="0"/>
              <a:t>Se den video som hører til det bud, I har fået</a:t>
            </a:r>
          </a:p>
          <a:p>
            <a:endParaRPr lang="da-DK" dirty="0"/>
          </a:p>
          <a:p>
            <a:r>
              <a:rPr lang="da-DK" sz="3500" dirty="0"/>
              <a:t>Lav en kort præsentation som forklarer buddet og </a:t>
            </a:r>
            <a:r>
              <a:rPr lang="da-DK" sz="3500" b="1" dirty="0"/>
              <a:t>giv konkrete eksempler (gerne dine egne og gerne eksempler hvor buddet overholdes og hvor det </a:t>
            </a:r>
            <a:r>
              <a:rPr lang="da-DK" sz="3500" b="1" u="sng" dirty="0"/>
              <a:t>ikke</a:t>
            </a:r>
            <a:r>
              <a:rPr lang="da-DK" sz="3500" b="1" dirty="0"/>
              <a:t> overholdes)</a:t>
            </a:r>
            <a:r>
              <a:rPr lang="da-DK" sz="3500" dirty="0"/>
              <a:t>. </a:t>
            </a:r>
          </a:p>
          <a:p>
            <a:endParaRPr lang="da-DK" sz="2200" dirty="0"/>
          </a:p>
          <a:p>
            <a:pPr marL="0" indent="0">
              <a:buNone/>
            </a:pPr>
            <a:r>
              <a:rPr lang="en-US" sz="2200" dirty="0">
                <a:effectLst/>
                <a:ea typeface="Cambria" panose="02040503050406030204" pitchFamily="18" charset="0"/>
                <a:cs typeface="Times New Roman" panose="02020603050405020304" pitchFamily="18" charset="0"/>
              </a:rPr>
              <a:t>Link </a:t>
            </a:r>
            <a:r>
              <a:rPr lang="en-US" sz="2200" dirty="0" err="1">
                <a:effectLst/>
                <a:ea typeface="Cambria" panose="02040503050406030204" pitchFamily="18" charset="0"/>
                <a:cs typeface="Times New Roman" panose="02020603050405020304" pitchFamily="18" charset="0"/>
              </a:rPr>
              <a:t>til</a:t>
            </a:r>
            <a:r>
              <a:rPr lang="en-US" sz="2200" dirty="0">
                <a:effectLst/>
                <a:ea typeface="Cambria" panose="02040503050406030204" pitchFamily="18" charset="0"/>
                <a:cs typeface="Times New Roman" panose="02020603050405020304" pitchFamily="18" charset="0"/>
              </a:rPr>
              <a:t> Google </a:t>
            </a:r>
            <a:r>
              <a:rPr lang="en-US" sz="2200" dirty="0" err="1">
                <a:effectLst/>
                <a:ea typeface="Cambria" panose="02040503050406030204" pitchFamily="18" charset="0"/>
                <a:cs typeface="Times New Roman" panose="02020603050405020304" pitchFamily="18" charset="0"/>
              </a:rPr>
              <a:t>præsentation</a:t>
            </a:r>
            <a:r>
              <a:rPr lang="en-US" sz="2200" dirty="0">
                <a:effectLst/>
                <a:ea typeface="Cambria" panose="02040503050406030204" pitchFamily="18" charset="0"/>
                <a:cs typeface="Times New Roman" panose="02020603050405020304" pitchFamily="18" charset="0"/>
              </a:rPr>
              <a:t>: </a:t>
            </a:r>
            <a:r>
              <a:rPr lang="en-US" sz="2200" u="sng" dirty="0">
                <a:solidFill>
                  <a:srgbClr val="0000FF"/>
                </a:solidFill>
                <a:effectLst/>
                <a:ea typeface="Cambria" panose="02040503050406030204" pitchFamily="18" charset="0"/>
                <a:cs typeface="Times New Roman" panose="02020603050405020304" pitchFamily="18" charset="0"/>
                <a:hlinkClick r:id="rId3"/>
              </a:rPr>
              <a:t>https://docs.google.com/presentation/d/1Tg5Kj7UOA97XcStxQS73oQIoCPweKvOYb9BwZPSwtWg/edit?usp=sharing</a:t>
            </a:r>
            <a:endParaRPr lang="da-DK" sz="2200" dirty="0">
              <a:effectLst/>
              <a:ea typeface="Cambria" panose="02040503050406030204" pitchFamily="18" charset="0"/>
              <a:cs typeface="Times New Roman" panose="02020603050405020304" pitchFamily="18" charset="0"/>
            </a:endParaRPr>
          </a:p>
          <a:p>
            <a:endParaRPr lang="da-DK" sz="3500" dirty="0"/>
          </a:p>
        </p:txBody>
      </p:sp>
      <p:sp>
        <p:nvSpPr>
          <p:cNvPr id="4" name="Pladsholder til indhold 2">
            <a:extLst>
              <a:ext uri="{FF2B5EF4-FFF2-40B4-BE49-F238E27FC236}">
                <a16:creationId xmlns:a16="http://schemas.microsoft.com/office/drawing/2014/main" id="{B26A4F1B-5E1C-D952-675C-05A528A0605B}"/>
              </a:ext>
            </a:extLst>
          </p:cNvPr>
          <p:cNvSpPr txBox="1">
            <a:spLocks/>
          </p:cNvSpPr>
          <p:nvPr/>
        </p:nvSpPr>
        <p:spPr>
          <a:xfrm>
            <a:off x="5508104" y="1600200"/>
            <a:ext cx="3369568" cy="4525963"/>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lnSpc>
                <a:spcPct val="90000"/>
              </a:lnSpc>
              <a:buFont typeface="+mj-lt"/>
              <a:buAutoNum type="arabicPeriod"/>
            </a:pPr>
            <a:r>
              <a:rPr lang="en-US" dirty="0">
                <a:solidFill>
                  <a:schemeClr val="tx2">
                    <a:lumMod val="60000"/>
                    <a:lumOff val="40000"/>
                  </a:schemeClr>
                </a:solidFill>
              </a:rPr>
              <a:t>Visibility of system status. </a:t>
            </a:r>
          </a:p>
          <a:p>
            <a:pPr marL="514350" indent="-514350">
              <a:lnSpc>
                <a:spcPct val="90000"/>
              </a:lnSpc>
              <a:buFont typeface="+mj-lt"/>
              <a:buAutoNum type="arabicPeriod"/>
            </a:pPr>
            <a:r>
              <a:rPr lang="en-US" dirty="0">
                <a:solidFill>
                  <a:schemeClr val="tx2">
                    <a:lumMod val="60000"/>
                    <a:lumOff val="40000"/>
                  </a:schemeClr>
                </a:solidFill>
              </a:rPr>
              <a:t>Match between system and real world. </a:t>
            </a:r>
          </a:p>
          <a:p>
            <a:pPr marL="514350" indent="-514350">
              <a:lnSpc>
                <a:spcPct val="90000"/>
              </a:lnSpc>
              <a:buFont typeface="+mj-lt"/>
              <a:buAutoNum type="arabicPeriod"/>
            </a:pPr>
            <a:r>
              <a:rPr lang="en-US" dirty="0">
                <a:solidFill>
                  <a:schemeClr val="tx2">
                    <a:lumMod val="60000"/>
                    <a:lumOff val="40000"/>
                  </a:schemeClr>
                </a:solidFill>
              </a:rPr>
              <a:t>User control and freedom. </a:t>
            </a:r>
          </a:p>
          <a:p>
            <a:pPr marL="514350" indent="-514350">
              <a:lnSpc>
                <a:spcPct val="90000"/>
              </a:lnSpc>
              <a:buFont typeface="+mj-lt"/>
              <a:buAutoNum type="arabicPeriod"/>
            </a:pPr>
            <a:r>
              <a:rPr lang="en-US" dirty="0">
                <a:solidFill>
                  <a:schemeClr val="tx2">
                    <a:lumMod val="60000"/>
                    <a:lumOff val="40000"/>
                  </a:schemeClr>
                </a:solidFill>
              </a:rPr>
              <a:t>Consistency and standards. </a:t>
            </a:r>
          </a:p>
          <a:p>
            <a:pPr marL="514350" indent="-514350">
              <a:lnSpc>
                <a:spcPct val="90000"/>
              </a:lnSpc>
              <a:buFont typeface="+mj-lt"/>
              <a:buAutoNum type="arabicPeriod"/>
            </a:pPr>
            <a:r>
              <a:rPr lang="en-US" dirty="0">
                <a:solidFill>
                  <a:schemeClr val="tx2">
                    <a:lumMod val="60000"/>
                    <a:lumOff val="40000"/>
                  </a:schemeClr>
                </a:solidFill>
              </a:rPr>
              <a:t>Error prevention. </a:t>
            </a:r>
          </a:p>
          <a:p>
            <a:pPr marL="514350" indent="-514350">
              <a:lnSpc>
                <a:spcPct val="90000"/>
              </a:lnSpc>
              <a:buFont typeface="+mj-lt"/>
              <a:buAutoNum type="arabicPeriod"/>
            </a:pPr>
            <a:r>
              <a:rPr lang="en-US" dirty="0">
                <a:solidFill>
                  <a:schemeClr val="tx2">
                    <a:lumMod val="60000"/>
                    <a:lumOff val="40000"/>
                  </a:schemeClr>
                </a:solidFill>
              </a:rPr>
              <a:t>Recognition rather than recall. </a:t>
            </a:r>
          </a:p>
          <a:p>
            <a:pPr marL="514350" indent="-514350">
              <a:lnSpc>
                <a:spcPct val="90000"/>
              </a:lnSpc>
              <a:buFont typeface="+mj-lt"/>
              <a:buAutoNum type="arabicPeriod"/>
            </a:pPr>
            <a:r>
              <a:rPr lang="en-US" dirty="0">
                <a:solidFill>
                  <a:schemeClr val="tx2">
                    <a:lumMod val="60000"/>
                    <a:lumOff val="40000"/>
                  </a:schemeClr>
                </a:solidFill>
              </a:rPr>
              <a:t>Flexibility and efficiency of use. </a:t>
            </a:r>
          </a:p>
          <a:p>
            <a:pPr marL="514350" indent="-514350">
              <a:lnSpc>
                <a:spcPct val="90000"/>
              </a:lnSpc>
              <a:buFont typeface="+mj-lt"/>
              <a:buAutoNum type="arabicPeriod"/>
            </a:pPr>
            <a:r>
              <a:rPr lang="en-US" dirty="0">
                <a:solidFill>
                  <a:schemeClr val="tx2">
                    <a:lumMod val="60000"/>
                    <a:lumOff val="40000"/>
                  </a:schemeClr>
                </a:solidFill>
              </a:rPr>
              <a:t>Aesthetic and minimalist design. </a:t>
            </a:r>
          </a:p>
          <a:p>
            <a:pPr marL="514350" indent="-514350">
              <a:lnSpc>
                <a:spcPct val="90000"/>
              </a:lnSpc>
              <a:buFont typeface="+mj-lt"/>
              <a:buAutoNum type="arabicPeriod"/>
            </a:pPr>
            <a:r>
              <a:rPr lang="en-US" dirty="0">
                <a:solidFill>
                  <a:schemeClr val="tx2">
                    <a:lumMod val="60000"/>
                    <a:lumOff val="40000"/>
                  </a:schemeClr>
                </a:solidFill>
              </a:rPr>
              <a:t>Help users recognize, diagnose, recover from errors. </a:t>
            </a:r>
          </a:p>
          <a:p>
            <a:pPr marL="514350" indent="-514350">
              <a:lnSpc>
                <a:spcPct val="90000"/>
              </a:lnSpc>
              <a:buFont typeface="+mj-lt"/>
              <a:buAutoNum type="arabicPeriod"/>
            </a:pPr>
            <a:r>
              <a:rPr lang="en-US" dirty="0">
                <a:solidFill>
                  <a:schemeClr val="tx2">
                    <a:lumMod val="60000"/>
                    <a:lumOff val="40000"/>
                  </a:schemeClr>
                </a:solidFill>
              </a:rPr>
              <a:t>Help and documentation.</a:t>
            </a:r>
          </a:p>
          <a:p>
            <a:pPr marL="0" indent="0">
              <a:buFont typeface="Arial" panose="020B0604020202020204" pitchFamily="34" charset="0"/>
              <a:buNone/>
            </a:pPr>
            <a:endParaRPr lang="da-DK" dirty="0"/>
          </a:p>
        </p:txBody>
      </p:sp>
    </p:spTree>
    <p:extLst>
      <p:ext uri="{BB962C8B-B14F-4D97-AF65-F5344CB8AC3E}">
        <p14:creationId xmlns:p14="http://schemas.microsoft.com/office/powerpoint/2010/main" val="14513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5D3282-0E92-4ADA-B59A-22CF7A0DD2AC}"/>
              </a:ext>
            </a:extLst>
          </p:cNvPr>
          <p:cNvSpPr>
            <a:spLocks noGrp="1"/>
          </p:cNvSpPr>
          <p:nvPr>
            <p:ph type="title"/>
          </p:nvPr>
        </p:nvSpPr>
        <p:spPr/>
        <p:txBody>
          <a:bodyPr/>
          <a:lstStyle/>
          <a:p>
            <a:r>
              <a:rPr lang="da-DK" dirty="0"/>
              <a:t>Fremlæggelser</a:t>
            </a:r>
          </a:p>
        </p:txBody>
      </p:sp>
      <p:sp>
        <p:nvSpPr>
          <p:cNvPr id="3" name="Pladsholder til indhold 2">
            <a:extLst>
              <a:ext uri="{FF2B5EF4-FFF2-40B4-BE49-F238E27FC236}">
                <a16:creationId xmlns:a16="http://schemas.microsoft.com/office/drawing/2014/main" id="{D036FD0E-B838-4ED9-BE3C-31AA91AD8E34}"/>
              </a:ext>
            </a:extLst>
          </p:cNvPr>
          <p:cNvSpPr>
            <a:spLocks noGrp="1"/>
          </p:cNvSpPr>
          <p:nvPr>
            <p:ph idx="1"/>
          </p:nvPr>
        </p:nvSpPr>
        <p:spPr/>
        <p:txBody>
          <a:bodyPr/>
          <a:lstStyle/>
          <a:p>
            <a:pPr marL="0" indent="0" algn="ctr">
              <a:buNone/>
            </a:pPr>
            <a:endParaRPr lang="da-DK" dirty="0"/>
          </a:p>
          <a:p>
            <a:pPr marL="0" indent="0" algn="ctr">
              <a:buNone/>
            </a:pPr>
            <a:endParaRPr lang="da-DK"/>
          </a:p>
          <a:p>
            <a:pPr marL="0" indent="0" algn="ctr">
              <a:buNone/>
            </a:pPr>
            <a:r>
              <a:rPr lang="da-DK"/>
              <a:t>… </a:t>
            </a:r>
            <a:r>
              <a:rPr lang="da-DK" dirty="0"/>
              <a:t>med udgangspunkt i jeres fælles præsentation!</a:t>
            </a:r>
          </a:p>
        </p:txBody>
      </p:sp>
    </p:spTree>
    <p:extLst>
      <p:ext uri="{BB962C8B-B14F-4D97-AF65-F5344CB8AC3E}">
        <p14:creationId xmlns:p14="http://schemas.microsoft.com/office/powerpoint/2010/main" val="3442955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nchor="ctr">
            <a:normAutofit/>
          </a:bodyPr>
          <a:lstStyle/>
          <a:p>
            <a:r>
              <a:rPr lang="da-DK" dirty="0"/>
              <a:t>Øvelse</a:t>
            </a:r>
          </a:p>
        </p:txBody>
      </p:sp>
      <p:sp>
        <p:nvSpPr>
          <p:cNvPr id="3" name="Pladsholder til indhold 2"/>
          <p:cNvSpPr>
            <a:spLocks noGrp="1"/>
          </p:cNvSpPr>
          <p:nvPr>
            <p:ph sz="half" idx="1"/>
          </p:nvPr>
        </p:nvSpPr>
        <p:spPr>
          <a:xfrm>
            <a:off x="457200" y="1600200"/>
            <a:ext cx="4473462" cy="4525963"/>
          </a:xfrm>
        </p:spPr>
        <p:txBody>
          <a:bodyPr>
            <a:normAutofit/>
          </a:bodyPr>
          <a:lstStyle/>
          <a:p>
            <a:pPr>
              <a:lnSpc>
                <a:spcPct val="90000"/>
              </a:lnSpc>
            </a:pPr>
            <a:r>
              <a:rPr lang="da-DK" sz="2600" dirty="0"/>
              <a:t>Lav en ”</a:t>
            </a:r>
            <a:r>
              <a:rPr lang="da-DK" sz="2600" dirty="0" err="1"/>
              <a:t>heuristic</a:t>
            </a:r>
            <a:r>
              <a:rPr lang="da-DK" sz="2600" dirty="0"/>
              <a:t> </a:t>
            </a:r>
            <a:r>
              <a:rPr lang="da-DK" sz="2600" dirty="0" err="1"/>
              <a:t>evaluation</a:t>
            </a:r>
            <a:r>
              <a:rPr lang="da-DK" sz="2600" dirty="0"/>
              <a:t>” af din yndlings webshop</a:t>
            </a:r>
          </a:p>
          <a:p>
            <a:pPr>
              <a:lnSpc>
                <a:spcPct val="90000"/>
              </a:lnSpc>
            </a:pPr>
            <a:endParaRPr lang="da-DK" sz="2600" dirty="0"/>
          </a:p>
          <a:p>
            <a:pPr>
              <a:lnSpc>
                <a:spcPct val="90000"/>
              </a:lnSpc>
            </a:pPr>
            <a:r>
              <a:rPr lang="da-DK" sz="2600" dirty="0"/>
              <a:t>Udfyld </a:t>
            </a:r>
          </a:p>
          <a:p>
            <a:pPr>
              <a:lnSpc>
                <a:spcPct val="90000"/>
              </a:lnSpc>
            </a:pPr>
            <a:endParaRPr lang="da-DK" sz="2600" dirty="0"/>
          </a:p>
          <a:p>
            <a:pPr>
              <a:lnSpc>
                <a:spcPct val="90000"/>
              </a:lnSpc>
            </a:pPr>
            <a:r>
              <a:rPr lang="da-DK" sz="2600" dirty="0"/>
              <a:t>Notér også gerne eksempler, hvor de 10 bud </a:t>
            </a:r>
            <a:r>
              <a:rPr lang="da-DK" sz="2600" u="sng" dirty="0"/>
              <a:t>ikke </a:t>
            </a:r>
            <a:r>
              <a:rPr lang="da-DK" sz="2600" dirty="0"/>
              <a:t>er overholdt </a:t>
            </a:r>
          </a:p>
          <a:p>
            <a:pPr>
              <a:lnSpc>
                <a:spcPct val="90000"/>
              </a:lnSpc>
            </a:pPr>
            <a:endParaRPr lang="da-DK" sz="2600" dirty="0"/>
          </a:p>
          <a:p>
            <a:pPr marL="0" indent="0">
              <a:lnSpc>
                <a:spcPct val="90000"/>
              </a:lnSpc>
              <a:buNone/>
            </a:pPr>
            <a:r>
              <a:rPr lang="da-DK" sz="2600" i="1" dirty="0"/>
              <a:t>Dokumenter det i din logbog – husk at indsætte skærmbilleder</a:t>
            </a:r>
          </a:p>
        </p:txBody>
      </p:sp>
      <p:pic>
        <p:nvPicPr>
          <p:cNvPr id="5" name="Billede 4">
            <a:extLst>
              <a:ext uri="{FF2B5EF4-FFF2-40B4-BE49-F238E27FC236}">
                <a16:creationId xmlns:a16="http://schemas.microsoft.com/office/drawing/2014/main" id="{BA6AEE85-ED65-1F57-D824-3D1297CCFB24}"/>
              </a:ext>
            </a:extLst>
          </p:cNvPr>
          <p:cNvPicPr>
            <a:picLocks noChangeAspect="1"/>
          </p:cNvPicPr>
          <p:nvPr/>
        </p:nvPicPr>
        <p:blipFill>
          <a:blip r:embed="rId2"/>
          <a:stretch>
            <a:fillRect/>
          </a:stretch>
        </p:blipFill>
        <p:spPr>
          <a:xfrm>
            <a:off x="5213125" y="1600200"/>
            <a:ext cx="3473675" cy="4525963"/>
          </a:xfrm>
          <a:prstGeom prst="rect">
            <a:avLst/>
          </a:prstGeom>
          <a:ln>
            <a:noFill/>
          </a:ln>
          <a:effectLst>
            <a:outerShdw blurRad="292100" dist="139700" dir="2700000" algn="tl" rotWithShape="0">
              <a:srgbClr val="333333">
                <a:alpha val="65000"/>
              </a:srgbClr>
            </a:outerShdw>
          </a:effectLst>
        </p:spPr>
      </p:pic>
      <p:cxnSp>
        <p:nvCxnSpPr>
          <p:cNvPr id="7" name="Lige pilforbindelse 6">
            <a:extLst>
              <a:ext uri="{FF2B5EF4-FFF2-40B4-BE49-F238E27FC236}">
                <a16:creationId xmlns:a16="http://schemas.microsoft.com/office/drawing/2014/main" id="{033563A3-98D9-9850-1CAC-33111FBE3AB4}"/>
              </a:ext>
            </a:extLst>
          </p:cNvPr>
          <p:cNvCxnSpPr/>
          <p:nvPr/>
        </p:nvCxnSpPr>
        <p:spPr>
          <a:xfrm>
            <a:off x="2051720" y="3068960"/>
            <a:ext cx="2736304"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3308998"/>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724</TotalTime>
  <Words>1237</Words>
  <Application>Microsoft Office PowerPoint</Application>
  <PresentationFormat>Skærmshow (4:3)</PresentationFormat>
  <Paragraphs>153</Paragraphs>
  <Slides>30</Slides>
  <Notes>12</Notes>
  <HiddenSlides>0</HiddenSlides>
  <MMClips>11</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30</vt:i4>
      </vt:variant>
    </vt:vector>
  </HeadingPairs>
  <TitlesOfParts>
    <vt:vector size="36" baseType="lpstr">
      <vt:lpstr>Arial</vt:lpstr>
      <vt:lpstr>Calibri</vt:lpstr>
      <vt:lpstr>Cambria</vt:lpstr>
      <vt:lpstr>Courier New</vt:lpstr>
      <vt:lpstr>Dreaming Outloud Pro</vt:lpstr>
      <vt:lpstr>Kontortema</vt:lpstr>
      <vt:lpstr>Evaluering af IT-systemer</vt:lpstr>
      <vt:lpstr>Definition - usability</vt:lpstr>
      <vt:lpstr>Operationalisering af usability definitionen</vt:lpstr>
      <vt:lpstr>Fx: Usability evaluering</vt:lpstr>
      <vt:lpstr>Kategorisering af  usability problem</vt:lpstr>
      <vt:lpstr>Den iterative arbejdsproces</vt:lpstr>
      <vt:lpstr>Evaluering</vt:lpstr>
      <vt:lpstr>Overordnet tre typer af evaluering</vt:lpstr>
      <vt:lpstr>Heuristic evaluation</vt:lpstr>
      <vt:lpstr>Jakob Nielsen</vt:lpstr>
      <vt:lpstr>Jakob Nielsen 10 bud</vt:lpstr>
      <vt:lpstr>Jakob Nielsen 10 bud</vt:lpstr>
      <vt:lpstr>What is heuristic evaluation?</vt:lpstr>
      <vt:lpstr>How to do: Heuristic evaluation</vt:lpstr>
      <vt:lpstr>Sammenhængen mellem antal eksperter og problemer </vt:lpstr>
      <vt:lpstr>Sammenhængen mellem antal eksperter og problemer </vt:lpstr>
      <vt:lpstr>#1: Visibility of system status</vt:lpstr>
      <vt:lpstr>#2: Match between system and the real world</vt:lpstr>
      <vt:lpstr>#3: User control and freedom</vt:lpstr>
      <vt:lpstr>#4: Consistency and standards</vt:lpstr>
      <vt:lpstr>#5: Error prevention</vt:lpstr>
      <vt:lpstr>#6: Recognition rather than recall</vt:lpstr>
      <vt:lpstr>#7: Flexibility and efficiency of use</vt:lpstr>
      <vt:lpstr>#8: Aesthetic and minimalist design</vt:lpstr>
      <vt:lpstr>#9: Help users recognize, diagnose, and recover from errors</vt:lpstr>
      <vt:lpstr>#10: Help and documentation</vt:lpstr>
      <vt:lpstr>Husk…</vt:lpstr>
      <vt:lpstr>Øvelse:  Jakob Nielsens 10 bud</vt:lpstr>
      <vt:lpstr>Fremlæggelser</vt:lpstr>
      <vt:lpstr>Øvelse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Evaluering af IT-systemer</dc:title>
  <dc:creator>Malene Cramer Engebjerg</dc:creator>
  <cp:lastModifiedBy>Malene Cramer Engebjerg</cp:lastModifiedBy>
  <cp:revision>25</cp:revision>
  <dcterms:created xsi:type="dcterms:W3CDTF">2019-12-16T12:07:26Z</dcterms:created>
  <dcterms:modified xsi:type="dcterms:W3CDTF">2025-01-16T10:03:49Z</dcterms:modified>
</cp:coreProperties>
</file>