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61" r:id="rId6"/>
    <p:sldId id="259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e Mølgaard" userId="33e33e6a-21bc-4519-be40-3e1fbc33e48c" providerId="ADAL" clId="{40964B98-8200-4CBC-B97A-5220DECC9045}"/>
    <pc:docChg chg="undo redo custSel addSld modSld">
      <pc:chgData name="Mine Mølgaard" userId="33e33e6a-21bc-4519-be40-3e1fbc33e48c" providerId="ADAL" clId="{40964B98-8200-4CBC-B97A-5220DECC9045}" dt="2025-02-03T08:02:08.530" v="1561" actId="20577"/>
      <pc:docMkLst>
        <pc:docMk/>
      </pc:docMkLst>
      <pc:sldChg chg="modSp mod">
        <pc:chgData name="Mine Mølgaard" userId="33e33e6a-21bc-4519-be40-3e1fbc33e48c" providerId="ADAL" clId="{40964B98-8200-4CBC-B97A-5220DECC9045}" dt="2025-01-30T08:48:43.522" v="58" actId="20577"/>
        <pc:sldMkLst>
          <pc:docMk/>
          <pc:sldMk cId="3606275978" sldId="256"/>
        </pc:sldMkLst>
        <pc:spChg chg="mod">
          <ac:chgData name="Mine Mølgaard" userId="33e33e6a-21bc-4519-be40-3e1fbc33e48c" providerId="ADAL" clId="{40964B98-8200-4CBC-B97A-5220DECC9045}" dt="2025-01-30T08:48:43.522" v="58" actId="20577"/>
          <ac:spMkLst>
            <pc:docMk/>
            <pc:sldMk cId="3606275978" sldId="256"/>
            <ac:spMk id="2" creationId="{B9477E0A-2872-BC5D-8D3B-FD6A2D0A8A8F}"/>
          </ac:spMkLst>
        </pc:spChg>
      </pc:sldChg>
      <pc:sldChg chg="modSp mod">
        <pc:chgData name="Mine Mølgaard" userId="33e33e6a-21bc-4519-be40-3e1fbc33e48c" providerId="ADAL" clId="{40964B98-8200-4CBC-B97A-5220DECC9045}" dt="2025-01-30T10:02:32.911" v="607" actId="20577"/>
        <pc:sldMkLst>
          <pc:docMk/>
          <pc:sldMk cId="251266079" sldId="258"/>
        </pc:sldMkLst>
        <pc:spChg chg="mod">
          <ac:chgData name="Mine Mølgaard" userId="33e33e6a-21bc-4519-be40-3e1fbc33e48c" providerId="ADAL" clId="{40964B98-8200-4CBC-B97A-5220DECC9045}" dt="2025-01-30T10:02:32.911" v="607" actId="20577"/>
          <ac:spMkLst>
            <pc:docMk/>
            <pc:sldMk cId="251266079" sldId="258"/>
            <ac:spMk id="3" creationId="{ADD6B71A-B515-54BC-E20C-0C4D4CCB8C11}"/>
          </ac:spMkLst>
        </pc:spChg>
      </pc:sldChg>
      <pc:sldChg chg="modSp mod">
        <pc:chgData name="Mine Mølgaard" userId="33e33e6a-21bc-4519-be40-3e1fbc33e48c" providerId="ADAL" clId="{40964B98-8200-4CBC-B97A-5220DECC9045}" dt="2025-02-03T08:02:08.530" v="1561" actId="20577"/>
        <pc:sldMkLst>
          <pc:docMk/>
          <pc:sldMk cId="2018577611" sldId="259"/>
        </pc:sldMkLst>
        <pc:spChg chg="mod">
          <ac:chgData name="Mine Mølgaard" userId="33e33e6a-21bc-4519-be40-3e1fbc33e48c" providerId="ADAL" clId="{40964B98-8200-4CBC-B97A-5220DECC9045}" dt="2025-02-03T08:02:08.530" v="1561" actId="20577"/>
          <ac:spMkLst>
            <pc:docMk/>
            <pc:sldMk cId="2018577611" sldId="259"/>
            <ac:spMk id="4" creationId="{3137816C-9535-3D75-3F0F-3BAADCDE5207}"/>
          </ac:spMkLst>
        </pc:spChg>
      </pc:sldChg>
      <pc:sldChg chg="addSp delSp modSp new mod modClrScheme chgLayout">
        <pc:chgData name="Mine Mølgaard" userId="33e33e6a-21bc-4519-be40-3e1fbc33e48c" providerId="ADAL" clId="{40964B98-8200-4CBC-B97A-5220DECC9045}" dt="2025-01-30T08:58:27.498" v="597" actId="207"/>
        <pc:sldMkLst>
          <pc:docMk/>
          <pc:sldMk cId="1169538343" sldId="260"/>
        </pc:sldMkLst>
        <pc:spChg chg="mod ord">
          <ac:chgData name="Mine Mølgaard" userId="33e33e6a-21bc-4519-be40-3e1fbc33e48c" providerId="ADAL" clId="{40964B98-8200-4CBC-B97A-5220DECC9045}" dt="2025-01-30T08:51:07.116" v="239" actId="20577"/>
          <ac:spMkLst>
            <pc:docMk/>
            <pc:sldMk cId="1169538343" sldId="260"/>
            <ac:spMk id="2" creationId="{7C409C4B-895D-B089-750D-8EB745B13024}"/>
          </ac:spMkLst>
        </pc:spChg>
        <pc:spChg chg="add mod ord">
          <ac:chgData name="Mine Mølgaard" userId="33e33e6a-21bc-4519-be40-3e1fbc33e48c" providerId="ADAL" clId="{40964B98-8200-4CBC-B97A-5220DECC9045}" dt="2025-01-30T08:58:18.463" v="596" actId="207"/>
          <ac:spMkLst>
            <pc:docMk/>
            <pc:sldMk cId="1169538343" sldId="260"/>
            <ac:spMk id="4" creationId="{1A02AD56-BF78-0DC4-6666-08593E1837DA}"/>
          </ac:spMkLst>
        </pc:spChg>
        <pc:spChg chg="add mod ord">
          <ac:chgData name="Mine Mølgaard" userId="33e33e6a-21bc-4519-be40-3e1fbc33e48c" providerId="ADAL" clId="{40964B98-8200-4CBC-B97A-5220DECC9045}" dt="2025-01-30T08:58:27.498" v="597" actId="207"/>
          <ac:spMkLst>
            <pc:docMk/>
            <pc:sldMk cId="1169538343" sldId="260"/>
            <ac:spMk id="5" creationId="{11DEB2E0-9867-4A2A-6A25-139F1D3CAFD8}"/>
          </ac:spMkLst>
        </pc:spChg>
      </pc:sldChg>
      <pc:sldChg chg="modSp new mod">
        <pc:chgData name="Mine Mølgaard" userId="33e33e6a-21bc-4519-be40-3e1fbc33e48c" providerId="ADAL" clId="{40964B98-8200-4CBC-B97A-5220DECC9045}" dt="2025-02-03T07:59:45.092" v="1547" actId="20577"/>
        <pc:sldMkLst>
          <pc:docMk/>
          <pc:sldMk cId="1333626916" sldId="261"/>
        </pc:sldMkLst>
        <pc:spChg chg="mod">
          <ac:chgData name="Mine Mølgaard" userId="33e33e6a-21bc-4519-be40-3e1fbc33e48c" providerId="ADAL" clId="{40964B98-8200-4CBC-B97A-5220DECC9045}" dt="2025-02-03T07:55:36.194" v="1170" actId="113"/>
          <ac:spMkLst>
            <pc:docMk/>
            <pc:sldMk cId="1333626916" sldId="261"/>
            <ac:spMk id="2" creationId="{8D440633-5450-50BE-63D9-CF78383BF811}"/>
          </ac:spMkLst>
        </pc:spChg>
        <pc:spChg chg="mod">
          <ac:chgData name="Mine Mølgaard" userId="33e33e6a-21bc-4519-be40-3e1fbc33e48c" providerId="ADAL" clId="{40964B98-8200-4CBC-B97A-5220DECC9045}" dt="2025-02-03T07:59:37.754" v="1526" actId="27636"/>
          <ac:spMkLst>
            <pc:docMk/>
            <pc:sldMk cId="1333626916" sldId="261"/>
            <ac:spMk id="3" creationId="{F4F06F0D-D964-C0D1-7C36-F782A9D568D4}"/>
          </ac:spMkLst>
        </pc:spChg>
        <pc:spChg chg="mod">
          <ac:chgData name="Mine Mølgaard" userId="33e33e6a-21bc-4519-be40-3e1fbc33e48c" providerId="ADAL" clId="{40964B98-8200-4CBC-B97A-5220DECC9045}" dt="2025-02-03T07:59:45.092" v="1547" actId="20577"/>
          <ac:spMkLst>
            <pc:docMk/>
            <pc:sldMk cId="1333626916" sldId="261"/>
            <ac:spMk id="4" creationId="{14A5A96A-B244-4DC6-49C8-CA848E734E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D9E17-F94B-3DAC-2B4D-A44B0F50D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A2FD843-FF27-5919-D114-4BA8687CB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00CC76-87F6-F04B-5C84-A62DDC3F1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3F1196B-00F4-D311-A9E7-FFDFD9B06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ED93020-B355-3CAB-DB76-C63739872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6473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073BDA-60B3-6132-2187-A973D0411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04CB33A-2E1B-1D93-66EC-BFD3A0FCA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0539916-F1A0-4E04-004F-898837070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BAB8EEE-DE7E-7FAE-5591-A6A3672A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B86813C-B79A-B56B-0E5B-CBF725CF0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641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C18BC3F-1E22-DE00-3656-756EC7F780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42D8D43-25EF-1850-B4EA-9AE818419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07B5C00-6A4C-DF43-882D-077D6103D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537F490-DC37-05B0-1E7C-86016A7D2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9E6BE4C-2129-24A6-11A0-8EBC84D11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0365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49A2CF-5FA0-AC9C-E122-DDF8E06E3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8033261-3E4A-1007-D573-949A24899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3B6A687-B522-1BA1-7744-C058305EE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C11D16-2B35-0D92-1AEF-24F53B79B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5BEE80-F508-99A8-7857-8B3C5590F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130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8E7EAF-DEC9-3AF3-378F-46ECEAFA9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A2C9343-151C-CD60-9422-741684A4D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50648BD-EBD6-B8A0-833F-EAE871BEC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8823D1A-6F05-D2BF-47E0-31D42B40F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E374485-FC24-5F59-9A7C-EF9CF9B6B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498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31D7A7-B17E-CE91-ABA2-96D2D36AF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A41072-6D97-1F50-4FCF-9C9A170033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E3FC5B6-3C74-57EA-3B57-875CAB73D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ABBC844-6FCE-7A8F-1332-97C0C407D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5F6FC25-DB48-F1F8-C6D1-63609142D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AC8A660-7777-6C83-F273-60AE3722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041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8B0E97-E723-B851-791C-B77688472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240DEEA-75FB-F259-AD00-054BEA429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1341CE2-9C8B-60FF-4197-3426019E8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C975558-6DA0-BDDA-64DC-B3DB9F185E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922FFB5-6180-FDE4-E808-B87600C7B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3F8EBC3-6D6E-4947-D0AB-2D7D9D9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89991AF-85BC-37F1-5F18-474AFE7B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D1C6EE1-99B5-9D7B-41CC-203309E66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302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90519F-DCE9-D168-6A4E-61A6848A8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8BB4237-D288-23AF-0A92-28AEB90A1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E98AE74-395B-9048-3FE9-B3FB1D23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E1EAE15-C93C-942B-1976-D598D9140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490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83B2939-1B45-AAF9-A4A6-A57CECFF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D264D1F-F8F9-B18C-E884-AD82C8EEE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F5A96D5-5A81-8D2E-C18C-049326361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8874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287240-DB30-408E-556E-411C894C1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B44DA01-4F71-13DC-5458-A9C3C228F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FFA9067-0824-1495-956F-282383130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857F069-B24E-A1D5-E188-D0A717571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DCDEA8-C479-28B4-6732-FFF0354C0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6FA00C3-6377-BCCF-974B-0A167781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6014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A83EEC-FF43-9937-B051-C2BC9AC1D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D985CB1-3B63-E186-DD3C-491AB26697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C26564D-C864-2DB8-F5D2-DABC17102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08413C-0285-400A-2E56-FBC397E0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E4D197D-1E90-7F3B-6A7E-E52326F9E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0A59CAB-BD4A-8C84-EE19-2C3D8561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887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2B7B8D9-07FE-595A-E132-8712302F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F310C93-63C2-E902-3F9A-DBA0726C3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652140-36B5-A4AA-6C97-418008F8AB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3DCF8-AF85-4220-9334-59C4631B4319}" type="datetimeFigureOut">
              <a:rPr lang="da-DK" smtClean="0"/>
              <a:t>30-01-2025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4C576F1-9477-A368-B027-CE75374FF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6EE0A8-44B5-352A-06D1-DF8EDF7E5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C3195-8BA5-47CD-B9E0-FEB633A666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8001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77E0A-2872-BC5D-8D3B-FD6A2D0A8A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23U blok 8:  Hitlers vej til magten + hvem stemte på nazisterne?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3875BFF-4E02-71CE-E667-C6325E597D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6275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409C4B-895D-B089-750D-8EB745B13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kan vi bruge tidslinjen til? Nazisternes strategi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A02AD56-BF78-0DC4-6666-08593E1837D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Hvad kendetegner hver fases</a:t>
            </a:r>
          </a:p>
          <a:p>
            <a:pPr lvl="1"/>
            <a:r>
              <a:rPr lang="da-DK" dirty="0"/>
              <a:t>Mål?</a:t>
            </a:r>
          </a:p>
          <a:p>
            <a:pPr lvl="1"/>
            <a:r>
              <a:rPr lang="da-DK" dirty="0"/>
              <a:t>Midler?</a:t>
            </a:r>
          </a:p>
          <a:p>
            <a:r>
              <a:rPr lang="da-DK" dirty="0"/>
              <a:t>Hvad kendetegner nazisternes strategi i hver fase</a:t>
            </a:r>
            <a:r>
              <a:rPr lang="da-DK" sz="2800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Snak med sidemanden (</a:t>
            </a:r>
            <a:r>
              <a:rPr lang="da-DK" sz="280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forslag til højre</a:t>
            </a:r>
            <a:r>
              <a:rPr lang="da-DK" sz="2800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da-DK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Hvad skal vi huske? Udvælg de 3-4 vigtigste begivenheder (med årstal) i hver fase.  Vælg ét ord til hver fase, som beskriver denne fase.</a:t>
            </a:r>
            <a:endParaRPr lang="da-DK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sz="2800" u="none" strike="noStrike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11DEB2E0-9867-4A2A-6A25-139F1D3CAF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21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Snak med sidemanden:</a:t>
            </a: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da-DK" sz="180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Navnene på faserne – hvorfor?</a:t>
            </a: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da-DK" sz="180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Genopbygningsfasen – hvorfor alle de nye foreninger?  </a:t>
            </a: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da-DK" sz="180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Hvorfor skifter man taktik fra fase 1 til 2?</a:t>
            </a: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da-DK" sz="180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det en hurtig eller en langsom udvikling?</a:t>
            </a: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da-DK" sz="180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Hvordan kunne det lykkes at vælte demokratiet så forholdsvis hurtigt?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Hvad kendetegner helt overordnet nazisternes måde at få magten på?</a:t>
            </a:r>
            <a:endParaRPr lang="da-DK" sz="2400" b="1" u="none" strike="noStrike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6953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C6596D-D8CB-305B-4AB3-B6BEE1C1D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og repetition: Hitlers og </a:t>
            </a:r>
            <a:r>
              <a:rPr lang="da-DK" dirty="0" err="1"/>
              <a:t>NSDAPs</a:t>
            </a:r>
            <a:r>
              <a:rPr lang="da-DK" dirty="0"/>
              <a:t> vej til magten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D6B71A-B515-54BC-E20C-0C4D4CCB8C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a-DK" dirty="0"/>
              <a:t>Læs afsnittet ”Nazisternes vej til magten” –  s. 29-32.</a:t>
            </a:r>
          </a:p>
          <a:p>
            <a:r>
              <a:rPr lang="da-DK" dirty="0"/>
              <a:t>Afsnittet repeterer de tre faser + uddyber den sidste fase. </a:t>
            </a:r>
          </a:p>
          <a:p>
            <a:r>
              <a:rPr lang="da-DK" dirty="0"/>
              <a:t>Von </a:t>
            </a:r>
            <a:r>
              <a:rPr lang="da-DK" dirty="0" err="1"/>
              <a:t>Papen</a:t>
            </a:r>
            <a:r>
              <a:rPr lang="da-DK" dirty="0"/>
              <a:t> = leder af regeringer 31-32. Stærkt konservativ og kom senere til at mægle mellem Hitler og de konservative, så Hitler kunne blive kansler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9B23179-732B-E965-21F9-1F50711557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a-DK" dirty="0">
                <a:solidFill>
                  <a:srgbClr val="00B050"/>
                </a:solidFill>
              </a:rPr>
              <a:t>S. 29 Hvad sker der efter valget i 1932</a:t>
            </a:r>
          </a:p>
          <a:p>
            <a:pPr lvl="1"/>
            <a:r>
              <a:rPr lang="da-DK" dirty="0">
                <a:solidFill>
                  <a:srgbClr val="00B050"/>
                </a:solidFill>
              </a:rPr>
              <a:t>Hvilken strategi har nazisterne (søger de løsning eller konflikt, og hvorfor)?</a:t>
            </a:r>
          </a:p>
          <a:p>
            <a:endParaRPr lang="da-DK" dirty="0">
              <a:solidFill>
                <a:srgbClr val="00B050"/>
              </a:solidFill>
            </a:endParaRPr>
          </a:p>
          <a:p>
            <a:r>
              <a:rPr lang="da-DK" dirty="0">
                <a:solidFill>
                  <a:srgbClr val="00B050"/>
                </a:solidFill>
              </a:rPr>
              <a:t>S. 29 nederst: Hvem ender med politisk at hjælpe Hitler med at få kanslerposten? Og hvad håbede de på?</a:t>
            </a:r>
          </a:p>
          <a:p>
            <a:r>
              <a:rPr lang="da-DK" dirty="0">
                <a:solidFill>
                  <a:srgbClr val="00B050"/>
                </a:solidFill>
              </a:rPr>
              <a:t>S. 30 Hvorfor accepterer modstanderne (f.eks. venstrefløjen) det?</a:t>
            </a:r>
          </a:p>
          <a:p>
            <a:r>
              <a:rPr lang="da-DK" dirty="0">
                <a:solidFill>
                  <a:srgbClr val="00B050"/>
                </a:solidFill>
              </a:rPr>
              <a:t>Bonus: Socialdemokrater og kommunister samarbejdede ikke om at modarbejde NSDAP.</a:t>
            </a:r>
          </a:p>
          <a:p>
            <a:r>
              <a:rPr lang="da-DK" dirty="0">
                <a:solidFill>
                  <a:srgbClr val="00B050"/>
                </a:solidFill>
              </a:rPr>
              <a:t>Alle var fælles om at frygte kommunismen – pga. revolutionen i Rusland. Måske var Hitler god nok?</a:t>
            </a:r>
          </a:p>
          <a:p>
            <a:endParaRPr lang="da-DK" dirty="0"/>
          </a:p>
          <a:p>
            <a:pPr lvl="1"/>
            <a:endParaRPr lang="da-DK" dirty="0"/>
          </a:p>
          <a:p>
            <a:pPr marL="457200" lvl="1" indent="0">
              <a:buNone/>
            </a:pP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26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B5FE328-0E1B-5782-A0AA-589C30B81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Opsamling &amp; repetition: Hitlers og </a:t>
            </a:r>
            <a:r>
              <a:rPr lang="da-DK" dirty="0" err="1"/>
              <a:t>NSDAPs</a:t>
            </a:r>
            <a:r>
              <a:rPr lang="da-DK" dirty="0"/>
              <a:t> vej til magten – hvordan og hvorfor:</a:t>
            </a:r>
            <a:br>
              <a:rPr lang="da-DK" dirty="0"/>
            </a:br>
            <a:endParaRPr lang="da-DK" dirty="0"/>
          </a:p>
        </p:txBody>
      </p:sp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3DFF34E6-ECE3-D773-097A-83609B6C01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a-DK" dirty="0"/>
              <a:t>Forløbet i kampfasen 1920-33</a:t>
            </a:r>
          </a:p>
          <a:p>
            <a:pPr lvl="1"/>
            <a:r>
              <a:rPr lang="da-DK" dirty="0"/>
              <a:t>Revolutionsfasen 1920-23</a:t>
            </a:r>
          </a:p>
          <a:p>
            <a:pPr lvl="1"/>
            <a:r>
              <a:rPr lang="da-DK" dirty="0"/>
              <a:t>Genopbygningsfasen 25-30</a:t>
            </a:r>
          </a:p>
          <a:p>
            <a:pPr lvl="1"/>
            <a:r>
              <a:rPr lang="da-DK" dirty="0"/>
              <a:t>Den parlamentariske fase 30-33</a:t>
            </a:r>
          </a:p>
          <a:p>
            <a:pPr lvl="1"/>
            <a:r>
              <a:rPr lang="da-DK" dirty="0"/>
              <a:t>…Mål og midler?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Overordnet strategi efter ølstuekuppet: Kombination af lovlige politiske midler og vold og forfølgelse mod/af politiske modstandere.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Hjulpet frem af de konservative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Hovedmetoden er fremgang ved valgene!</a:t>
            </a:r>
          </a:p>
          <a:p>
            <a:pPr lvl="1">
              <a:defRPr/>
            </a:pPr>
            <a:r>
              <a:rPr lang="da-DK" dirty="0"/>
              <a:t>Der er to valg i NSDAPS historie, som er skelsættende: </a:t>
            </a:r>
            <a:r>
              <a:rPr lang="da-DK" b="1" dirty="0"/>
              <a:t>1930</a:t>
            </a:r>
            <a:r>
              <a:rPr lang="da-DK" dirty="0"/>
              <a:t>, hvor NSDAP pludselig får over 100 mandater, og valget </a:t>
            </a:r>
            <a:r>
              <a:rPr lang="da-DK" b="1" dirty="0"/>
              <a:t>31.7.1932</a:t>
            </a:r>
            <a:r>
              <a:rPr lang="da-DK" dirty="0"/>
              <a:t>, hvor partiet får 230 ud af 608 mandater.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dirty="0">
                <a:solidFill>
                  <a:prstClr val="black"/>
                </a:solidFill>
                <a:latin typeface="Calibri" panose="020F0502020204030204"/>
              </a:rPr>
              <a:t>Bemyndigelsesloven (efter brand) – ret til lovgivning uden om Rigsdagen, som herefter ikke havde betydning – </a:t>
            </a:r>
            <a:endParaRPr kumimoji="0" lang="da-DK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/>
            <a:endParaRPr lang="da-DK" dirty="0"/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8DB2F979-0121-13B5-95BD-CA1442EBD6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a-DK" dirty="0"/>
              <a:t>Baggrund:</a:t>
            </a:r>
          </a:p>
          <a:p>
            <a:r>
              <a:rPr lang="da-DK" dirty="0"/>
              <a:t>Betingelserne efter Versailles-freden, bl.a.:</a:t>
            </a:r>
          </a:p>
          <a:p>
            <a:pPr lvl="1"/>
            <a:r>
              <a:rPr lang="da-DK" dirty="0"/>
              <a:t>Tyskerne afstod landområder svarende til 13 % af territorium</a:t>
            </a:r>
          </a:p>
          <a:p>
            <a:pPr lvl="1"/>
            <a:r>
              <a:rPr lang="da-DK" dirty="0"/>
              <a:t>Mistede kolonier i Afrika</a:t>
            </a:r>
          </a:p>
          <a:p>
            <a:pPr lvl="1"/>
            <a:r>
              <a:rPr lang="da-DK" dirty="0"/>
              <a:t>Den tyske hær begrænset til 100.000 mand uden tunge våben, flåden reduceret – Luftvåben FORBUDT	</a:t>
            </a:r>
          </a:p>
          <a:p>
            <a:pPr lvl="1"/>
            <a:r>
              <a:rPr lang="da-DK" dirty="0"/>
              <a:t>Massive krigsskadeserstatninger</a:t>
            </a:r>
          </a:p>
          <a:p>
            <a:r>
              <a:rPr lang="da-DK" dirty="0"/>
              <a:t>Demokratiet i krise – repetér selv årsager</a:t>
            </a:r>
          </a:p>
          <a:p>
            <a:r>
              <a:rPr lang="da-DK" dirty="0"/>
              <a:t>Politisk splittelse – folk rykker ud på fløjene</a:t>
            </a:r>
          </a:p>
          <a:p>
            <a:r>
              <a:rPr lang="da-DK" dirty="0"/>
              <a:t>Økonomisk krise og stor arbejdsløshed efter krakket på Wall Street i USA. Ramte Tyskland ekstra hårdt pga. lån, de havde taget for at kunne betale krigsskadeserstatninger</a:t>
            </a:r>
          </a:p>
          <a:p>
            <a:endParaRPr lang="da-DK" dirty="0"/>
          </a:p>
          <a:p>
            <a:pPr lvl="1"/>
            <a:endParaRPr lang="da-DK" dirty="0"/>
          </a:p>
          <a:p>
            <a:pPr lvl="1"/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9800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440633-5450-50BE-63D9-CF78383BF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b="1" dirty="0" err="1"/>
              <a:t>NSDAPs</a:t>
            </a:r>
            <a:r>
              <a:rPr lang="da-DK" b="1" dirty="0"/>
              <a:t> medlemmer og vælgere - hvem var de? </a:t>
            </a:r>
            <a:br>
              <a:rPr lang="da-DK" dirty="0"/>
            </a:br>
            <a:r>
              <a:rPr lang="da-DK" sz="1800" dirty="0" err="1"/>
              <a:t>NSDAPs</a:t>
            </a:r>
            <a:r>
              <a:rPr lang="da-DK" sz="1800" dirty="0"/>
              <a:t> medlemmer og vælgere.  Hvem stemte på nazisterne - findes der en nazistisk kernevælger? </a:t>
            </a:r>
            <a:br>
              <a:rPr lang="da-DK" sz="1800" dirty="0"/>
            </a:br>
            <a:r>
              <a:rPr lang="da-DK" sz="1800" dirty="0"/>
              <a:t>Hvordan var sammensætningen af </a:t>
            </a:r>
            <a:r>
              <a:rPr lang="da-DK" sz="1800" dirty="0" err="1"/>
              <a:t>NSDAPs</a:t>
            </a:r>
            <a:r>
              <a:rPr lang="da-DK" sz="1800" dirty="0"/>
              <a:t> medlemmer?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4F06F0D-D964-C0D1-7C36-F782A9D568D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Vi skal nu bruge statistisk materiale til at undersøge, hvad der karakteriserede nazistiske vælgere og medlemmer.</a:t>
            </a:r>
          </a:p>
          <a:p>
            <a:r>
              <a:rPr lang="da-DK" i="1" dirty="0"/>
              <a:t>Som udgangspunkt skal vi huske at skelne mellem en vælger og et medlem af partiet – selvom der selvfølgelig vil være overlap.</a:t>
            </a:r>
          </a:p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4A5A96A-B244-4DC6-49C8-CA848E734E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Hitler skelnede mellem medlemmer og tilhængere af partiet.</a:t>
            </a:r>
          </a:p>
          <a:p>
            <a:r>
              <a:rPr lang="da-DK" dirty="0"/>
              <a:t>En tilhænger er enig – erklærer sig enig (stemmer nazistisk)</a:t>
            </a:r>
          </a:p>
          <a:p>
            <a:r>
              <a:rPr lang="da-DK" dirty="0"/>
              <a:t>Et medlem ”kæmper for bevægelsen” – den hårde kerne, de mest idealistiske</a:t>
            </a:r>
          </a:p>
          <a:p>
            <a:r>
              <a:rPr lang="da-DK" dirty="0"/>
              <a:t>Det skulle være eksklusivt at være medlem (medlemsstop fra 1. maj 1933 – 1937))</a:t>
            </a:r>
          </a:p>
        </p:txBody>
      </p:sp>
    </p:spTree>
    <p:extLst>
      <p:ext uri="{BB962C8B-B14F-4D97-AF65-F5344CB8AC3E}">
        <p14:creationId xmlns:p14="http://schemas.microsoft.com/office/powerpoint/2010/main" val="1333626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F30D89-AB0B-86CF-2A6E-04B871883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stemte på nazisterne (og hvorfor?)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4B688E-A649-8617-0F14-B9EFFA7F44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Øvelse 1: Hvem blev nazister? Se </a:t>
            </a:r>
            <a:r>
              <a:rPr lang="da-DK" dirty="0" err="1"/>
              <a:t>lectio</a:t>
            </a: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137816C-9535-3D75-3F0F-3BAADCDE52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Øvelse 2: </a:t>
            </a:r>
            <a:r>
              <a:rPr lang="da-DK" dirty="0">
                <a:highlight>
                  <a:srgbClr val="FFFF00"/>
                </a:highlight>
              </a:rPr>
              <a:t> Portræt af en </a:t>
            </a:r>
            <a:r>
              <a:rPr lang="da-DK">
                <a:highlight>
                  <a:srgbClr val="FFFF00"/>
                </a:highlight>
              </a:rPr>
              <a:t>nazistisk vælger – næste gang</a:t>
            </a:r>
            <a:endParaRPr lang="da-DK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18577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5775</TotalTime>
  <Words>653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Office-tema</vt:lpstr>
      <vt:lpstr>23U blok 8:  Hitlers vej til magten + hvem stemte på nazisterne?</vt:lpstr>
      <vt:lpstr>Hvad kan vi bruge tidslinjen til? Nazisternes strategi</vt:lpstr>
      <vt:lpstr>Opsamling og repetition: Hitlers og NSDAPs vej til magten</vt:lpstr>
      <vt:lpstr>Opsamling &amp; repetition: Hitlers og NSDAPs vej til magten – hvordan og hvorfor: </vt:lpstr>
      <vt:lpstr>NSDAPs medlemmer og vælgere - hvem var de?  NSDAPs medlemmer og vælgere.  Hvem stemte på nazisterne - findes der en nazistisk kernevælger?  Hvordan var sammensætningen af NSDAPs medlemmer?</vt:lpstr>
      <vt:lpstr>Hvem stemte på nazisterne (og hvorfor?)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 blok 6: Hvem stemte på nazisterne?</dc:title>
  <dc:creator>Mine Mølgaard</dc:creator>
  <cp:lastModifiedBy>Mine Mølgaard</cp:lastModifiedBy>
  <cp:revision>2</cp:revision>
  <dcterms:created xsi:type="dcterms:W3CDTF">2023-09-22T12:35:32Z</dcterms:created>
  <dcterms:modified xsi:type="dcterms:W3CDTF">2025-02-03T08:02:11Z</dcterms:modified>
</cp:coreProperties>
</file>