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5"/>
    <p:restoredTop sz="94640"/>
  </p:normalViewPr>
  <p:slideViewPr>
    <p:cSldViewPr snapToGrid="0" snapToObjects="1">
      <p:cViewPr varScale="1">
        <p:scale>
          <a:sx n="87" d="100"/>
          <a:sy n="87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424-C7F3-6A4D-A63E-CC3C9F086A7D}" type="datetimeFigureOut">
              <a:rPr lang="da-DK" smtClean="0"/>
              <a:t>13.02.2025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CD19-A6DE-244A-B199-9589EBBCCB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0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424-C7F3-6A4D-A63E-CC3C9F086A7D}" type="datetimeFigureOut">
              <a:rPr lang="da-DK" smtClean="0"/>
              <a:t>13.02.2025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CD19-A6DE-244A-B199-9589EBBCCB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14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424-C7F3-6A4D-A63E-CC3C9F086A7D}" type="datetimeFigureOut">
              <a:rPr lang="da-DK" smtClean="0"/>
              <a:t>13.02.2025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CD19-A6DE-244A-B199-9589EBBCCB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404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424-C7F3-6A4D-A63E-CC3C9F086A7D}" type="datetimeFigureOut">
              <a:rPr lang="da-DK" smtClean="0"/>
              <a:t>13.02.2025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CD19-A6DE-244A-B199-9589EBBCCB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323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424-C7F3-6A4D-A63E-CC3C9F086A7D}" type="datetimeFigureOut">
              <a:rPr lang="da-DK" smtClean="0"/>
              <a:t>13.02.2025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CD19-A6DE-244A-B199-9589EBBCCB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665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424-C7F3-6A4D-A63E-CC3C9F086A7D}" type="datetimeFigureOut">
              <a:rPr lang="da-DK" smtClean="0"/>
              <a:t>13.02.2025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CD19-A6DE-244A-B199-9589EBBCCB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68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424-C7F3-6A4D-A63E-CC3C9F086A7D}" type="datetimeFigureOut">
              <a:rPr lang="da-DK" smtClean="0"/>
              <a:t>13.02.2025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CD19-A6DE-244A-B199-9589EBBCCB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106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424-C7F3-6A4D-A63E-CC3C9F086A7D}" type="datetimeFigureOut">
              <a:rPr lang="da-DK" smtClean="0"/>
              <a:t>13.02.2025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CD19-A6DE-244A-B199-9589EBBCCB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223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424-C7F3-6A4D-A63E-CC3C9F086A7D}" type="datetimeFigureOut">
              <a:rPr lang="da-DK" smtClean="0"/>
              <a:t>13.02.2025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CD19-A6DE-244A-B199-9589EBBCCB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959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424-C7F3-6A4D-A63E-CC3C9F086A7D}" type="datetimeFigureOut">
              <a:rPr lang="da-DK" smtClean="0"/>
              <a:t>13.02.2025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CD19-A6DE-244A-B199-9589EBBCCB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208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424-C7F3-6A4D-A63E-CC3C9F086A7D}" type="datetimeFigureOut">
              <a:rPr lang="da-DK" smtClean="0"/>
              <a:t>13.02.2025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CD19-A6DE-244A-B199-9589EBBCCB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701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BD424-C7F3-6A4D-A63E-CC3C9F086A7D}" type="datetimeFigureOut">
              <a:rPr lang="da-DK" smtClean="0"/>
              <a:t>13.02.2025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CD19-A6DE-244A-B199-9589EBBCCB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135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da-DK" sz="9800"/>
              <a:t>Handelsteorier og protektionisme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590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da-DK" sz="5000"/>
              <a:t>Klassiske handelsteorier- Smith og Ricardo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lnSpcReduction="10000"/>
          </a:bodyPr>
          <a:lstStyle/>
          <a:p>
            <a:pPr lvl="0"/>
            <a:r>
              <a:rPr lang="da-DK" sz="2000" b="1" i="1" dirty="0"/>
              <a:t>Adam Smith</a:t>
            </a:r>
            <a:endParaRPr lang="da-DK" sz="2000" dirty="0"/>
          </a:p>
          <a:p>
            <a:r>
              <a:rPr lang="da-DK" sz="2000" dirty="0"/>
              <a:t> Arbejdsdelingen mellem virksomheder er årsag til nationernes velstand.</a:t>
            </a:r>
            <a:endParaRPr lang="da-DK" sz="2000" b="0" dirty="0">
              <a:effectLst/>
            </a:endParaRPr>
          </a:p>
          <a:p>
            <a:pPr lvl="0" fontAlgn="base"/>
            <a:r>
              <a:rPr lang="da-DK" sz="2000" b="1" dirty="0"/>
              <a:t>Absolutte fordele</a:t>
            </a:r>
            <a:endParaRPr lang="da-DK" sz="2000" dirty="0"/>
          </a:p>
          <a:p>
            <a:pPr lvl="1" fontAlgn="base"/>
            <a:r>
              <a:rPr lang="da-DK" sz="2000" dirty="0"/>
              <a:t>Fri handel/konkurrence skaber de bedste varer til de bedste priser</a:t>
            </a:r>
          </a:p>
          <a:p>
            <a:pPr lvl="1" fontAlgn="base"/>
            <a:r>
              <a:rPr lang="da-DK" sz="2000" dirty="0"/>
              <a:t>Landet skal være overlegen på et bestemt område.</a:t>
            </a:r>
          </a:p>
          <a:p>
            <a:pPr lvl="1" fontAlgn="base"/>
            <a:r>
              <a:rPr lang="da-DK" sz="2000" dirty="0"/>
              <a:t>Dvs. teorien forudsætter at hvert land har mindst en absolut fordel for at handle.  </a:t>
            </a:r>
          </a:p>
          <a:p>
            <a:pPr lvl="1" fontAlgn="base"/>
            <a:r>
              <a:rPr lang="da-DK" sz="2000" dirty="0"/>
              <a:t>Fx DK - grøn energi, fødevareproduktion </a:t>
            </a:r>
            <a:br>
              <a:rPr lang="da-DK" sz="2000" dirty="0"/>
            </a:b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05052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da-DK" sz="5000"/>
              <a:t>Ricardo om komparative fordele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92500" lnSpcReduction="20000"/>
          </a:bodyPr>
          <a:lstStyle/>
          <a:p>
            <a:r>
              <a:rPr lang="da-DK" sz="2000" dirty="0"/>
              <a:t>Videreudvikling af Smiths teori. </a:t>
            </a:r>
          </a:p>
          <a:p>
            <a:r>
              <a:rPr lang="da-DK" sz="2000" dirty="0"/>
              <a:t>Et land kan godt handle, selv om det er dårligere til at producere end andre lande. </a:t>
            </a:r>
          </a:p>
          <a:p>
            <a:r>
              <a:rPr lang="da-DK" sz="2000" dirty="0"/>
              <a:t>Afgørende er at arbejdskraften anvendes, hvor den relativt set er mest effektiv. Her er offeromkostningerne afgørende. </a:t>
            </a:r>
            <a:br>
              <a:rPr lang="da-DK" sz="2000" dirty="0"/>
            </a:br>
            <a:endParaRPr lang="da-DK" sz="2000" dirty="0"/>
          </a:p>
          <a:p>
            <a:r>
              <a:rPr lang="da-DK" sz="2000" dirty="0"/>
              <a:t>Komparativ fordel: et land har en komparativ fordel, når dets virksomheder kan producere en bestemt vare med lavere offeromkostninger end andre lande. Offeromkostninger: Den fortjeneste, en virksomhed ofrer ved at producere en vare eller tjeneste og dermed udelukke muligheden for at producere andre goder.</a:t>
            </a:r>
            <a:endParaRPr lang="da-DK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996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pPr lvl="0"/>
            <a:r>
              <a:rPr lang="da-DK" sz="5000" b="1" i="1"/>
              <a:t>Heckscher og Ohlin</a:t>
            </a:r>
            <a:br>
              <a:rPr lang="da-DK" sz="5000"/>
            </a:br>
            <a:r>
              <a:rPr lang="da-DK" sz="5000"/>
              <a:t>en nyere handelsteori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lnSpcReduction="10000"/>
          </a:bodyPr>
          <a:lstStyle/>
          <a:p>
            <a:pPr lvl="0" fontAlgn="base"/>
            <a:r>
              <a:rPr lang="da-DK" sz="1500" b="1" dirty="0"/>
              <a:t>Faktorudrustningsteori</a:t>
            </a:r>
            <a:endParaRPr lang="da-DK" sz="1500" dirty="0"/>
          </a:p>
          <a:p>
            <a:pPr lvl="1" fontAlgn="base"/>
            <a:r>
              <a:rPr lang="da-DK" sz="1800" dirty="0"/>
              <a:t>Alt efter hvilket faktor man har meget af, vil denne faktor også indgå i ens egen produktion</a:t>
            </a:r>
          </a:p>
          <a:p>
            <a:pPr lvl="1" fontAlgn="base"/>
            <a:r>
              <a:rPr lang="da-DK" sz="1800" dirty="0"/>
              <a:t>Fx har DK meget landbrug/natur og derfor er det oplagt vi har stor fødevareproduktion </a:t>
            </a:r>
          </a:p>
          <a:p>
            <a:pPr lvl="1" fontAlgn="base"/>
            <a:r>
              <a:rPr lang="da-DK" sz="1800" b="1" dirty="0" err="1"/>
              <a:t>Interindustriel</a:t>
            </a:r>
            <a:r>
              <a:rPr lang="da-DK" sz="1800" b="1" dirty="0"/>
              <a:t> handel</a:t>
            </a:r>
            <a:endParaRPr lang="da-DK" sz="1800" dirty="0"/>
          </a:p>
          <a:p>
            <a:pPr lvl="1" fontAlgn="base"/>
            <a:r>
              <a:rPr lang="da-DK" sz="1800" dirty="0"/>
              <a:t>Når lande udveksler varer mellem forskellige sektorer</a:t>
            </a:r>
          </a:p>
          <a:p>
            <a:pPr lvl="1" fontAlgn="base"/>
            <a:r>
              <a:rPr lang="da-DK" sz="1800" dirty="0"/>
              <a:t>Handel mellem industrier</a:t>
            </a:r>
          </a:p>
          <a:p>
            <a:pPr lvl="1" fontAlgn="base"/>
            <a:r>
              <a:rPr lang="da-DK" sz="1800" dirty="0"/>
              <a:t>Fx Kina laver billig teknologi som DK kan bruge til at lave videre på nogle af </a:t>
            </a:r>
            <a:r>
              <a:rPr lang="da-DK" sz="1800" dirty="0" err="1"/>
              <a:t>DKs</a:t>
            </a:r>
            <a:r>
              <a:rPr lang="da-DK" sz="1800" dirty="0"/>
              <a:t> teknologiske varer </a:t>
            </a:r>
          </a:p>
          <a:p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120569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240" y="1671638"/>
            <a:ext cx="8074815" cy="976098"/>
          </a:xfrm>
        </p:spPr>
        <p:txBody>
          <a:bodyPr anchor="ctr">
            <a:normAutofit fontScale="90000"/>
          </a:bodyPr>
          <a:lstStyle/>
          <a:p>
            <a:r>
              <a:rPr lang="da-DK" sz="5000" b="1" dirty="0"/>
              <a:t>Lindner</a:t>
            </a:r>
            <a:br>
              <a:rPr lang="da-DK" sz="5000" b="1" dirty="0"/>
            </a:br>
            <a:endParaRPr lang="da-DK" sz="5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lvl="0" fontAlgn="base"/>
            <a:r>
              <a:rPr lang="da-DK" sz="1500"/>
              <a:t>Handel mellem lande er omvendt proportionale med afstanden mellem landene → man handler med landene tæt på Skyldes lav transporttid, mulighed for komparative fordele og landenes markeder ligner hinanden </a:t>
            </a:r>
          </a:p>
          <a:p>
            <a:pPr lvl="1" fontAlgn="base"/>
            <a:r>
              <a:rPr lang="da-DK" sz="1500" b="1"/>
              <a:t>Intraindustriel handel</a:t>
            </a:r>
            <a:endParaRPr lang="da-DK" sz="1500"/>
          </a:p>
          <a:p>
            <a:pPr lvl="1" fontAlgn="base"/>
            <a:r>
              <a:rPr lang="da-DK" sz="1500"/>
              <a:t>Handel mellem samme brancher i forskellige lande .</a:t>
            </a:r>
          </a:p>
          <a:p>
            <a:pPr lvl="1" fontAlgn="base"/>
            <a:endParaRPr lang="da-DK" sz="1500"/>
          </a:p>
          <a:p>
            <a:pPr lvl="0" fontAlgn="base"/>
            <a:r>
              <a:rPr lang="da-DK" sz="1500" b="1"/>
              <a:t>Paul Krugman</a:t>
            </a:r>
            <a:endParaRPr lang="da-DK" sz="1500"/>
          </a:p>
          <a:p>
            <a:pPr lvl="1" fontAlgn="base"/>
            <a:r>
              <a:rPr lang="da-DK" sz="1500" b="1"/>
              <a:t>Stordriftsfordele er vigtige årsager til handel</a:t>
            </a:r>
            <a:endParaRPr lang="da-DK" sz="1500"/>
          </a:p>
          <a:p>
            <a:pPr lvl="1" fontAlgn="base"/>
            <a:r>
              <a:rPr lang="da-DK" sz="1500" i="1"/>
              <a:t>Increasing with return to scale </a:t>
            </a:r>
            <a:r>
              <a:rPr lang="da-DK" sz="1500"/>
              <a:t>- enhedsprisen mindskes ved større produktion </a:t>
            </a:r>
          </a:p>
          <a:p>
            <a:pPr lvl="1" fontAlgn="base"/>
            <a:r>
              <a:rPr lang="da-DK" sz="1500" i="1"/>
              <a:t>Slicing up the value chain </a:t>
            </a:r>
            <a:endParaRPr lang="da-DK" sz="1500"/>
          </a:p>
          <a:p>
            <a:pPr lvl="1" fontAlgn="base"/>
            <a:endParaRPr lang="da-DK" sz="1500"/>
          </a:p>
        </p:txBody>
      </p:sp>
    </p:spTree>
    <p:extLst>
      <p:ext uri="{BB962C8B-B14F-4D97-AF65-F5344CB8AC3E}">
        <p14:creationId xmlns:p14="http://schemas.microsoft.com/office/powerpoint/2010/main" val="146578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da-DK" sz="3400"/>
              <a:t>Protektionisme- hvorfor ønsker lande at beskytte den nationale økonomi mod udenlandsk konkurrence.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da-DK" sz="1500"/>
              <a:t>Beskytte udsatte erhverv- bekæmpe strukturarbejdsløshed. </a:t>
            </a:r>
          </a:p>
          <a:p>
            <a:r>
              <a:rPr lang="da-DK" sz="1500"/>
              <a:t>Beskytte mod social dumping- beskyttelse mod udenlandsk konkurrence i form af lavere lønninger. </a:t>
            </a:r>
          </a:p>
          <a:p>
            <a:r>
              <a:rPr lang="da-DK" sz="1500"/>
              <a:t>Beskytte nystartede industrier som vil have det svært med fri konkurrence. </a:t>
            </a:r>
          </a:p>
          <a:p>
            <a:r>
              <a:rPr lang="da-DK" sz="1500"/>
              <a:t>Undgå overspecialisering og dermed få eksportvarer. </a:t>
            </a:r>
          </a:p>
          <a:p>
            <a:r>
              <a:rPr lang="da-DK" sz="1500"/>
              <a:t>Forebygge dumping- undgå at udenlandske varer sælges til en pris, der er lavere end på producentens hjemmemarked. </a:t>
            </a:r>
          </a:p>
          <a:p>
            <a:r>
              <a:rPr lang="da-DK" sz="1500"/>
              <a:t>Beskytte mod for lave grænseværdier. I EU er der højere grænseværdier på hvilke stoffer fødevarer, tøj, legetøj kosmetik og cremer må indeholde. </a:t>
            </a:r>
          </a:p>
        </p:txBody>
      </p:sp>
    </p:spTree>
    <p:extLst>
      <p:ext uri="{BB962C8B-B14F-4D97-AF65-F5344CB8AC3E}">
        <p14:creationId xmlns:p14="http://schemas.microsoft.com/office/powerpoint/2010/main" val="45193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da-DK" sz="5100"/>
              <a:t>Forskellige former for handelshindringer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57" y="3043929"/>
            <a:ext cx="3533985" cy="2676993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255260" y="2998278"/>
            <a:ext cx="4238257" cy="2728198"/>
          </a:xfrm>
        </p:spPr>
        <p:txBody>
          <a:bodyPr anchor="t">
            <a:normAutofit/>
          </a:bodyPr>
          <a:lstStyle/>
          <a:p>
            <a:r>
              <a:rPr lang="da-DK" sz="2000"/>
              <a:t>Told</a:t>
            </a:r>
          </a:p>
          <a:p>
            <a:r>
              <a:rPr lang="da-DK" sz="2000"/>
              <a:t>Statsstøtte/Subsidier</a:t>
            </a:r>
          </a:p>
          <a:p>
            <a:r>
              <a:rPr lang="da-DK" sz="2000"/>
              <a:t>Importkvoter- mængdemæssige begrænsninger på hvor meget man må importere fra et andet land. </a:t>
            </a:r>
          </a:p>
          <a:p>
            <a:endParaRPr lang="da-DK" sz="2000"/>
          </a:p>
          <a:p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93208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da-DK" sz="5000"/>
              <a:t>Forskellige former for handelshindringer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da-DK" sz="2400"/>
              <a:t>Tekniske handelshindringer- f.eks. krav til emballage og kosmetik før varer kan sælges i det pågældende land. </a:t>
            </a:r>
          </a:p>
          <a:p>
            <a:r>
              <a:rPr lang="da-DK" sz="2400"/>
              <a:t>Hvorfor er tekniske handelshindringer hyppigere anvendt handelshindring end told, kvoter og subsidier? </a:t>
            </a:r>
          </a:p>
          <a:p>
            <a:r>
              <a:rPr lang="da-DK" sz="2400"/>
              <a:t>Køb lokalt- kampagner der har til formål at få offentlige og private virksomheder og borgere til at købe hos lokale producenter. </a:t>
            </a:r>
          </a:p>
        </p:txBody>
      </p:sp>
    </p:spTree>
    <p:extLst>
      <p:ext uri="{BB962C8B-B14F-4D97-AF65-F5344CB8AC3E}">
        <p14:creationId xmlns:p14="http://schemas.microsoft.com/office/powerpoint/2010/main" val="25353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Oversigt over forskellige typer af handelshindringer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38" y="1825625"/>
            <a:ext cx="9607462" cy="4351338"/>
          </a:xfrm>
        </p:spPr>
      </p:pic>
    </p:spTree>
    <p:extLst>
      <p:ext uri="{BB962C8B-B14F-4D97-AF65-F5344CB8AC3E}">
        <p14:creationId xmlns:p14="http://schemas.microsoft.com/office/powerpoint/2010/main" val="52802642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10219</TotalTime>
  <Words>488</Words>
  <Application>Microsoft Macintosh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Kontortema</vt:lpstr>
      <vt:lpstr>Handelsteorier og protektionisme</vt:lpstr>
      <vt:lpstr>Klassiske handelsteorier- Smith og Ricardo</vt:lpstr>
      <vt:lpstr>Ricardo om komparative fordele</vt:lpstr>
      <vt:lpstr>Heckscher og Ohlin en nyere handelsteori</vt:lpstr>
      <vt:lpstr>Lindner </vt:lpstr>
      <vt:lpstr>Protektionisme- hvorfor ønsker lande at beskytte den nationale økonomi mod udenlandsk konkurrence. </vt:lpstr>
      <vt:lpstr>Forskellige former for handelshindringer</vt:lpstr>
      <vt:lpstr>Forskellige former for handelshindringer</vt:lpstr>
      <vt:lpstr>Oversigt over forskellige typer af handelshindringer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Handelsteorier og protektionisme</dc:title>
  <dc:creator>Maj-Britt Agerskov</dc:creator>
  <cp:lastModifiedBy>Maj-Britt Agerskov</cp:lastModifiedBy>
  <cp:revision>10</cp:revision>
  <dcterms:created xsi:type="dcterms:W3CDTF">2017-04-20T09:57:21Z</dcterms:created>
  <dcterms:modified xsi:type="dcterms:W3CDTF">2025-02-13T11:29:00Z</dcterms:modified>
</cp:coreProperties>
</file>