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57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Godsk" userId="75e39c0b-5185-405b-8958-e7f885f74107" providerId="ADAL" clId="{70A596CE-275A-4510-B7E6-BBBCBF3AFD6F}"/>
    <pc:docChg chg="modSld">
      <pc:chgData name="Kirstin Godsk" userId="75e39c0b-5185-405b-8958-e7f885f74107" providerId="ADAL" clId="{70A596CE-275A-4510-B7E6-BBBCBF3AFD6F}" dt="2025-02-25T11:47:11.143" v="5" actId="20577"/>
      <pc:docMkLst>
        <pc:docMk/>
      </pc:docMkLst>
      <pc:sldChg chg="modSp mod">
        <pc:chgData name="Kirstin Godsk" userId="75e39c0b-5185-405b-8958-e7f885f74107" providerId="ADAL" clId="{70A596CE-275A-4510-B7E6-BBBCBF3AFD6F}" dt="2025-02-25T10:16:32.024" v="2" actId="20577"/>
        <pc:sldMkLst>
          <pc:docMk/>
          <pc:sldMk cId="2821634267" sldId="259"/>
        </pc:sldMkLst>
        <pc:spChg chg="mod">
          <ac:chgData name="Kirstin Godsk" userId="75e39c0b-5185-405b-8958-e7f885f74107" providerId="ADAL" clId="{70A596CE-275A-4510-B7E6-BBBCBF3AFD6F}" dt="2025-02-25T10:16:32.024" v="2" actId="20577"/>
          <ac:spMkLst>
            <pc:docMk/>
            <pc:sldMk cId="2821634267" sldId="259"/>
            <ac:spMk id="3" creationId="{3CA7EBF3-EDF8-091E-6ACC-F6733C68D01E}"/>
          </ac:spMkLst>
        </pc:spChg>
      </pc:sldChg>
      <pc:sldChg chg="modSp mod">
        <pc:chgData name="Kirstin Godsk" userId="75e39c0b-5185-405b-8958-e7f885f74107" providerId="ADAL" clId="{70A596CE-275A-4510-B7E6-BBBCBF3AFD6F}" dt="2025-02-25T11:47:11.143" v="5" actId="20577"/>
        <pc:sldMkLst>
          <pc:docMk/>
          <pc:sldMk cId="2656076119" sldId="261"/>
        </pc:sldMkLst>
        <pc:spChg chg="mod">
          <ac:chgData name="Kirstin Godsk" userId="75e39c0b-5185-405b-8958-e7f885f74107" providerId="ADAL" clId="{70A596CE-275A-4510-B7E6-BBBCBF3AFD6F}" dt="2025-02-25T11:47:11.143" v="5" actId="20577"/>
          <ac:spMkLst>
            <pc:docMk/>
            <pc:sldMk cId="2656076119" sldId="261"/>
            <ac:spMk id="9" creationId="{0506AF07-41E2-7E16-9B8D-7325A1A5AAB7}"/>
          </ac:spMkLst>
        </pc:spChg>
      </pc:sldChg>
      <pc:sldChg chg="modSp mod">
        <pc:chgData name="Kirstin Godsk" userId="75e39c0b-5185-405b-8958-e7f885f74107" providerId="ADAL" clId="{70A596CE-275A-4510-B7E6-BBBCBF3AFD6F}" dt="2025-02-25T10:16:46.251" v="3" actId="1076"/>
        <pc:sldMkLst>
          <pc:docMk/>
          <pc:sldMk cId="3768759582" sldId="262"/>
        </pc:sldMkLst>
        <pc:picChg chg="mod">
          <ac:chgData name="Kirstin Godsk" userId="75e39c0b-5185-405b-8958-e7f885f74107" providerId="ADAL" clId="{70A596CE-275A-4510-B7E6-BBBCBF3AFD6F}" dt="2025-02-25T10:16:46.251" v="3" actId="1076"/>
          <ac:picMkLst>
            <pc:docMk/>
            <pc:sldMk cId="3768759582" sldId="262"/>
            <ac:picMk id="6" creationId="{B9F12C83-6BD6-256A-96C7-17AE2755FC73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3C5B89-9CF4-4628-AEA8-01781ABBD33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566DEED-0B27-47FC-B324-CBFC07E23E4A}">
      <dgm:prSet/>
      <dgm:spPr/>
      <dgm:t>
        <a:bodyPr/>
        <a:lstStyle/>
        <a:p>
          <a:r>
            <a:rPr lang="da-DK"/>
            <a:t>I skal konstruerer et forsøg med valgfri giftstof fra de nedenstående giftstoffer:</a:t>
          </a:r>
          <a:endParaRPr lang="en-US"/>
        </a:p>
      </dgm:t>
    </dgm:pt>
    <dgm:pt modelId="{93EEF03F-D4AF-41B7-87F6-30F9AFDBFB86}" type="parTrans" cxnId="{7930C260-DB04-400B-A0A9-D1201BFB9EC2}">
      <dgm:prSet/>
      <dgm:spPr/>
      <dgm:t>
        <a:bodyPr/>
        <a:lstStyle/>
        <a:p>
          <a:endParaRPr lang="en-US"/>
        </a:p>
      </dgm:t>
    </dgm:pt>
    <dgm:pt modelId="{30BAFEDC-D36F-4453-A9EF-DC4BED40A3B8}" type="sibTrans" cxnId="{7930C260-DB04-400B-A0A9-D1201BFB9EC2}">
      <dgm:prSet/>
      <dgm:spPr/>
      <dgm:t>
        <a:bodyPr/>
        <a:lstStyle/>
        <a:p>
          <a:endParaRPr lang="en-US"/>
        </a:p>
      </dgm:t>
    </dgm:pt>
    <dgm:pt modelId="{4A38BCBF-CE69-485A-9F6C-0E765B9211E0}">
      <dgm:prSet/>
      <dgm:spPr/>
      <dgm:t>
        <a:bodyPr/>
        <a:lstStyle/>
        <a:p>
          <a:r>
            <a:rPr lang="da-DK"/>
            <a:t>Nikotin</a:t>
          </a:r>
          <a:endParaRPr lang="en-US"/>
        </a:p>
      </dgm:t>
    </dgm:pt>
    <dgm:pt modelId="{A3EF68FD-D565-4A21-990E-F38D1EED21CF}" type="parTrans" cxnId="{B34A9BE6-0458-4CC3-AECA-43570F285732}">
      <dgm:prSet/>
      <dgm:spPr/>
      <dgm:t>
        <a:bodyPr/>
        <a:lstStyle/>
        <a:p>
          <a:endParaRPr lang="en-US"/>
        </a:p>
      </dgm:t>
    </dgm:pt>
    <dgm:pt modelId="{A769D1FE-6047-460F-809B-16731C370E03}" type="sibTrans" cxnId="{B34A9BE6-0458-4CC3-AECA-43570F285732}">
      <dgm:prSet/>
      <dgm:spPr/>
      <dgm:t>
        <a:bodyPr/>
        <a:lstStyle/>
        <a:p>
          <a:endParaRPr lang="en-US"/>
        </a:p>
      </dgm:t>
    </dgm:pt>
    <dgm:pt modelId="{0214A24E-0ABA-4B2C-8860-11D84EB97F7C}">
      <dgm:prSet/>
      <dgm:spPr/>
      <dgm:t>
        <a:bodyPr/>
        <a:lstStyle/>
        <a:p>
          <a:r>
            <a:rPr lang="da-DK"/>
            <a:t>Alkohol</a:t>
          </a:r>
          <a:endParaRPr lang="en-US"/>
        </a:p>
      </dgm:t>
    </dgm:pt>
    <dgm:pt modelId="{A20E46C4-96B6-451E-BE0D-73ECCBBB239D}" type="parTrans" cxnId="{6ED976AD-A4AD-42BD-8D9E-E31BCBAAFB3B}">
      <dgm:prSet/>
      <dgm:spPr/>
      <dgm:t>
        <a:bodyPr/>
        <a:lstStyle/>
        <a:p>
          <a:endParaRPr lang="en-US"/>
        </a:p>
      </dgm:t>
    </dgm:pt>
    <dgm:pt modelId="{998249BE-D47C-4DC1-90F8-FD16E4FDB0A7}" type="sibTrans" cxnId="{6ED976AD-A4AD-42BD-8D9E-E31BCBAAFB3B}">
      <dgm:prSet/>
      <dgm:spPr/>
      <dgm:t>
        <a:bodyPr/>
        <a:lstStyle/>
        <a:p>
          <a:endParaRPr lang="en-US"/>
        </a:p>
      </dgm:t>
    </dgm:pt>
    <dgm:pt modelId="{2592241B-2F0D-4E8D-B5A3-3A6AFF223567}">
      <dgm:prSet/>
      <dgm:spPr/>
      <dgm:t>
        <a:bodyPr/>
        <a:lstStyle/>
        <a:p>
          <a:r>
            <a:rPr lang="da-DK"/>
            <a:t>Koffein</a:t>
          </a:r>
          <a:endParaRPr lang="en-US"/>
        </a:p>
      </dgm:t>
    </dgm:pt>
    <dgm:pt modelId="{868F4D1E-A610-415B-8B05-6ABEB288BC19}" type="parTrans" cxnId="{E96B9CC1-2A3E-450E-AF3E-D9E1E9103E87}">
      <dgm:prSet/>
      <dgm:spPr/>
      <dgm:t>
        <a:bodyPr/>
        <a:lstStyle/>
        <a:p>
          <a:endParaRPr lang="en-US"/>
        </a:p>
      </dgm:t>
    </dgm:pt>
    <dgm:pt modelId="{809CFF92-297A-4977-8595-90557126B10F}" type="sibTrans" cxnId="{E96B9CC1-2A3E-450E-AF3E-D9E1E9103E87}">
      <dgm:prSet/>
      <dgm:spPr/>
      <dgm:t>
        <a:bodyPr/>
        <a:lstStyle/>
        <a:p>
          <a:endParaRPr lang="en-US"/>
        </a:p>
      </dgm:t>
    </dgm:pt>
    <dgm:pt modelId="{E306B7C1-DD3F-4C88-8400-88DCC8FA4EAE}" type="pres">
      <dgm:prSet presAssocID="{EA3C5B89-9CF4-4628-AEA8-01781ABBD339}" presName="root" presStyleCnt="0">
        <dgm:presLayoutVars>
          <dgm:dir/>
          <dgm:resizeHandles val="exact"/>
        </dgm:presLayoutVars>
      </dgm:prSet>
      <dgm:spPr/>
    </dgm:pt>
    <dgm:pt modelId="{078351C5-CB65-4789-9583-A7D49CE0B066}" type="pres">
      <dgm:prSet presAssocID="{B566DEED-0B27-47FC-B324-CBFC07E23E4A}" presName="compNode" presStyleCnt="0"/>
      <dgm:spPr/>
    </dgm:pt>
    <dgm:pt modelId="{0E4B916F-861A-4662-97AB-7AC05997062E}" type="pres">
      <dgm:prSet presAssocID="{B566DEED-0B27-47FC-B324-CBFC07E23E4A}" presName="bgRect" presStyleLbl="bgShp" presStyleIdx="0" presStyleCnt="4"/>
      <dgm:spPr/>
    </dgm:pt>
    <dgm:pt modelId="{5AAE8852-01D7-4C38-8FF9-B2D97B5C5165}" type="pres">
      <dgm:prSet presAssocID="{B566DEED-0B27-47FC-B324-CBFC07E23E4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nskabsmand"/>
        </a:ext>
      </dgm:extLst>
    </dgm:pt>
    <dgm:pt modelId="{16BF5038-CD41-4807-A614-5EA2CBCD91C9}" type="pres">
      <dgm:prSet presAssocID="{B566DEED-0B27-47FC-B324-CBFC07E23E4A}" presName="spaceRect" presStyleCnt="0"/>
      <dgm:spPr/>
    </dgm:pt>
    <dgm:pt modelId="{B27A517F-CC88-41E0-A195-2C0D2C47A216}" type="pres">
      <dgm:prSet presAssocID="{B566DEED-0B27-47FC-B324-CBFC07E23E4A}" presName="parTx" presStyleLbl="revTx" presStyleIdx="0" presStyleCnt="4">
        <dgm:presLayoutVars>
          <dgm:chMax val="0"/>
          <dgm:chPref val="0"/>
        </dgm:presLayoutVars>
      </dgm:prSet>
      <dgm:spPr/>
    </dgm:pt>
    <dgm:pt modelId="{0FD27FBC-9E72-41CE-AF4D-CEF875ABFD61}" type="pres">
      <dgm:prSet presAssocID="{30BAFEDC-D36F-4453-A9EF-DC4BED40A3B8}" presName="sibTrans" presStyleCnt="0"/>
      <dgm:spPr/>
    </dgm:pt>
    <dgm:pt modelId="{88E097D5-6462-4893-B3F7-51E0B94D9F8C}" type="pres">
      <dgm:prSet presAssocID="{4A38BCBF-CE69-485A-9F6C-0E765B9211E0}" presName="compNode" presStyleCnt="0"/>
      <dgm:spPr/>
    </dgm:pt>
    <dgm:pt modelId="{0C46E8B6-8907-492E-AAD8-46811BB092A8}" type="pres">
      <dgm:prSet presAssocID="{4A38BCBF-CE69-485A-9F6C-0E765B9211E0}" presName="bgRect" presStyleLbl="bgShp" presStyleIdx="1" presStyleCnt="4"/>
      <dgm:spPr/>
    </dgm:pt>
    <dgm:pt modelId="{54944399-E790-4C47-A0B3-9CA52BEAB3B5}" type="pres">
      <dgm:prSet presAssocID="{4A38BCBF-CE69-485A-9F6C-0E765B9211E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ygning"/>
        </a:ext>
      </dgm:extLst>
    </dgm:pt>
    <dgm:pt modelId="{CCA5ED76-A17E-4311-95B4-3EEA15F902DB}" type="pres">
      <dgm:prSet presAssocID="{4A38BCBF-CE69-485A-9F6C-0E765B9211E0}" presName="spaceRect" presStyleCnt="0"/>
      <dgm:spPr/>
    </dgm:pt>
    <dgm:pt modelId="{1D5075F3-C943-4521-B7CB-631D3A6EA7CB}" type="pres">
      <dgm:prSet presAssocID="{4A38BCBF-CE69-485A-9F6C-0E765B9211E0}" presName="parTx" presStyleLbl="revTx" presStyleIdx="1" presStyleCnt="4">
        <dgm:presLayoutVars>
          <dgm:chMax val="0"/>
          <dgm:chPref val="0"/>
        </dgm:presLayoutVars>
      </dgm:prSet>
      <dgm:spPr/>
    </dgm:pt>
    <dgm:pt modelId="{89A19276-B7FF-4EE3-8F9D-A20398FE744D}" type="pres">
      <dgm:prSet presAssocID="{A769D1FE-6047-460F-809B-16731C370E03}" presName="sibTrans" presStyleCnt="0"/>
      <dgm:spPr/>
    </dgm:pt>
    <dgm:pt modelId="{6822D292-0CC6-4622-A05D-2D2C7EC4505F}" type="pres">
      <dgm:prSet presAssocID="{0214A24E-0ABA-4B2C-8860-11D84EB97F7C}" presName="compNode" presStyleCnt="0"/>
      <dgm:spPr/>
    </dgm:pt>
    <dgm:pt modelId="{B1BE56A5-A2EB-453D-B9B8-847EF84D3093}" type="pres">
      <dgm:prSet presAssocID="{0214A24E-0ABA-4B2C-8860-11D84EB97F7C}" presName="bgRect" presStyleLbl="bgShp" presStyleIdx="2" presStyleCnt="4"/>
      <dgm:spPr/>
    </dgm:pt>
    <dgm:pt modelId="{7113F962-EE63-4925-A53D-16AE6BEC698C}" type="pres">
      <dgm:prSet presAssocID="{0214A24E-0ABA-4B2C-8860-11D84EB97F7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mpagne Glasses"/>
        </a:ext>
      </dgm:extLst>
    </dgm:pt>
    <dgm:pt modelId="{9683FF61-E69B-431E-B518-4D54F5FCADD2}" type="pres">
      <dgm:prSet presAssocID="{0214A24E-0ABA-4B2C-8860-11D84EB97F7C}" presName="spaceRect" presStyleCnt="0"/>
      <dgm:spPr/>
    </dgm:pt>
    <dgm:pt modelId="{1AE24293-DA0A-472B-9408-D4A787D73BFB}" type="pres">
      <dgm:prSet presAssocID="{0214A24E-0ABA-4B2C-8860-11D84EB97F7C}" presName="parTx" presStyleLbl="revTx" presStyleIdx="2" presStyleCnt="4">
        <dgm:presLayoutVars>
          <dgm:chMax val="0"/>
          <dgm:chPref val="0"/>
        </dgm:presLayoutVars>
      </dgm:prSet>
      <dgm:spPr/>
    </dgm:pt>
    <dgm:pt modelId="{532A188E-093D-4777-9C21-AC64E80E84B3}" type="pres">
      <dgm:prSet presAssocID="{998249BE-D47C-4DC1-90F8-FD16E4FDB0A7}" presName="sibTrans" presStyleCnt="0"/>
      <dgm:spPr/>
    </dgm:pt>
    <dgm:pt modelId="{92177AE0-B2DC-4BD8-968F-6859C8D2C13E}" type="pres">
      <dgm:prSet presAssocID="{2592241B-2F0D-4E8D-B5A3-3A6AFF223567}" presName="compNode" presStyleCnt="0"/>
      <dgm:spPr/>
    </dgm:pt>
    <dgm:pt modelId="{AF1C56BF-D176-4340-9C2D-C242F28F9AB3}" type="pres">
      <dgm:prSet presAssocID="{2592241B-2F0D-4E8D-B5A3-3A6AFF223567}" presName="bgRect" presStyleLbl="bgShp" presStyleIdx="3" presStyleCnt="4"/>
      <dgm:spPr/>
    </dgm:pt>
    <dgm:pt modelId="{325EC118-5CFA-478B-9CBC-3C001A3DA3A6}" type="pres">
      <dgm:prSet presAssocID="{2592241B-2F0D-4E8D-B5A3-3A6AFF22356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ffe"/>
        </a:ext>
      </dgm:extLst>
    </dgm:pt>
    <dgm:pt modelId="{CF103C19-B620-4428-BFD2-84BAEAFDCAA2}" type="pres">
      <dgm:prSet presAssocID="{2592241B-2F0D-4E8D-B5A3-3A6AFF223567}" presName="spaceRect" presStyleCnt="0"/>
      <dgm:spPr/>
    </dgm:pt>
    <dgm:pt modelId="{19FE66D9-56FF-4475-BC4A-217414CDC48A}" type="pres">
      <dgm:prSet presAssocID="{2592241B-2F0D-4E8D-B5A3-3A6AFF22356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023D21E-31A8-4252-A250-56A4D7E88162}" type="presOf" srcId="{4A38BCBF-CE69-485A-9F6C-0E765B9211E0}" destId="{1D5075F3-C943-4521-B7CB-631D3A6EA7CB}" srcOrd="0" destOrd="0" presId="urn:microsoft.com/office/officeart/2018/2/layout/IconVerticalSolidList"/>
    <dgm:cxn modelId="{B9E24C30-71D5-4693-BF0F-5FA009AE58A7}" type="presOf" srcId="{0214A24E-0ABA-4B2C-8860-11D84EB97F7C}" destId="{1AE24293-DA0A-472B-9408-D4A787D73BFB}" srcOrd="0" destOrd="0" presId="urn:microsoft.com/office/officeart/2018/2/layout/IconVerticalSolidList"/>
    <dgm:cxn modelId="{7930C260-DB04-400B-A0A9-D1201BFB9EC2}" srcId="{EA3C5B89-9CF4-4628-AEA8-01781ABBD339}" destId="{B566DEED-0B27-47FC-B324-CBFC07E23E4A}" srcOrd="0" destOrd="0" parTransId="{93EEF03F-D4AF-41B7-87F6-30F9AFDBFB86}" sibTransId="{30BAFEDC-D36F-4453-A9EF-DC4BED40A3B8}"/>
    <dgm:cxn modelId="{6ED976AD-A4AD-42BD-8D9E-E31BCBAAFB3B}" srcId="{EA3C5B89-9CF4-4628-AEA8-01781ABBD339}" destId="{0214A24E-0ABA-4B2C-8860-11D84EB97F7C}" srcOrd="2" destOrd="0" parTransId="{A20E46C4-96B6-451E-BE0D-73ECCBBB239D}" sibTransId="{998249BE-D47C-4DC1-90F8-FD16E4FDB0A7}"/>
    <dgm:cxn modelId="{729E2FBB-B34D-4452-BF7A-917C2B1E30FD}" type="presOf" srcId="{EA3C5B89-9CF4-4628-AEA8-01781ABBD339}" destId="{E306B7C1-DD3F-4C88-8400-88DCC8FA4EAE}" srcOrd="0" destOrd="0" presId="urn:microsoft.com/office/officeart/2018/2/layout/IconVerticalSolidList"/>
    <dgm:cxn modelId="{E96B9CC1-2A3E-450E-AF3E-D9E1E9103E87}" srcId="{EA3C5B89-9CF4-4628-AEA8-01781ABBD339}" destId="{2592241B-2F0D-4E8D-B5A3-3A6AFF223567}" srcOrd="3" destOrd="0" parTransId="{868F4D1E-A610-415B-8B05-6ABEB288BC19}" sibTransId="{809CFF92-297A-4977-8595-90557126B10F}"/>
    <dgm:cxn modelId="{323AE0C4-AEC5-40CB-8E91-17640010C118}" type="presOf" srcId="{B566DEED-0B27-47FC-B324-CBFC07E23E4A}" destId="{B27A517F-CC88-41E0-A195-2C0D2C47A216}" srcOrd="0" destOrd="0" presId="urn:microsoft.com/office/officeart/2018/2/layout/IconVerticalSolidList"/>
    <dgm:cxn modelId="{B34A9BE6-0458-4CC3-AECA-43570F285732}" srcId="{EA3C5B89-9CF4-4628-AEA8-01781ABBD339}" destId="{4A38BCBF-CE69-485A-9F6C-0E765B9211E0}" srcOrd="1" destOrd="0" parTransId="{A3EF68FD-D565-4A21-990E-F38D1EED21CF}" sibTransId="{A769D1FE-6047-460F-809B-16731C370E03}"/>
    <dgm:cxn modelId="{A724E2E8-C139-4CF1-A89F-F70F405E27C7}" type="presOf" srcId="{2592241B-2F0D-4E8D-B5A3-3A6AFF223567}" destId="{19FE66D9-56FF-4475-BC4A-217414CDC48A}" srcOrd="0" destOrd="0" presId="urn:microsoft.com/office/officeart/2018/2/layout/IconVerticalSolidList"/>
    <dgm:cxn modelId="{C6837DBF-25F8-44D0-8834-BAF682E6D760}" type="presParOf" srcId="{E306B7C1-DD3F-4C88-8400-88DCC8FA4EAE}" destId="{078351C5-CB65-4789-9583-A7D49CE0B066}" srcOrd="0" destOrd="0" presId="urn:microsoft.com/office/officeart/2018/2/layout/IconVerticalSolidList"/>
    <dgm:cxn modelId="{F84D4047-CA2D-4428-BBE6-6ACE796B8F03}" type="presParOf" srcId="{078351C5-CB65-4789-9583-A7D49CE0B066}" destId="{0E4B916F-861A-4662-97AB-7AC05997062E}" srcOrd="0" destOrd="0" presId="urn:microsoft.com/office/officeart/2018/2/layout/IconVerticalSolidList"/>
    <dgm:cxn modelId="{4DA706DF-C702-4E05-9715-EDC2CA866AF0}" type="presParOf" srcId="{078351C5-CB65-4789-9583-A7D49CE0B066}" destId="{5AAE8852-01D7-4C38-8FF9-B2D97B5C5165}" srcOrd="1" destOrd="0" presId="urn:microsoft.com/office/officeart/2018/2/layout/IconVerticalSolidList"/>
    <dgm:cxn modelId="{13C3DEF0-650F-4032-BC4A-2E05C0282507}" type="presParOf" srcId="{078351C5-CB65-4789-9583-A7D49CE0B066}" destId="{16BF5038-CD41-4807-A614-5EA2CBCD91C9}" srcOrd="2" destOrd="0" presId="urn:microsoft.com/office/officeart/2018/2/layout/IconVerticalSolidList"/>
    <dgm:cxn modelId="{DB74F7BA-6CCE-4325-85A0-7DB858D968EC}" type="presParOf" srcId="{078351C5-CB65-4789-9583-A7D49CE0B066}" destId="{B27A517F-CC88-41E0-A195-2C0D2C47A216}" srcOrd="3" destOrd="0" presId="urn:microsoft.com/office/officeart/2018/2/layout/IconVerticalSolidList"/>
    <dgm:cxn modelId="{533293FD-57FC-44DA-A9E6-F618B2E66A07}" type="presParOf" srcId="{E306B7C1-DD3F-4C88-8400-88DCC8FA4EAE}" destId="{0FD27FBC-9E72-41CE-AF4D-CEF875ABFD61}" srcOrd="1" destOrd="0" presId="urn:microsoft.com/office/officeart/2018/2/layout/IconVerticalSolidList"/>
    <dgm:cxn modelId="{D7C242FD-7B9B-4084-A2A2-FE4F9F8A1412}" type="presParOf" srcId="{E306B7C1-DD3F-4C88-8400-88DCC8FA4EAE}" destId="{88E097D5-6462-4893-B3F7-51E0B94D9F8C}" srcOrd="2" destOrd="0" presId="urn:microsoft.com/office/officeart/2018/2/layout/IconVerticalSolidList"/>
    <dgm:cxn modelId="{5ACF6482-3329-4771-B7AC-356FBBD5D658}" type="presParOf" srcId="{88E097D5-6462-4893-B3F7-51E0B94D9F8C}" destId="{0C46E8B6-8907-492E-AAD8-46811BB092A8}" srcOrd="0" destOrd="0" presId="urn:microsoft.com/office/officeart/2018/2/layout/IconVerticalSolidList"/>
    <dgm:cxn modelId="{4670E366-D668-4448-ACB7-AB1B810CA579}" type="presParOf" srcId="{88E097D5-6462-4893-B3F7-51E0B94D9F8C}" destId="{54944399-E790-4C47-A0B3-9CA52BEAB3B5}" srcOrd="1" destOrd="0" presId="urn:microsoft.com/office/officeart/2018/2/layout/IconVerticalSolidList"/>
    <dgm:cxn modelId="{B7FEF181-62B2-44EF-9CF0-36AD671716BB}" type="presParOf" srcId="{88E097D5-6462-4893-B3F7-51E0B94D9F8C}" destId="{CCA5ED76-A17E-4311-95B4-3EEA15F902DB}" srcOrd="2" destOrd="0" presId="urn:microsoft.com/office/officeart/2018/2/layout/IconVerticalSolidList"/>
    <dgm:cxn modelId="{D9CF3EE6-06E8-40D9-B1DD-96BC70D073E4}" type="presParOf" srcId="{88E097D5-6462-4893-B3F7-51E0B94D9F8C}" destId="{1D5075F3-C943-4521-B7CB-631D3A6EA7CB}" srcOrd="3" destOrd="0" presId="urn:microsoft.com/office/officeart/2018/2/layout/IconVerticalSolidList"/>
    <dgm:cxn modelId="{6FF69C91-443C-49B7-9766-4B3C9F6DED8D}" type="presParOf" srcId="{E306B7C1-DD3F-4C88-8400-88DCC8FA4EAE}" destId="{89A19276-B7FF-4EE3-8F9D-A20398FE744D}" srcOrd="3" destOrd="0" presId="urn:microsoft.com/office/officeart/2018/2/layout/IconVerticalSolidList"/>
    <dgm:cxn modelId="{85295322-3C7C-4516-855B-0D1A245AA2DF}" type="presParOf" srcId="{E306B7C1-DD3F-4C88-8400-88DCC8FA4EAE}" destId="{6822D292-0CC6-4622-A05D-2D2C7EC4505F}" srcOrd="4" destOrd="0" presId="urn:microsoft.com/office/officeart/2018/2/layout/IconVerticalSolidList"/>
    <dgm:cxn modelId="{C63339DE-F3CF-4C15-BFC5-BFDE1DFEE18D}" type="presParOf" srcId="{6822D292-0CC6-4622-A05D-2D2C7EC4505F}" destId="{B1BE56A5-A2EB-453D-B9B8-847EF84D3093}" srcOrd="0" destOrd="0" presId="urn:microsoft.com/office/officeart/2018/2/layout/IconVerticalSolidList"/>
    <dgm:cxn modelId="{186816A3-4471-4CA7-B64B-BE5B1B6241C2}" type="presParOf" srcId="{6822D292-0CC6-4622-A05D-2D2C7EC4505F}" destId="{7113F962-EE63-4925-A53D-16AE6BEC698C}" srcOrd="1" destOrd="0" presId="urn:microsoft.com/office/officeart/2018/2/layout/IconVerticalSolidList"/>
    <dgm:cxn modelId="{EC868BF2-F8F3-4313-8C08-773CFB633D3F}" type="presParOf" srcId="{6822D292-0CC6-4622-A05D-2D2C7EC4505F}" destId="{9683FF61-E69B-431E-B518-4D54F5FCADD2}" srcOrd="2" destOrd="0" presId="urn:microsoft.com/office/officeart/2018/2/layout/IconVerticalSolidList"/>
    <dgm:cxn modelId="{5A859F71-62C9-4991-A953-411B55E90F8E}" type="presParOf" srcId="{6822D292-0CC6-4622-A05D-2D2C7EC4505F}" destId="{1AE24293-DA0A-472B-9408-D4A787D73BFB}" srcOrd="3" destOrd="0" presId="urn:microsoft.com/office/officeart/2018/2/layout/IconVerticalSolidList"/>
    <dgm:cxn modelId="{32B24EC6-22C7-4571-B3DC-E700613315CE}" type="presParOf" srcId="{E306B7C1-DD3F-4C88-8400-88DCC8FA4EAE}" destId="{532A188E-093D-4777-9C21-AC64E80E84B3}" srcOrd="5" destOrd="0" presId="urn:microsoft.com/office/officeart/2018/2/layout/IconVerticalSolidList"/>
    <dgm:cxn modelId="{F4546F5B-775A-4C23-908E-7C7DB3835AD3}" type="presParOf" srcId="{E306B7C1-DD3F-4C88-8400-88DCC8FA4EAE}" destId="{92177AE0-B2DC-4BD8-968F-6859C8D2C13E}" srcOrd="6" destOrd="0" presId="urn:microsoft.com/office/officeart/2018/2/layout/IconVerticalSolidList"/>
    <dgm:cxn modelId="{2803276A-14BB-41AC-96BE-880FE649AAB3}" type="presParOf" srcId="{92177AE0-B2DC-4BD8-968F-6859C8D2C13E}" destId="{AF1C56BF-D176-4340-9C2D-C242F28F9AB3}" srcOrd="0" destOrd="0" presId="urn:microsoft.com/office/officeart/2018/2/layout/IconVerticalSolidList"/>
    <dgm:cxn modelId="{84C33852-96FE-4DDD-9D2C-2FA2C4CC7FE4}" type="presParOf" srcId="{92177AE0-B2DC-4BD8-968F-6859C8D2C13E}" destId="{325EC118-5CFA-478B-9CBC-3C001A3DA3A6}" srcOrd="1" destOrd="0" presId="urn:microsoft.com/office/officeart/2018/2/layout/IconVerticalSolidList"/>
    <dgm:cxn modelId="{41B4F715-996D-4174-8A8D-FB6D27DDE910}" type="presParOf" srcId="{92177AE0-B2DC-4BD8-968F-6859C8D2C13E}" destId="{CF103C19-B620-4428-BFD2-84BAEAFDCAA2}" srcOrd="2" destOrd="0" presId="urn:microsoft.com/office/officeart/2018/2/layout/IconVerticalSolidList"/>
    <dgm:cxn modelId="{7EAC1876-2343-47FF-A62E-5E284709C0CF}" type="presParOf" srcId="{92177AE0-B2DC-4BD8-968F-6859C8D2C13E}" destId="{19FE66D9-56FF-4475-BC4A-217414CDC48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4B916F-861A-4662-97AB-7AC05997062E}">
      <dsp:nvSpPr>
        <dsp:cNvPr id="0" name=""/>
        <dsp:cNvSpPr/>
      </dsp:nvSpPr>
      <dsp:spPr>
        <a:xfrm>
          <a:off x="0" y="2213"/>
          <a:ext cx="6096000" cy="11220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AE8852-01D7-4C38-8FF9-B2D97B5C5165}">
      <dsp:nvSpPr>
        <dsp:cNvPr id="0" name=""/>
        <dsp:cNvSpPr/>
      </dsp:nvSpPr>
      <dsp:spPr>
        <a:xfrm>
          <a:off x="339409" y="254667"/>
          <a:ext cx="617108" cy="6171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A517F-CC88-41E0-A195-2C0D2C47A216}">
      <dsp:nvSpPr>
        <dsp:cNvPr id="0" name=""/>
        <dsp:cNvSpPr/>
      </dsp:nvSpPr>
      <dsp:spPr>
        <a:xfrm>
          <a:off x="1295927" y="2213"/>
          <a:ext cx="4800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I skal konstruerer et forsøg med valgfri giftstof fra de nedenstående giftstoffer:</a:t>
          </a:r>
          <a:endParaRPr lang="en-US" sz="2100" kern="1200"/>
        </a:p>
      </dsp:txBody>
      <dsp:txXfrm>
        <a:off x="1295927" y="2213"/>
        <a:ext cx="4800072" cy="1122015"/>
      </dsp:txXfrm>
    </dsp:sp>
    <dsp:sp modelId="{0C46E8B6-8907-492E-AAD8-46811BB092A8}">
      <dsp:nvSpPr>
        <dsp:cNvPr id="0" name=""/>
        <dsp:cNvSpPr/>
      </dsp:nvSpPr>
      <dsp:spPr>
        <a:xfrm>
          <a:off x="0" y="1404732"/>
          <a:ext cx="6096000" cy="11220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44399-E790-4C47-A0B3-9CA52BEAB3B5}">
      <dsp:nvSpPr>
        <dsp:cNvPr id="0" name=""/>
        <dsp:cNvSpPr/>
      </dsp:nvSpPr>
      <dsp:spPr>
        <a:xfrm>
          <a:off x="339409" y="1657186"/>
          <a:ext cx="617108" cy="6171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075F3-C943-4521-B7CB-631D3A6EA7CB}">
      <dsp:nvSpPr>
        <dsp:cNvPr id="0" name=""/>
        <dsp:cNvSpPr/>
      </dsp:nvSpPr>
      <dsp:spPr>
        <a:xfrm>
          <a:off x="1295927" y="1404732"/>
          <a:ext cx="4800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Nikotin</a:t>
          </a:r>
          <a:endParaRPr lang="en-US" sz="2100" kern="1200"/>
        </a:p>
      </dsp:txBody>
      <dsp:txXfrm>
        <a:off x="1295927" y="1404732"/>
        <a:ext cx="4800072" cy="1122015"/>
      </dsp:txXfrm>
    </dsp:sp>
    <dsp:sp modelId="{B1BE56A5-A2EB-453D-B9B8-847EF84D3093}">
      <dsp:nvSpPr>
        <dsp:cNvPr id="0" name=""/>
        <dsp:cNvSpPr/>
      </dsp:nvSpPr>
      <dsp:spPr>
        <a:xfrm>
          <a:off x="0" y="2807251"/>
          <a:ext cx="6096000" cy="11220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3F962-EE63-4925-A53D-16AE6BEC698C}">
      <dsp:nvSpPr>
        <dsp:cNvPr id="0" name=""/>
        <dsp:cNvSpPr/>
      </dsp:nvSpPr>
      <dsp:spPr>
        <a:xfrm>
          <a:off x="339409" y="3059705"/>
          <a:ext cx="617108" cy="61710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24293-DA0A-472B-9408-D4A787D73BFB}">
      <dsp:nvSpPr>
        <dsp:cNvPr id="0" name=""/>
        <dsp:cNvSpPr/>
      </dsp:nvSpPr>
      <dsp:spPr>
        <a:xfrm>
          <a:off x="1295927" y="2807251"/>
          <a:ext cx="4800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Alkohol</a:t>
          </a:r>
          <a:endParaRPr lang="en-US" sz="2100" kern="1200"/>
        </a:p>
      </dsp:txBody>
      <dsp:txXfrm>
        <a:off x="1295927" y="2807251"/>
        <a:ext cx="4800072" cy="1122015"/>
      </dsp:txXfrm>
    </dsp:sp>
    <dsp:sp modelId="{AF1C56BF-D176-4340-9C2D-C242F28F9AB3}">
      <dsp:nvSpPr>
        <dsp:cNvPr id="0" name=""/>
        <dsp:cNvSpPr/>
      </dsp:nvSpPr>
      <dsp:spPr>
        <a:xfrm>
          <a:off x="0" y="4209770"/>
          <a:ext cx="6096000" cy="11220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EC118-5CFA-478B-9CBC-3C001A3DA3A6}">
      <dsp:nvSpPr>
        <dsp:cNvPr id="0" name=""/>
        <dsp:cNvSpPr/>
      </dsp:nvSpPr>
      <dsp:spPr>
        <a:xfrm>
          <a:off x="339409" y="4462224"/>
          <a:ext cx="617108" cy="61710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FE66D9-56FF-4475-BC4A-217414CDC48A}">
      <dsp:nvSpPr>
        <dsp:cNvPr id="0" name=""/>
        <dsp:cNvSpPr/>
      </dsp:nvSpPr>
      <dsp:spPr>
        <a:xfrm>
          <a:off x="1295927" y="4209770"/>
          <a:ext cx="4800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Koffein</a:t>
          </a:r>
          <a:endParaRPr lang="en-US" sz="2100" kern="1200"/>
        </a:p>
      </dsp:txBody>
      <dsp:txXfrm>
        <a:off x="1295927" y="4209770"/>
        <a:ext cx="4800072" cy="1122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5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6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2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8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9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9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8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29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61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0" r:id="rId6"/>
    <p:sldLayoutId id="2147483736" r:id="rId7"/>
    <p:sldLayoutId id="2147483737" r:id="rId8"/>
    <p:sldLayoutId id="2147483738" r:id="rId9"/>
    <p:sldLayoutId id="2147483739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D5312-9A8D-D7A2-DA80-34F5FA0B6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24" r="5617" b="-1"/>
          <a:stretch/>
        </p:blipFill>
        <p:spPr>
          <a:xfrm>
            <a:off x="5091546" y="619123"/>
            <a:ext cx="7100454" cy="6238874"/>
          </a:xfrm>
          <a:custGeom>
            <a:avLst/>
            <a:gdLst/>
            <a:ahLst/>
            <a:cxnLst/>
            <a:rect l="l" t="t" r="r" b="b"/>
            <a:pathLst>
              <a:path w="7100454" h="6238874">
                <a:moveTo>
                  <a:pt x="5221938" y="783"/>
                </a:moveTo>
                <a:cubicBezTo>
                  <a:pt x="5784158" y="15914"/>
                  <a:pt x="6301398" y="253541"/>
                  <a:pt x="6756828" y="979302"/>
                </a:cubicBezTo>
                <a:cubicBezTo>
                  <a:pt x="6870382" y="1160214"/>
                  <a:pt x="6969391" y="1352970"/>
                  <a:pt x="7057114" y="1554417"/>
                </a:cubicBezTo>
                <a:lnTo>
                  <a:pt x="7100454" y="1659685"/>
                </a:lnTo>
                <a:lnTo>
                  <a:pt x="7100454" y="6238874"/>
                </a:lnTo>
                <a:lnTo>
                  <a:pt x="0" y="6238874"/>
                </a:lnTo>
                <a:lnTo>
                  <a:pt x="14064" y="6003370"/>
                </a:lnTo>
                <a:cubicBezTo>
                  <a:pt x="69537" y="5262783"/>
                  <a:pt x="191580" y="4496548"/>
                  <a:pt x="334789" y="3724830"/>
                </a:cubicBezTo>
                <a:cubicBezTo>
                  <a:pt x="778352" y="1333290"/>
                  <a:pt x="2184944" y="696602"/>
                  <a:pt x="3836378" y="244282"/>
                </a:cubicBezTo>
                <a:cubicBezTo>
                  <a:pt x="4320163" y="111842"/>
                  <a:pt x="4784656" y="-10986"/>
                  <a:pt x="5221938" y="783"/>
                </a:cubicBez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A0F8916-44ED-4BA2-B4A8-BFF92E4B4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5254705" y="-79298"/>
            <a:ext cx="6064089" cy="7810500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A5C3F4-C47E-6A12-2D99-CA78DC6F5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4572000" cy="2286000"/>
          </a:xfrm>
        </p:spPr>
        <p:txBody>
          <a:bodyPr>
            <a:normAutofit/>
          </a:bodyPr>
          <a:lstStyle/>
          <a:p>
            <a:pPr algn="l"/>
            <a:r>
              <a:rPr lang="da-DK" sz="3600" dirty="0"/>
              <a:t>Økotoksikologi: Hormonforstyrrende stoffer - målemetoder</a:t>
            </a:r>
            <a:endParaRPr lang="en-DK" sz="36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64D705C-F2D5-D58B-2A5E-866F9F0F5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Pdf-15-25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127371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87BB7-3216-EFC1-02B5-24A1EB08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APE stoffer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456D08-EBB4-D8FD-56F6-DFC6C48EC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Alkyl</a:t>
            </a:r>
            <a:r>
              <a:rPr lang="da-DK" dirty="0"/>
              <a:t>- </a:t>
            </a:r>
            <a:r>
              <a:rPr lang="da-DK" dirty="0" err="1"/>
              <a:t>phenol</a:t>
            </a:r>
            <a:r>
              <a:rPr lang="da-DK" dirty="0"/>
              <a:t>- </a:t>
            </a:r>
            <a:r>
              <a:rPr lang="da-DK" dirty="0" err="1"/>
              <a:t>ethoxylater</a:t>
            </a:r>
            <a:r>
              <a:rPr lang="da-DK" dirty="0"/>
              <a:t>- bruges i rengøringsmidler, kosmetik og vaskemidler</a:t>
            </a:r>
          </a:p>
          <a:p>
            <a:r>
              <a:rPr lang="da-DK" dirty="0"/>
              <a:t>Ikke skadeligt i  sig selv men i vandmiljøet omdannes de af mikroorganismer til skadelige fenoler som virker hormonforstyrrende hos organismer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40559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A7EBF3-EDF8-091E-6ACC-F6733C68D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5334000" cy="3810001"/>
          </a:xfrm>
        </p:spPr>
        <p:txBody>
          <a:bodyPr>
            <a:normAutofit lnSpcReduction="10000"/>
          </a:bodyPr>
          <a:lstStyle/>
          <a:p>
            <a:r>
              <a:rPr lang="da-DK" sz="2400" dirty="0" err="1"/>
              <a:t>Nonyl</a:t>
            </a:r>
            <a:r>
              <a:rPr lang="da-DK" sz="2400" dirty="0"/>
              <a:t>- og </a:t>
            </a:r>
            <a:r>
              <a:rPr lang="da-DK" sz="2400" dirty="0" err="1"/>
              <a:t>oktylfenoler</a:t>
            </a:r>
            <a:r>
              <a:rPr lang="da-DK" sz="2400" dirty="0"/>
              <a:t> påvirker kønshormonet østrogen (Beta </a:t>
            </a:r>
            <a:r>
              <a:rPr lang="da-DK" sz="2400" dirty="0" err="1"/>
              <a:t>østradiol</a:t>
            </a:r>
            <a:r>
              <a:rPr lang="da-DK" sz="2400" dirty="0"/>
              <a:t>) hos </a:t>
            </a:r>
            <a:r>
              <a:rPr lang="da-DK" sz="2400" dirty="0" err="1"/>
              <a:t>bla</a:t>
            </a:r>
            <a:r>
              <a:rPr lang="da-DK" sz="2400" dirty="0"/>
              <a:t>. fisk og deres dannelse af blommeprotein </a:t>
            </a:r>
            <a:r>
              <a:rPr lang="da-DK" sz="2400" dirty="0" err="1"/>
              <a:t>vitellogenin</a:t>
            </a:r>
            <a:endParaRPr lang="da-DK" sz="2400" dirty="0"/>
          </a:p>
          <a:p>
            <a:r>
              <a:rPr lang="da-DK" sz="2400" dirty="0"/>
              <a:t>Hanfisk kommer til at danne for meget som vil påvirke sædcelledannelsen</a:t>
            </a:r>
          </a:p>
          <a:p>
            <a:endParaRPr lang="en-DK" sz="24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B4A68D-B0FB-6132-9F29-52EDFCD7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5334000" cy="1524000"/>
          </a:xfrm>
        </p:spPr>
        <p:txBody>
          <a:bodyPr>
            <a:normAutofit/>
          </a:bodyPr>
          <a:lstStyle/>
          <a:p>
            <a:r>
              <a:rPr lang="da-DK" sz="3200"/>
              <a:t>Hormonforstyrrende effekt i fisk</a:t>
            </a:r>
            <a:endParaRPr lang="en-DK" sz="320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290A57F-3D2E-2B2E-9A9C-E1EDE93F2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018348"/>
            <a:ext cx="5334000" cy="2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34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506AF07-41E2-7E16-9B8D-7325A1A5A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5334000" cy="3810001"/>
          </a:xfrm>
        </p:spPr>
        <p:txBody>
          <a:bodyPr>
            <a:normAutofit/>
          </a:bodyPr>
          <a:lstStyle/>
          <a:p>
            <a:r>
              <a:rPr lang="en-US" sz="2400" dirty="0" err="1"/>
              <a:t>Kilder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østrogen</a:t>
            </a:r>
            <a:r>
              <a:rPr lang="en-US" sz="2400" dirty="0"/>
              <a:t>: </a:t>
            </a:r>
            <a:r>
              <a:rPr lang="en-US" sz="2400" dirty="0" err="1"/>
              <a:t>Spildevand</a:t>
            </a:r>
            <a:r>
              <a:rPr lang="en-US" sz="2400" dirty="0"/>
              <a:t> med p-</a:t>
            </a:r>
            <a:r>
              <a:rPr lang="en-US" sz="2400" dirty="0" err="1"/>
              <a:t>pille</a:t>
            </a:r>
            <a:r>
              <a:rPr lang="en-US" sz="2400" dirty="0"/>
              <a:t> </a:t>
            </a:r>
            <a:r>
              <a:rPr lang="en-US" sz="2400" dirty="0" err="1"/>
              <a:t>rester</a:t>
            </a:r>
            <a:r>
              <a:rPr lang="en-US" sz="2400" dirty="0"/>
              <a:t>, </a:t>
            </a:r>
            <a:r>
              <a:rPr lang="en-US" sz="2400" dirty="0" err="1"/>
              <a:t>uldspinderi</a:t>
            </a:r>
            <a:r>
              <a:rPr lang="en-US" sz="2400" dirty="0"/>
              <a:t> der </a:t>
            </a:r>
            <a:r>
              <a:rPr lang="en-US" sz="2400" dirty="0" err="1"/>
              <a:t>bruger</a:t>
            </a:r>
            <a:r>
              <a:rPr lang="en-US" sz="2400" dirty="0"/>
              <a:t> APE </a:t>
            </a:r>
            <a:r>
              <a:rPr lang="en-US" sz="2400" dirty="0" err="1"/>
              <a:t>stoffer</a:t>
            </a:r>
            <a:endParaRPr lang="en-US" sz="2400" dirty="0"/>
          </a:p>
          <a:p>
            <a:r>
              <a:rPr lang="en-US" sz="2400" dirty="0" err="1"/>
              <a:t>Tættere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udløb</a:t>
            </a:r>
            <a:r>
              <a:rPr lang="en-US" sz="2400" dirty="0"/>
              <a:t> jo </a:t>
            </a:r>
            <a:r>
              <a:rPr lang="en-US" sz="2400" dirty="0" err="1"/>
              <a:t>flere</a:t>
            </a:r>
            <a:r>
              <a:rPr lang="en-US" sz="2400" dirty="0"/>
              <a:t> </a:t>
            </a:r>
            <a:r>
              <a:rPr lang="en-US" sz="2400" dirty="0" err="1"/>
              <a:t>østrogenpåvirkede</a:t>
            </a:r>
            <a:r>
              <a:rPr lang="en-US" sz="2400" dirty="0"/>
              <a:t> </a:t>
            </a:r>
            <a:r>
              <a:rPr lang="en-US" sz="2400" dirty="0" err="1"/>
              <a:t>fisk</a:t>
            </a:r>
            <a:r>
              <a:rPr lang="en-US" sz="2400" dirty="0"/>
              <a:t> I form </a:t>
            </a:r>
            <a:r>
              <a:rPr lang="en-US" sz="2400" dirty="0" err="1"/>
              <a:t>af</a:t>
            </a:r>
            <a:r>
              <a:rPr lang="en-US" sz="2400" dirty="0"/>
              <a:t> </a:t>
            </a:r>
            <a:r>
              <a:rPr lang="en-US" sz="2400" dirty="0" err="1"/>
              <a:t>forhøjet</a:t>
            </a:r>
            <a:r>
              <a:rPr lang="en-US" sz="2400" dirty="0"/>
              <a:t> </a:t>
            </a:r>
            <a:r>
              <a:rPr lang="en-US" sz="2400" dirty="0" err="1"/>
              <a:t>værdig</a:t>
            </a:r>
            <a:r>
              <a:rPr lang="en-US" sz="2400" dirty="0"/>
              <a:t> </a:t>
            </a:r>
            <a:r>
              <a:rPr lang="en-US" sz="2400" dirty="0" err="1"/>
              <a:t>af</a:t>
            </a:r>
            <a:r>
              <a:rPr lang="en-US" sz="2400" dirty="0"/>
              <a:t> </a:t>
            </a:r>
            <a:r>
              <a:rPr lang="en-US" sz="2400" dirty="0" err="1"/>
              <a:t>blommeprotein</a:t>
            </a:r>
            <a:endParaRPr lang="en-US" sz="24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A13087D-4F6A-9E54-024E-5A633125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5334000" cy="1524000"/>
          </a:xfrm>
        </p:spPr>
        <p:txBody>
          <a:bodyPr>
            <a:normAutofit/>
          </a:bodyPr>
          <a:lstStyle/>
          <a:p>
            <a:r>
              <a:rPr lang="da-DK" sz="3200"/>
              <a:t>Undersøgelse af engleske floder</a:t>
            </a:r>
            <a:endParaRPr lang="en-DK" sz="320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4EAEA26-0746-38AD-94D1-41DB0A6B7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498283"/>
            <a:ext cx="5334000" cy="388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7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75615F8-B807-416B-8DBB-536E4371A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2484B09-2CAB-4DBE-8AF5-A733A9400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7467" y="1"/>
            <a:ext cx="5820494" cy="2302951"/>
          </a:xfrm>
          <a:custGeom>
            <a:avLst/>
            <a:gdLst>
              <a:gd name="connsiteX0" fmla="*/ 331087 w 5820494"/>
              <a:gd name="connsiteY0" fmla="*/ 0 h 2302951"/>
              <a:gd name="connsiteX1" fmla="*/ 5820494 w 5820494"/>
              <a:gd name="connsiteY1" fmla="*/ 0 h 2302951"/>
              <a:gd name="connsiteX2" fmla="*/ 5709900 w 5820494"/>
              <a:gd name="connsiteY2" fmla="*/ 213766 h 2302951"/>
              <a:gd name="connsiteX3" fmla="*/ 4932484 w 5820494"/>
              <a:gd name="connsiteY3" fmla="*/ 1340037 h 2302951"/>
              <a:gd name="connsiteX4" fmla="*/ 3361811 w 5820494"/>
              <a:gd name="connsiteY4" fmla="*/ 2268288 h 2302951"/>
              <a:gd name="connsiteX5" fmla="*/ 286590 w 5820494"/>
              <a:gd name="connsiteY5" fmla="*/ 1322722 h 2302951"/>
              <a:gd name="connsiteX6" fmla="*/ 251826 w 5820494"/>
              <a:gd name="connsiteY6" fmla="*/ 87954 h 2302951"/>
              <a:gd name="connsiteX7" fmla="*/ 331087 w 5820494"/>
              <a:gd name="connsiteY7" fmla="*/ 0 h 230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0494" h="2302951">
                <a:moveTo>
                  <a:pt x="331087" y="0"/>
                </a:moveTo>
                <a:lnTo>
                  <a:pt x="5820494" y="0"/>
                </a:lnTo>
                <a:lnTo>
                  <a:pt x="5709900" y="213766"/>
                </a:lnTo>
                <a:cubicBezTo>
                  <a:pt x="5432869" y="711271"/>
                  <a:pt x="5095500" y="1152643"/>
                  <a:pt x="4932484" y="1340037"/>
                </a:cubicBezTo>
                <a:cubicBezTo>
                  <a:pt x="4535940" y="1795562"/>
                  <a:pt x="3997053" y="2167493"/>
                  <a:pt x="3361811" y="2268288"/>
                </a:cubicBezTo>
                <a:cubicBezTo>
                  <a:pt x="2395334" y="2421964"/>
                  <a:pt x="953447" y="2057186"/>
                  <a:pt x="286590" y="1322722"/>
                </a:cubicBezTo>
                <a:cubicBezTo>
                  <a:pt x="-136161" y="857205"/>
                  <a:pt x="-42091" y="443733"/>
                  <a:pt x="251826" y="87954"/>
                </a:cubicBezTo>
                <a:lnTo>
                  <a:pt x="33108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6B36566-4D08-4F26-8C98-ED11098F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1952" y="3048002"/>
            <a:ext cx="4230048" cy="3809998"/>
          </a:xfrm>
          <a:custGeom>
            <a:avLst/>
            <a:gdLst>
              <a:gd name="connsiteX0" fmla="*/ 2183095 w 4230048"/>
              <a:gd name="connsiteY0" fmla="*/ 18 h 3809998"/>
              <a:gd name="connsiteX1" fmla="*/ 3425027 w 4230048"/>
              <a:gd name="connsiteY1" fmla="*/ 1440807 h 3809998"/>
              <a:gd name="connsiteX2" fmla="*/ 3480109 w 4230048"/>
              <a:gd name="connsiteY2" fmla="*/ 1517585 h 3809998"/>
              <a:gd name="connsiteX3" fmla="*/ 4221130 w 4230048"/>
              <a:gd name="connsiteY3" fmla="*/ 2801399 h 3809998"/>
              <a:gd name="connsiteX4" fmla="*/ 4230048 w 4230048"/>
              <a:gd name="connsiteY4" fmla="*/ 2899971 h 3809998"/>
              <a:gd name="connsiteX5" fmla="*/ 4230048 w 4230048"/>
              <a:gd name="connsiteY5" fmla="*/ 3224557 h 3809998"/>
              <a:gd name="connsiteX6" fmla="*/ 4230047 w 4230048"/>
              <a:gd name="connsiteY6" fmla="*/ 3224568 h 3809998"/>
              <a:gd name="connsiteX7" fmla="*/ 4230047 w 4230048"/>
              <a:gd name="connsiteY7" fmla="*/ 3809998 h 3809998"/>
              <a:gd name="connsiteX8" fmla="*/ 4077743 w 4230048"/>
              <a:gd name="connsiteY8" fmla="*/ 3809998 h 3809998"/>
              <a:gd name="connsiteX9" fmla="*/ 892220 w 4230048"/>
              <a:gd name="connsiteY9" fmla="*/ 3809998 h 3809998"/>
              <a:gd name="connsiteX10" fmla="*/ 840654 w 4230048"/>
              <a:gd name="connsiteY10" fmla="*/ 3790763 h 3809998"/>
              <a:gd name="connsiteX11" fmla="*/ 5750 w 4230048"/>
              <a:gd name="connsiteY11" fmla="*/ 2913921 h 3809998"/>
              <a:gd name="connsiteX12" fmla="*/ 819614 w 4230048"/>
              <a:gd name="connsiteY12" fmla="*/ 1008105 h 3809998"/>
              <a:gd name="connsiteX13" fmla="*/ 2183095 w 4230048"/>
              <a:gd name="connsiteY13" fmla="*/ 18 h 380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30048" h="3809998">
                <a:moveTo>
                  <a:pt x="2183095" y="18"/>
                </a:moveTo>
                <a:cubicBezTo>
                  <a:pt x="2652021" y="-4644"/>
                  <a:pt x="3095337" y="947177"/>
                  <a:pt x="3425027" y="1440807"/>
                </a:cubicBezTo>
                <a:cubicBezTo>
                  <a:pt x="3436611" y="1458213"/>
                  <a:pt x="3455517" y="1484324"/>
                  <a:pt x="3480109" y="1517585"/>
                </a:cubicBezTo>
                <a:cubicBezTo>
                  <a:pt x="3749371" y="1882737"/>
                  <a:pt x="4144039" y="2208821"/>
                  <a:pt x="4221130" y="2801399"/>
                </a:cubicBezTo>
                <a:lnTo>
                  <a:pt x="4230048" y="2899971"/>
                </a:lnTo>
                <a:lnTo>
                  <a:pt x="4230048" y="3224557"/>
                </a:lnTo>
                <a:lnTo>
                  <a:pt x="4230047" y="3224568"/>
                </a:lnTo>
                <a:lnTo>
                  <a:pt x="4230047" y="3809998"/>
                </a:lnTo>
                <a:lnTo>
                  <a:pt x="4077743" y="3809998"/>
                </a:lnTo>
                <a:lnTo>
                  <a:pt x="892220" y="3809998"/>
                </a:lnTo>
                <a:lnTo>
                  <a:pt x="840654" y="3790763"/>
                </a:lnTo>
                <a:cubicBezTo>
                  <a:pt x="487978" y="3656636"/>
                  <a:pt x="58498" y="3454097"/>
                  <a:pt x="5750" y="2913921"/>
                </a:cubicBezTo>
                <a:cubicBezTo>
                  <a:pt x="-64577" y="2192439"/>
                  <a:pt x="527932" y="1403503"/>
                  <a:pt x="819614" y="1008105"/>
                </a:cubicBezTo>
                <a:cubicBezTo>
                  <a:pt x="1190771" y="504837"/>
                  <a:pt x="1667013" y="5308"/>
                  <a:pt x="2183095" y="1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4E82C7F-8602-4A38-A43F-2CC20AB9D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85154" flipH="1">
            <a:off x="7260230" y="-2526873"/>
            <a:ext cx="3738966" cy="6206270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9F12C83-6BD6-256A-96C7-17AE2755F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346" y="1991214"/>
            <a:ext cx="3068454" cy="4217807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116DCA-B05E-BAAD-B64F-C603B521C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047999"/>
            <a:ext cx="5334000" cy="3047999"/>
          </a:xfrm>
        </p:spPr>
        <p:txBody>
          <a:bodyPr>
            <a:normAutofit fontScale="92500"/>
          </a:bodyPr>
          <a:lstStyle/>
          <a:p>
            <a:r>
              <a:rPr lang="da-DK" dirty="0"/>
              <a:t>Parabener er konserveringsmidler i kosmetik</a:t>
            </a:r>
          </a:p>
          <a:p>
            <a:r>
              <a:rPr lang="da-DK" dirty="0"/>
              <a:t>Forsøget viser kraftig østrogen virkning ved butyl og propylparabener </a:t>
            </a:r>
          </a:p>
          <a:p>
            <a:endParaRPr lang="en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6E172D-4FA9-3E1F-2776-0B97457D1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3997"/>
            <a:ext cx="5334000" cy="1524000"/>
          </a:xfrm>
        </p:spPr>
        <p:txBody>
          <a:bodyPr>
            <a:normAutofit/>
          </a:bodyPr>
          <a:lstStyle/>
          <a:p>
            <a:r>
              <a:rPr lang="da-DK" sz="3200" dirty="0"/>
              <a:t>Kosmetik - parabener</a:t>
            </a:r>
            <a:endParaRPr lang="en-DK" sz="3200" dirty="0"/>
          </a:p>
        </p:txBody>
      </p:sp>
      <p:pic>
        <p:nvPicPr>
          <p:cNvPr id="5" name="Picture 4" descr="Lotions med blomster">
            <a:extLst>
              <a:ext uri="{FF2B5EF4-FFF2-40B4-BE49-F238E27FC236}">
                <a16:creationId xmlns:a16="http://schemas.microsoft.com/office/drawing/2014/main" id="{A924B88A-5DAF-5064-E685-2395A91F39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99" r="25460" b="2"/>
          <a:stretch/>
        </p:blipFill>
        <p:spPr>
          <a:xfrm>
            <a:off x="9408185" y="3331029"/>
            <a:ext cx="2663430" cy="287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75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68B0B-75A1-CE7E-C7EF-2A33B533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Bisfenol</a:t>
            </a:r>
            <a:r>
              <a:rPr lang="da-DK" dirty="0"/>
              <a:t> A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0099B2-D034-B43B-E029-B12E870E4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meget anvendt mål for et miljøfarligt stofs akutte </a:t>
            </a:r>
            <a:r>
              <a:rPr lang="da-DK" dirty="0" err="1"/>
              <a:t>giftigehed</a:t>
            </a:r>
            <a:r>
              <a:rPr lang="da-DK" dirty="0"/>
              <a:t> er dødelighedskoncentrationen LC </a:t>
            </a:r>
            <a:r>
              <a:rPr lang="da-DK" sz="1800" dirty="0"/>
              <a:t>50</a:t>
            </a:r>
          </a:p>
          <a:p>
            <a:pPr marL="0" indent="0">
              <a:buNone/>
            </a:pPr>
            <a:r>
              <a:rPr lang="da-DK" dirty="0"/>
              <a:t>Det er den </a:t>
            </a:r>
            <a:r>
              <a:rPr lang="da-DK" dirty="0" err="1"/>
              <a:t>koncentraion</a:t>
            </a:r>
            <a:r>
              <a:rPr lang="da-DK" dirty="0"/>
              <a:t> hvor 50 % af forsøgsdyrene dør indenfor 48 timer</a:t>
            </a:r>
          </a:p>
          <a:p>
            <a:pPr marL="0" indent="0">
              <a:buNone/>
            </a:pPr>
            <a:r>
              <a:rPr lang="da-DK" dirty="0"/>
              <a:t>EC</a:t>
            </a:r>
            <a:r>
              <a:rPr lang="da-DK" sz="1800" dirty="0"/>
              <a:t>50</a:t>
            </a:r>
            <a:r>
              <a:rPr lang="da-DK" dirty="0"/>
              <a:t> effekt af vækst kan man også måle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546717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658E7-77E5-686E-BA3B-E19A5586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Dosis – responskurve: LC</a:t>
            </a:r>
            <a:r>
              <a:rPr lang="da-DK" sz="2400" dirty="0"/>
              <a:t>50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DA692F0-E618-6814-D15F-59148602C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1628" y="2418308"/>
            <a:ext cx="4248743" cy="3553321"/>
          </a:xfrm>
        </p:spPr>
      </p:pic>
    </p:spTree>
    <p:extLst>
      <p:ext uri="{BB962C8B-B14F-4D97-AF65-F5344CB8AC3E}">
        <p14:creationId xmlns:p14="http://schemas.microsoft.com/office/powerpoint/2010/main" val="2492744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75615F8-B807-416B-8DBB-536E4371A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B9DADA-7F03-4B7B-80A1-824C16E6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5910" y="2"/>
            <a:ext cx="5756090" cy="3960681"/>
          </a:xfrm>
          <a:custGeom>
            <a:avLst/>
            <a:gdLst>
              <a:gd name="connsiteX0" fmla="*/ 0 w 5756090"/>
              <a:gd name="connsiteY0" fmla="*/ 0 h 3960681"/>
              <a:gd name="connsiteX1" fmla="*/ 5756090 w 5756090"/>
              <a:gd name="connsiteY1" fmla="*/ 0 h 3960681"/>
              <a:gd name="connsiteX2" fmla="*/ 5756090 w 5756090"/>
              <a:gd name="connsiteY2" fmla="*/ 3463038 h 3960681"/>
              <a:gd name="connsiteX3" fmla="*/ 5558511 w 5756090"/>
              <a:gd name="connsiteY3" fmla="*/ 3561320 h 3960681"/>
              <a:gd name="connsiteX4" fmla="*/ 3480391 w 5756090"/>
              <a:gd name="connsiteY4" fmla="*/ 3940416 h 3960681"/>
              <a:gd name="connsiteX5" fmla="*/ 1605774 w 5756090"/>
              <a:gd name="connsiteY5" fmla="*/ 2854397 h 3960681"/>
              <a:gd name="connsiteX6" fmla="*/ 74389 w 5756090"/>
              <a:gd name="connsiteY6" fmla="*/ 325223 h 3960681"/>
              <a:gd name="connsiteX7" fmla="*/ 16895 w 5756090"/>
              <a:gd name="connsiteY7" fmla="*/ 104576 h 3960681"/>
              <a:gd name="connsiteX8" fmla="*/ 0 w 5756090"/>
              <a:gd name="connsiteY8" fmla="*/ 0 h 39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56090" h="3960681">
                <a:moveTo>
                  <a:pt x="0" y="0"/>
                </a:moveTo>
                <a:lnTo>
                  <a:pt x="5756090" y="0"/>
                </a:lnTo>
                <a:lnTo>
                  <a:pt x="5756090" y="3463038"/>
                </a:lnTo>
                <a:lnTo>
                  <a:pt x="5558511" y="3561320"/>
                </a:lnTo>
                <a:cubicBezTo>
                  <a:pt x="4879339" y="3874528"/>
                  <a:pt x="4103797" y="4016776"/>
                  <a:pt x="3480391" y="3940416"/>
                </a:cubicBezTo>
                <a:cubicBezTo>
                  <a:pt x="2751968" y="3851461"/>
                  <a:pt x="2103010" y="3410677"/>
                  <a:pt x="1605774" y="2854397"/>
                </a:cubicBezTo>
                <a:cubicBezTo>
                  <a:pt x="1278696" y="2488237"/>
                  <a:pt x="377050" y="1320622"/>
                  <a:pt x="74389" y="325223"/>
                </a:cubicBezTo>
                <a:cubicBezTo>
                  <a:pt x="51690" y="250568"/>
                  <a:pt x="32361" y="176882"/>
                  <a:pt x="16895" y="10457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0758FF1-C584-443B-AD47-57B8F296C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4051" y="-22158"/>
            <a:ext cx="5517949" cy="4594156"/>
          </a:xfrm>
          <a:custGeom>
            <a:avLst/>
            <a:gdLst>
              <a:gd name="connsiteX0" fmla="*/ 0 w 5756090"/>
              <a:gd name="connsiteY0" fmla="*/ 0 h 3960681"/>
              <a:gd name="connsiteX1" fmla="*/ 5756090 w 5756090"/>
              <a:gd name="connsiteY1" fmla="*/ 0 h 3960681"/>
              <a:gd name="connsiteX2" fmla="*/ 5756090 w 5756090"/>
              <a:gd name="connsiteY2" fmla="*/ 3463038 h 3960681"/>
              <a:gd name="connsiteX3" fmla="*/ 5558511 w 5756090"/>
              <a:gd name="connsiteY3" fmla="*/ 3561320 h 3960681"/>
              <a:gd name="connsiteX4" fmla="*/ 3480391 w 5756090"/>
              <a:gd name="connsiteY4" fmla="*/ 3940416 h 3960681"/>
              <a:gd name="connsiteX5" fmla="*/ 1605774 w 5756090"/>
              <a:gd name="connsiteY5" fmla="*/ 2854397 h 3960681"/>
              <a:gd name="connsiteX6" fmla="*/ 74389 w 5756090"/>
              <a:gd name="connsiteY6" fmla="*/ 325223 h 3960681"/>
              <a:gd name="connsiteX7" fmla="*/ 16895 w 5756090"/>
              <a:gd name="connsiteY7" fmla="*/ 104576 h 3960681"/>
              <a:gd name="connsiteX0" fmla="*/ 5739463 w 5739463"/>
              <a:gd name="connsiteY0" fmla="*/ 0 h 3960681"/>
              <a:gd name="connsiteX1" fmla="*/ 5739463 w 5739463"/>
              <a:gd name="connsiteY1" fmla="*/ 3463038 h 3960681"/>
              <a:gd name="connsiteX2" fmla="*/ 5541884 w 5739463"/>
              <a:gd name="connsiteY2" fmla="*/ 3561320 h 3960681"/>
              <a:gd name="connsiteX3" fmla="*/ 3463764 w 5739463"/>
              <a:gd name="connsiteY3" fmla="*/ 3940416 h 3960681"/>
              <a:gd name="connsiteX4" fmla="*/ 1589147 w 5739463"/>
              <a:gd name="connsiteY4" fmla="*/ 2854397 h 3960681"/>
              <a:gd name="connsiteX5" fmla="*/ 57762 w 5739463"/>
              <a:gd name="connsiteY5" fmla="*/ 325223 h 3960681"/>
              <a:gd name="connsiteX6" fmla="*/ 268 w 5739463"/>
              <a:gd name="connsiteY6" fmla="*/ 104576 h 3960681"/>
              <a:gd name="connsiteX7" fmla="*/ 79475 w 5739463"/>
              <a:gd name="connsiteY7" fmla="*/ 79214 h 3960681"/>
              <a:gd name="connsiteX0" fmla="*/ 5739195 w 5739195"/>
              <a:gd name="connsiteY0" fmla="*/ 0 h 3960681"/>
              <a:gd name="connsiteX1" fmla="*/ 5739195 w 5739195"/>
              <a:gd name="connsiteY1" fmla="*/ 3463038 h 3960681"/>
              <a:gd name="connsiteX2" fmla="*/ 5541616 w 5739195"/>
              <a:gd name="connsiteY2" fmla="*/ 3561320 h 3960681"/>
              <a:gd name="connsiteX3" fmla="*/ 3463496 w 5739195"/>
              <a:gd name="connsiteY3" fmla="*/ 3940416 h 3960681"/>
              <a:gd name="connsiteX4" fmla="*/ 1588879 w 5739195"/>
              <a:gd name="connsiteY4" fmla="*/ 2854397 h 3960681"/>
              <a:gd name="connsiteX5" fmla="*/ 57494 w 5739195"/>
              <a:gd name="connsiteY5" fmla="*/ 325223 h 3960681"/>
              <a:gd name="connsiteX6" fmla="*/ 0 w 5739195"/>
              <a:gd name="connsiteY6" fmla="*/ 104576 h 3960681"/>
              <a:gd name="connsiteX0" fmla="*/ 5739195 w 5739195"/>
              <a:gd name="connsiteY0" fmla="*/ 3358462 h 3856105"/>
              <a:gd name="connsiteX1" fmla="*/ 5541616 w 5739195"/>
              <a:gd name="connsiteY1" fmla="*/ 3456744 h 3856105"/>
              <a:gd name="connsiteX2" fmla="*/ 3463496 w 5739195"/>
              <a:gd name="connsiteY2" fmla="*/ 3835840 h 3856105"/>
              <a:gd name="connsiteX3" fmla="*/ 1588879 w 5739195"/>
              <a:gd name="connsiteY3" fmla="*/ 2749821 h 3856105"/>
              <a:gd name="connsiteX4" fmla="*/ 57494 w 5739195"/>
              <a:gd name="connsiteY4" fmla="*/ 220647 h 3856105"/>
              <a:gd name="connsiteX5" fmla="*/ 0 w 5739195"/>
              <a:gd name="connsiteY5" fmla="*/ 0 h 3856105"/>
              <a:gd name="connsiteX0" fmla="*/ 5799259 w 5799259"/>
              <a:gd name="connsiteY0" fmla="*/ 3482233 h 3979876"/>
              <a:gd name="connsiteX1" fmla="*/ 5601680 w 5799259"/>
              <a:gd name="connsiteY1" fmla="*/ 3580515 h 3979876"/>
              <a:gd name="connsiteX2" fmla="*/ 3523560 w 5799259"/>
              <a:gd name="connsiteY2" fmla="*/ 3959611 h 3979876"/>
              <a:gd name="connsiteX3" fmla="*/ 1648943 w 5799259"/>
              <a:gd name="connsiteY3" fmla="*/ 2873592 h 3979876"/>
              <a:gd name="connsiteX4" fmla="*/ 117558 w 5799259"/>
              <a:gd name="connsiteY4" fmla="*/ 344418 h 3979876"/>
              <a:gd name="connsiteX5" fmla="*/ 0 w 5799259"/>
              <a:gd name="connsiteY5" fmla="*/ 0 h 39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9259" h="3979876">
                <a:moveTo>
                  <a:pt x="5799259" y="3482233"/>
                </a:moveTo>
                <a:lnTo>
                  <a:pt x="5601680" y="3580515"/>
                </a:lnTo>
                <a:cubicBezTo>
                  <a:pt x="4922508" y="3893723"/>
                  <a:pt x="4146966" y="4035971"/>
                  <a:pt x="3523560" y="3959611"/>
                </a:cubicBezTo>
                <a:cubicBezTo>
                  <a:pt x="2795137" y="3870656"/>
                  <a:pt x="2146179" y="3429872"/>
                  <a:pt x="1648943" y="2873592"/>
                </a:cubicBezTo>
                <a:cubicBezTo>
                  <a:pt x="1321865" y="2507432"/>
                  <a:pt x="420219" y="1339817"/>
                  <a:pt x="117558" y="344418"/>
                </a:cubicBezTo>
                <a:cubicBezTo>
                  <a:pt x="94859" y="269763"/>
                  <a:pt x="15466" y="72306"/>
                  <a:pt x="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28D496-40F9-69E9-BD23-F45447E3F7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89" r="30954" b="-1"/>
          <a:stretch/>
        </p:blipFill>
        <p:spPr>
          <a:xfrm>
            <a:off x="8495616" y="762000"/>
            <a:ext cx="2820767" cy="3047999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FFA88E0-67FD-4884-BFAB-507763DD8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8871" y="4949376"/>
            <a:ext cx="5796193" cy="1908627"/>
          </a:xfrm>
          <a:custGeom>
            <a:avLst/>
            <a:gdLst>
              <a:gd name="connsiteX0" fmla="*/ 3174283 w 5796193"/>
              <a:gd name="connsiteY0" fmla="*/ 18 h 1908627"/>
              <a:gd name="connsiteX1" fmla="*/ 5218462 w 5796193"/>
              <a:gd name="connsiteY1" fmla="*/ 1459807 h 1908627"/>
              <a:gd name="connsiteX2" fmla="*/ 5309125 w 5796193"/>
              <a:gd name="connsiteY2" fmla="*/ 1537598 h 1908627"/>
              <a:gd name="connsiteX3" fmla="*/ 5693890 w 5796193"/>
              <a:gd name="connsiteY3" fmla="*/ 1830997 h 1908627"/>
              <a:gd name="connsiteX4" fmla="*/ 5796193 w 5796193"/>
              <a:gd name="connsiteY4" fmla="*/ 1908627 h 1908627"/>
              <a:gd name="connsiteX5" fmla="*/ 0 w 5796193"/>
              <a:gd name="connsiteY5" fmla="*/ 1908627 h 1908627"/>
              <a:gd name="connsiteX6" fmla="*/ 36796 w 5796193"/>
              <a:gd name="connsiteY6" fmla="*/ 1862978 h 1908627"/>
              <a:gd name="connsiteX7" fmla="*/ 930039 w 5796193"/>
              <a:gd name="connsiteY7" fmla="*/ 1021399 h 1908627"/>
              <a:gd name="connsiteX8" fmla="*/ 3174283 w 5796193"/>
              <a:gd name="connsiteY8" fmla="*/ 18 h 190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6193" h="1908627">
                <a:moveTo>
                  <a:pt x="3174283" y="18"/>
                </a:moveTo>
                <a:cubicBezTo>
                  <a:pt x="3946119" y="-4705"/>
                  <a:pt x="4675803" y="959667"/>
                  <a:pt x="5218462" y="1459807"/>
                </a:cubicBezTo>
                <a:cubicBezTo>
                  <a:pt x="5237529" y="1477442"/>
                  <a:pt x="5268648" y="1503898"/>
                  <a:pt x="5309125" y="1537598"/>
                </a:cubicBezTo>
                <a:cubicBezTo>
                  <a:pt x="5427311" y="1636255"/>
                  <a:pt x="5560174" y="1732098"/>
                  <a:pt x="5693890" y="1830997"/>
                </a:cubicBezTo>
                <a:lnTo>
                  <a:pt x="5796193" y="1908627"/>
                </a:lnTo>
                <a:lnTo>
                  <a:pt x="0" y="1908627"/>
                </a:lnTo>
                <a:lnTo>
                  <a:pt x="36796" y="1862978"/>
                </a:lnTo>
                <a:cubicBezTo>
                  <a:pt x="326152" y="1521692"/>
                  <a:pt x="689989" y="1221705"/>
                  <a:pt x="930039" y="1021399"/>
                </a:cubicBezTo>
                <a:cubicBezTo>
                  <a:pt x="1540951" y="511494"/>
                  <a:pt x="2324829" y="5378"/>
                  <a:pt x="3174283" y="1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32F1D9-1E13-FF54-6F39-34BCE7A2F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1"/>
            <a:ext cx="5334000" cy="3047999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da-DK"/>
              <a:t>Alfa </a:t>
            </a:r>
            <a:r>
              <a:rPr lang="da-DK" err="1"/>
              <a:t>østradiol</a:t>
            </a:r>
            <a:r>
              <a:rPr lang="da-DK"/>
              <a:t> som er den syntetiske østrogen i p- piller er flere uger om at bliver nedbrudt og kan derfor påvirke organismer i vandmiljøet i længere tid.</a:t>
            </a:r>
          </a:p>
          <a:p>
            <a:pPr>
              <a:lnSpc>
                <a:spcPct val="115000"/>
              </a:lnSpc>
            </a:pPr>
            <a:endParaRPr lang="en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783B8B-FC07-81E4-403A-9D50839EF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5334000" cy="1524000"/>
          </a:xfrm>
        </p:spPr>
        <p:txBody>
          <a:bodyPr>
            <a:normAutofit/>
          </a:bodyPr>
          <a:lstStyle/>
          <a:p>
            <a:r>
              <a:rPr lang="da-DK" sz="3200"/>
              <a:t>P-pillers østrogene påvirkning</a:t>
            </a:r>
            <a:endParaRPr lang="en-DK" sz="320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5BDB73D-9F3C-8283-F7BD-9842D673A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577" y="2361345"/>
            <a:ext cx="2461294" cy="304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2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6F53BF-7CE2-7C04-1218-99EC89F4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3810000" cy="3048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Zebrafisk og p- piller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98D3DD-23B7-41EE-9021-C8F9A8E2C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072688-BFC7-4FE8-A45E-B3C63CBB9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" y="5829359"/>
            <a:ext cx="4333875" cy="1028642"/>
            <a:chOff x="7153921" y="5829359"/>
            <a:chExt cx="5038079" cy="1028642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3002ED9-43C6-4BA8-8941-9AFCB04E4D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6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50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EB09750-C9B1-40CE-AB9B-FEB308A1F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venir Next LT Pro Light"/>
              </a:endParaRPr>
            </a:p>
          </p:txBody>
        </p:sp>
      </p:grp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83E5B65-05B9-7B11-6F67-DCED50A15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83" r="7692" b="3"/>
          <a:stretch/>
        </p:blipFill>
        <p:spPr>
          <a:xfrm>
            <a:off x="5334000" y="762000"/>
            <a:ext cx="6096000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62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98D6B-2556-31D9-4C41-7FB89DA0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vi gøre?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A1C773-6E6E-7DA9-1309-D9228A0BA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Kemikaliereform i EU – udfasning af hormonforstyrrende stoffer (APE og parabener)</a:t>
            </a:r>
          </a:p>
          <a:p>
            <a:r>
              <a:rPr lang="da-DK" dirty="0"/>
              <a:t>Svanemærket Nordisk miljømærke - sikrer at produktet ikke indeholder hormonforstyrrende stoffer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208253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FBAF9-5916-AC1B-9808-D2A6A5D55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Øvelse: Dafnier og giftstoffer </a:t>
            </a:r>
            <a:r>
              <a:rPr lang="da-DK" sz="2400" dirty="0"/>
              <a:t>(</a:t>
            </a:r>
            <a:r>
              <a:rPr lang="da-DK" sz="2400" dirty="0" err="1"/>
              <a:t>Pdf_Dafnier</a:t>
            </a:r>
            <a:r>
              <a:rPr lang="da-DK" sz="2400" dirty="0"/>
              <a:t> LD50/LC50)</a:t>
            </a:r>
            <a:endParaRPr lang="en-DK" sz="2400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2295E83-2D0B-026F-30FD-AF3D49344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2152" y="2923204"/>
            <a:ext cx="7487695" cy="2543530"/>
          </a:xfrm>
        </p:spPr>
      </p:pic>
    </p:spTree>
    <p:extLst>
      <p:ext uri="{BB962C8B-B14F-4D97-AF65-F5344CB8AC3E}">
        <p14:creationId xmlns:p14="http://schemas.microsoft.com/office/powerpoint/2010/main" val="3680643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A13B60C-56B1-46B4-98A6-1482A52E7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31865" y="-31864"/>
            <a:ext cx="4785362" cy="4849091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024A8E9-062E-406A-BE10-CED280011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341352" y="-341351"/>
            <a:ext cx="4651297" cy="5334001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rgbClr val="F1CB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8AC5BD-C131-D100-4630-2F27F4FD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62000"/>
            <a:ext cx="3048001" cy="2286000"/>
          </a:xfrm>
        </p:spPr>
        <p:txBody>
          <a:bodyPr anchor="b">
            <a:normAutofit/>
          </a:bodyPr>
          <a:lstStyle/>
          <a:p>
            <a:r>
              <a:rPr lang="da-DK" sz="3200">
                <a:solidFill>
                  <a:srgbClr val="FFFFFF"/>
                </a:solidFill>
              </a:rPr>
              <a:t>Valgfri giftstof</a:t>
            </a:r>
            <a:endParaRPr lang="en-DK" sz="3200">
              <a:solidFill>
                <a:srgbClr val="FFFFFF"/>
              </a:solidFill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396F9CAE-C501-BCDF-98A0-F330D92E97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552231"/>
              </p:ext>
            </p:extLst>
          </p:nvPr>
        </p:nvGraphicFramePr>
        <p:xfrm>
          <a:off x="5334000" y="762000"/>
          <a:ext cx="6096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7794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6DC3F-0E22-340C-4506-53CF8219E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Fortyndingsrække</a:t>
            </a:r>
            <a:endParaRPr lang="en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C2B832D-0ED9-EE49-80F1-BCAAE12AE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0370" y="2286000"/>
            <a:ext cx="7591259" cy="3817938"/>
          </a:xfrm>
        </p:spPr>
      </p:pic>
    </p:spTree>
    <p:extLst>
      <p:ext uri="{BB962C8B-B14F-4D97-AF65-F5344CB8AC3E}">
        <p14:creationId xmlns:p14="http://schemas.microsoft.com/office/powerpoint/2010/main" val="207691390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261</Words>
  <Application>Microsoft Office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Avenir Next LT Pro</vt:lpstr>
      <vt:lpstr>Avenir Next LT Pro Light</vt:lpstr>
      <vt:lpstr>Sitka Subheading</vt:lpstr>
      <vt:lpstr>PebbleVTI</vt:lpstr>
      <vt:lpstr>Økotoksikologi: Hormonforstyrrende stoffer - målemetoder</vt:lpstr>
      <vt:lpstr>APE stoffer</vt:lpstr>
      <vt:lpstr>Hormonforstyrrende effekt i fisk</vt:lpstr>
      <vt:lpstr>Undersøgelse af engleske floder</vt:lpstr>
      <vt:lpstr>Kosmetik - parabener</vt:lpstr>
      <vt:lpstr>Bisfenol A</vt:lpstr>
      <vt:lpstr>Dosis – responskurve: LC50</vt:lpstr>
      <vt:lpstr>P-pillers østrogene påvirkning</vt:lpstr>
      <vt:lpstr>Zebrafisk og p- piller</vt:lpstr>
      <vt:lpstr>Hvad kan vi gøre?</vt:lpstr>
      <vt:lpstr>Øvelse: Dafnier og giftstoffer (Pdf_Dafnier LD50/LC50)</vt:lpstr>
      <vt:lpstr>Valgfri giftstof</vt:lpstr>
      <vt:lpstr>Fortyndingsrække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 Godsk</dc:creator>
  <cp:lastModifiedBy>Kirstin Godsk</cp:lastModifiedBy>
  <cp:revision>1</cp:revision>
  <dcterms:created xsi:type="dcterms:W3CDTF">2025-02-25T09:36:08Z</dcterms:created>
  <dcterms:modified xsi:type="dcterms:W3CDTF">2025-02-25T11:47:19Z</dcterms:modified>
</cp:coreProperties>
</file>