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9" r:id="rId7"/>
    <p:sldId id="270" r:id="rId8"/>
    <p:sldId id="271" r:id="rId9"/>
    <p:sldId id="272" r:id="rId10"/>
    <p:sldId id="273" r:id="rId11"/>
    <p:sldId id="274" r:id="rId12"/>
    <p:sldId id="275" r:id="rId13"/>
    <p:sldId id="276" r:id="rId14"/>
    <p:sldId id="280" r:id="rId15"/>
    <p:sldId id="281" r:id="rId16"/>
    <p:sldId id="282"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59" d="100"/>
          <a:sy n="59" d="100"/>
        </p:scale>
        <p:origin x="9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C27CD-6CCB-4F4C-A949-43D044F5D25F}" type="datetimeFigureOut">
              <a:rPr lang="da-DK" smtClean="0"/>
              <a:t>06-03-2025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87585-97C4-4299-9849-6676C9E23349}" type="slidenum">
              <a:rPr lang="da-DK" smtClean="0"/>
              <a:t>‹nr.›</a:t>
            </a:fld>
            <a:endParaRPr lang="da-DK"/>
          </a:p>
        </p:txBody>
      </p:sp>
    </p:spTree>
    <p:extLst>
      <p:ext uri="{BB962C8B-B14F-4D97-AF65-F5344CB8AC3E}">
        <p14:creationId xmlns:p14="http://schemas.microsoft.com/office/powerpoint/2010/main" val="79484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36221-E52A-886D-5B09-05653E2897A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6D250BC-80FF-B1E6-8516-71BBCD3A6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2078FC8-D24F-02DD-97B4-60D59D420D81}"/>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5" name="Pladsholder til sidefod 4">
            <a:extLst>
              <a:ext uri="{FF2B5EF4-FFF2-40B4-BE49-F238E27FC236}">
                <a16:creationId xmlns:a16="http://schemas.microsoft.com/office/drawing/2014/main" id="{3BB06F39-6B95-45D1-C189-C06090B73A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DE3B70-17E2-8A2C-5758-FF4BBBC8AEF1}"/>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194894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8AF20-8CA7-75F2-8C2C-6AA7E08188D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E009BB7-63CC-8DC7-DEE7-B29F8F65FB0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E6860CB-7DF3-B9AF-082E-F2816273A9B6}"/>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5" name="Pladsholder til sidefod 4">
            <a:extLst>
              <a:ext uri="{FF2B5EF4-FFF2-40B4-BE49-F238E27FC236}">
                <a16:creationId xmlns:a16="http://schemas.microsoft.com/office/drawing/2014/main" id="{0AC91285-A001-FFBE-5F04-EA706DB2058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95D5E9C-1EB3-8192-C3C0-D44BEB21D6EA}"/>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46415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49E19A0-E696-F31E-C4D5-E0A90D1A0D2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3AA4CD4-B6A0-B47B-2D59-1F60A7827F0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A53CDC-81F5-8DFD-1F28-D92A7CEC90F5}"/>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5" name="Pladsholder til sidefod 4">
            <a:extLst>
              <a:ext uri="{FF2B5EF4-FFF2-40B4-BE49-F238E27FC236}">
                <a16:creationId xmlns:a16="http://schemas.microsoft.com/office/drawing/2014/main" id="{F383276D-1067-16BE-DAEB-1DF33E598C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9FA45C1-DF67-593F-4EC8-0D7EB2B2F446}"/>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387562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F8E70-5F73-6538-7EA7-DBB04953CF1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9F3889D-CC07-62BC-5D67-55E4B41F9B5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1EE50E0-D4BE-F4AF-B079-7519BFB2A8C6}"/>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5" name="Pladsholder til sidefod 4">
            <a:extLst>
              <a:ext uri="{FF2B5EF4-FFF2-40B4-BE49-F238E27FC236}">
                <a16:creationId xmlns:a16="http://schemas.microsoft.com/office/drawing/2014/main" id="{7AB4F73B-5D55-1BE6-326B-52EFD645609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158BBB-1E3A-6AA9-338D-449F215A4990}"/>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277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E24D0-B138-10E6-7818-26079A24DDA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7B9327E-8F4E-6BBD-0E15-06483CEB8D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F0F87A8-8DA1-1741-A57D-E89C79C27C22}"/>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5" name="Pladsholder til sidefod 4">
            <a:extLst>
              <a:ext uri="{FF2B5EF4-FFF2-40B4-BE49-F238E27FC236}">
                <a16:creationId xmlns:a16="http://schemas.microsoft.com/office/drawing/2014/main" id="{573B0004-036C-B995-617B-72B6890431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C7E6A8-69BA-A8C3-B157-04E9C80D1857}"/>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319493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06DBD-A1BE-3BF9-96BE-71AAD8662E1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27F7771-5086-91C3-B87C-A03ECD3C14D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8833215-F5F4-5F3F-8CB9-5242DDC1F30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0B2ACA6-17EB-2929-AC2E-21B0263BF27E}"/>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6" name="Pladsholder til sidefod 5">
            <a:extLst>
              <a:ext uri="{FF2B5EF4-FFF2-40B4-BE49-F238E27FC236}">
                <a16:creationId xmlns:a16="http://schemas.microsoft.com/office/drawing/2014/main" id="{EFEDE1AF-6930-9FCF-485A-6E5BC7DD101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CA37A0B-56BC-7922-4736-B10956732502}"/>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427518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7E15C-F3F2-4226-4DA7-3E4A6CCDD0B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835BD37-CE7C-6280-FD22-EB917E4CF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00A6068-AAF6-BB7E-D769-98EEB2843E7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CE3A405-0AC3-0013-4798-5ED8592B9B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08CA9FA-022B-BFDA-5CE2-F24155AFD83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5F66075-5650-5223-E9A7-243598E9B911}"/>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8" name="Pladsholder til sidefod 7">
            <a:extLst>
              <a:ext uri="{FF2B5EF4-FFF2-40B4-BE49-F238E27FC236}">
                <a16:creationId xmlns:a16="http://schemas.microsoft.com/office/drawing/2014/main" id="{394852FC-EEA6-F466-3739-38EEAEF31DC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397822E-5912-1E57-E5C4-63BFC62860A5}"/>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52852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C8E0-4118-80F0-B906-2980882CDBD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B41D012-D3A8-1780-857C-7F646B2BBF19}"/>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4" name="Pladsholder til sidefod 3">
            <a:extLst>
              <a:ext uri="{FF2B5EF4-FFF2-40B4-BE49-F238E27FC236}">
                <a16:creationId xmlns:a16="http://schemas.microsoft.com/office/drawing/2014/main" id="{1C34F430-081D-4DA2-BF18-A90D7386A41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F02D1D4-6036-C13E-52BC-7451CAC8CC83}"/>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172620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953006-F4CD-A299-87E6-B72F69E09553}"/>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3" name="Pladsholder til sidefod 2">
            <a:extLst>
              <a:ext uri="{FF2B5EF4-FFF2-40B4-BE49-F238E27FC236}">
                <a16:creationId xmlns:a16="http://schemas.microsoft.com/office/drawing/2014/main" id="{3D407A9B-2A9E-3EB5-B682-F83B11B1AE5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7C7B421-2626-D1B0-FD51-719974EEA834}"/>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248716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5030A-9D78-6CEA-9A8D-8BDADBE9CBC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A650F21-5753-9228-B7D2-4CB402840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7887EAE-2FDB-5083-0A50-6B8ADC8BA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E586856-71EA-FE65-FF99-F68239F038EE}"/>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6" name="Pladsholder til sidefod 5">
            <a:extLst>
              <a:ext uri="{FF2B5EF4-FFF2-40B4-BE49-F238E27FC236}">
                <a16:creationId xmlns:a16="http://schemas.microsoft.com/office/drawing/2014/main" id="{C91ABD76-F153-55BD-9E84-C36EE406379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CBAEF64-E1AE-671F-5878-B4DEF4A9B573}"/>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85527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5D4E0-49AD-F80B-2EF0-192FCCF570E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5762EAC-4FB6-7549-1E7B-7E4513AD6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D77D5CF-3028-56E9-39E6-8ACD15B43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BED1BFF-0010-86C5-F3A9-A43CE60A8EA3}"/>
              </a:ext>
            </a:extLst>
          </p:cNvPr>
          <p:cNvSpPr>
            <a:spLocks noGrp="1"/>
          </p:cNvSpPr>
          <p:nvPr>
            <p:ph type="dt" sz="half" idx="10"/>
          </p:nvPr>
        </p:nvSpPr>
        <p:spPr/>
        <p:txBody>
          <a:bodyPr/>
          <a:lstStyle/>
          <a:p>
            <a:fld id="{B46EAF20-184F-4FB3-B5CD-71AA2313E001}" type="datetimeFigureOut">
              <a:rPr lang="da-DK" smtClean="0"/>
              <a:t>06-03-2025</a:t>
            </a:fld>
            <a:endParaRPr lang="da-DK"/>
          </a:p>
        </p:txBody>
      </p:sp>
      <p:sp>
        <p:nvSpPr>
          <p:cNvPr id="6" name="Pladsholder til sidefod 5">
            <a:extLst>
              <a:ext uri="{FF2B5EF4-FFF2-40B4-BE49-F238E27FC236}">
                <a16:creationId xmlns:a16="http://schemas.microsoft.com/office/drawing/2014/main" id="{36700D6D-6284-517F-398D-A3B498D9A32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49E17C0-623D-8D3C-4CD2-8E5045CE8945}"/>
              </a:ext>
            </a:extLst>
          </p:cNvPr>
          <p:cNvSpPr>
            <a:spLocks noGrp="1"/>
          </p:cNvSpPr>
          <p:nvPr>
            <p:ph type="sldNum" sz="quarter" idx="12"/>
          </p:nvPr>
        </p:nvSpPr>
        <p:spPr/>
        <p:txBody>
          <a:bodyPr/>
          <a:lstStyle/>
          <a:p>
            <a:fld id="{FA7BF94F-0286-4836-A848-F4F8B79B44FE}" type="slidenum">
              <a:rPr lang="da-DK" smtClean="0"/>
              <a:t>‹nr.›</a:t>
            </a:fld>
            <a:endParaRPr lang="da-DK"/>
          </a:p>
        </p:txBody>
      </p:sp>
    </p:spTree>
    <p:extLst>
      <p:ext uri="{BB962C8B-B14F-4D97-AF65-F5344CB8AC3E}">
        <p14:creationId xmlns:p14="http://schemas.microsoft.com/office/powerpoint/2010/main" val="101585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4A6D2D4-255E-85EB-EB67-B469CFACF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0B9050-8A76-7B1B-C8F6-D15B92747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0CBCAAD-030B-51CB-F2C9-E3C4E87DC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6EAF20-184F-4FB3-B5CD-71AA2313E001}" type="datetimeFigureOut">
              <a:rPr lang="da-DK" smtClean="0"/>
              <a:t>06-03-2025</a:t>
            </a:fld>
            <a:endParaRPr lang="da-DK"/>
          </a:p>
        </p:txBody>
      </p:sp>
      <p:sp>
        <p:nvSpPr>
          <p:cNvPr id="5" name="Pladsholder til sidefod 4">
            <a:extLst>
              <a:ext uri="{FF2B5EF4-FFF2-40B4-BE49-F238E27FC236}">
                <a16:creationId xmlns:a16="http://schemas.microsoft.com/office/drawing/2014/main" id="{4DF96538-6D02-ABF1-09D7-42164A544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6144990-D2F5-244F-CFA7-01C6BEBA0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7BF94F-0286-4836-A848-F4F8B79B44FE}" type="slidenum">
              <a:rPr lang="da-DK" smtClean="0"/>
              <a:t>‹nr.›</a:t>
            </a:fld>
            <a:endParaRPr lang="da-DK"/>
          </a:p>
        </p:txBody>
      </p:sp>
    </p:spTree>
    <p:extLst>
      <p:ext uri="{BB962C8B-B14F-4D97-AF65-F5344CB8AC3E}">
        <p14:creationId xmlns:p14="http://schemas.microsoft.com/office/powerpoint/2010/main" val="2071432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4E15E4D6-7AD3-7963-7068-336689FE1F04}"/>
              </a:ext>
            </a:extLst>
          </p:cNvPr>
          <p:cNvSpPr>
            <a:spLocks noGrp="1"/>
          </p:cNvSpPr>
          <p:nvPr>
            <p:ph type="ctrTitle"/>
          </p:nvPr>
        </p:nvSpPr>
        <p:spPr>
          <a:xfrm>
            <a:off x="1314824" y="735106"/>
            <a:ext cx="10053763" cy="2928470"/>
          </a:xfrm>
        </p:spPr>
        <p:txBody>
          <a:bodyPr anchor="b">
            <a:normAutofit/>
          </a:bodyPr>
          <a:lstStyle/>
          <a:p>
            <a:pPr algn="l"/>
            <a:r>
              <a:rPr lang="da-DK" sz="4800">
                <a:solidFill>
                  <a:srgbClr val="FFFFFF"/>
                </a:solidFill>
              </a:rPr>
              <a:t>Den reflekterende artikel</a:t>
            </a:r>
          </a:p>
        </p:txBody>
      </p:sp>
      <p:sp>
        <p:nvSpPr>
          <p:cNvPr id="3" name="Undertitel 2">
            <a:extLst>
              <a:ext uri="{FF2B5EF4-FFF2-40B4-BE49-F238E27FC236}">
                <a16:creationId xmlns:a16="http://schemas.microsoft.com/office/drawing/2014/main" id="{4A41F7C0-58BA-E67D-FE10-12CE93372B3E}"/>
              </a:ext>
            </a:extLst>
          </p:cNvPr>
          <p:cNvSpPr>
            <a:spLocks noGrp="1"/>
          </p:cNvSpPr>
          <p:nvPr>
            <p:ph type="subTitle" idx="1"/>
          </p:nvPr>
        </p:nvSpPr>
        <p:spPr>
          <a:xfrm>
            <a:off x="1350682" y="4870824"/>
            <a:ext cx="10005951" cy="1458258"/>
          </a:xfrm>
        </p:spPr>
        <p:txBody>
          <a:bodyPr anchor="ctr">
            <a:normAutofit/>
          </a:bodyPr>
          <a:lstStyle/>
          <a:p>
            <a:pPr algn="l"/>
            <a:endParaRPr lang="da-DK"/>
          </a:p>
        </p:txBody>
      </p:sp>
    </p:spTree>
    <p:extLst>
      <p:ext uri="{BB962C8B-B14F-4D97-AF65-F5344CB8AC3E}">
        <p14:creationId xmlns:p14="http://schemas.microsoft.com/office/powerpoint/2010/main" val="71366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4928E-2FC4-0C2F-8DCA-7A2CD6728806}"/>
              </a:ext>
            </a:extLst>
          </p:cNvPr>
          <p:cNvSpPr>
            <a:spLocks noGrp="1"/>
          </p:cNvSpPr>
          <p:nvPr>
            <p:ph type="title"/>
          </p:nvPr>
        </p:nvSpPr>
        <p:spPr/>
        <p:txBody>
          <a:bodyPr/>
          <a:lstStyle/>
          <a:p>
            <a:r>
              <a:rPr lang="da-DK" dirty="0"/>
              <a:t>4) Reflektér over eksemplet</a:t>
            </a:r>
          </a:p>
        </p:txBody>
      </p:sp>
      <p:sp>
        <p:nvSpPr>
          <p:cNvPr id="3" name="Pladsholder til indhold 2">
            <a:extLst>
              <a:ext uri="{FF2B5EF4-FFF2-40B4-BE49-F238E27FC236}">
                <a16:creationId xmlns:a16="http://schemas.microsoft.com/office/drawing/2014/main" id="{CB94A57D-7EE9-538E-4D13-8FD8F9CA4A02}"/>
              </a:ext>
            </a:extLst>
          </p:cNvPr>
          <p:cNvSpPr>
            <a:spLocks noGrp="1"/>
          </p:cNvSpPr>
          <p:nvPr>
            <p:ph idx="1"/>
          </p:nvPr>
        </p:nvSpPr>
        <p:spPr/>
        <p:txBody>
          <a:bodyPr>
            <a:normAutofit fontScale="55000" lnSpcReduction="20000"/>
          </a:bodyPr>
          <a:lstStyle/>
          <a:p>
            <a:r>
              <a:rPr lang="da-DK" dirty="0"/>
              <a:t>Brug eksemplet som afsæt for refleksioner: Hvad kan vi lære af eksemplet? Hvordan bringer det os videre i vores tanke- og refleksionsrække?</a:t>
            </a:r>
          </a:p>
          <a:p>
            <a:endParaRPr lang="da-DK" dirty="0"/>
          </a:p>
          <a:p>
            <a:r>
              <a:rPr lang="da-DK" dirty="0"/>
              <a:t>Her er vi på et abstrakt niveau – her skal du altså bruge din viden til at hæve os over emnet og eksemplet. Forsøg at bruge begreber og relevant faglig viden. Du må gerne trække på viden og begreber fra andre fag.</a:t>
            </a:r>
          </a:p>
          <a:p>
            <a:endParaRPr lang="da-DK" dirty="0"/>
          </a:p>
          <a:p>
            <a:r>
              <a:rPr lang="da-DK" dirty="0"/>
              <a:t>Når du skal formulere, hvad der sker i mødet mellem dig (og læseren) og eksemplet, og hvordan det bringer dig videre, kan du fx bruge vendinger som:</a:t>
            </a:r>
          </a:p>
          <a:p>
            <a:endParaRPr lang="da-DK" dirty="0"/>
          </a:p>
          <a:p>
            <a:pPr lvl="1"/>
            <a:r>
              <a:rPr lang="da-DK" b="0" i="0" dirty="0">
                <a:solidFill>
                  <a:srgbClr val="333333"/>
                </a:solidFill>
                <a:effectLst/>
                <a:latin typeface="Noto Sans" panose="020B0502040504020204" pitchFamily="34" charset="0"/>
              </a:rPr>
              <a:t>"Dette eksempel rykker helt afgørende ved vores opfattelse af …"</a:t>
            </a:r>
          </a:p>
          <a:p>
            <a:pPr lvl="1"/>
            <a:r>
              <a:rPr lang="da-DK" b="0" i="0" dirty="0">
                <a:solidFill>
                  <a:srgbClr val="333333"/>
                </a:solidFill>
                <a:effectLst/>
                <a:latin typeface="Noto Sans" panose="020B0502040504020204" pitchFamily="34" charset="0"/>
              </a:rPr>
              <a:t>"Det er oplagt at koble digtets undergangsstemning til religiøse apokalypser som Johannes' Åbenbaring …"</a:t>
            </a:r>
          </a:p>
          <a:p>
            <a:pPr lvl="1"/>
            <a:r>
              <a:rPr lang="da-DK" b="0" i="0" dirty="0">
                <a:solidFill>
                  <a:srgbClr val="333333"/>
                </a:solidFill>
                <a:effectLst/>
                <a:latin typeface="Noto Sans" panose="020B0502040504020204" pitchFamily="34" charset="0"/>
              </a:rPr>
              <a:t>"Vi ser altså, at der er en tydelig sammenhæng mellem …"</a:t>
            </a:r>
          </a:p>
          <a:p>
            <a:pPr lvl="1"/>
            <a:r>
              <a:rPr lang="da-DK" b="0" i="0" dirty="0">
                <a:solidFill>
                  <a:srgbClr val="333333"/>
                </a:solidFill>
                <a:effectLst/>
                <a:latin typeface="Noto Sans" panose="020B0502040504020204" pitchFamily="34" charset="0"/>
              </a:rPr>
              <a:t>"Lige her er vi vidner til et radikalt brud med romantikkens opfattelse af …"</a:t>
            </a:r>
          </a:p>
          <a:p>
            <a:pPr lvl="1"/>
            <a:r>
              <a:rPr lang="da-DK" b="0" i="0" dirty="0">
                <a:solidFill>
                  <a:srgbClr val="333333"/>
                </a:solidFill>
                <a:effectLst/>
                <a:latin typeface="Noto Sans" panose="020B0502040504020204" pitchFamily="34" charset="0"/>
              </a:rPr>
              <a:t>"Det bringer os et skridt videre …"</a:t>
            </a:r>
          </a:p>
          <a:p>
            <a:pPr lvl="1"/>
            <a:r>
              <a:rPr lang="da-DK" b="0" i="0" dirty="0">
                <a:solidFill>
                  <a:srgbClr val="333333"/>
                </a:solidFill>
                <a:effectLst/>
                <a:latin typeface="Noto Sans" panose="020B0502040504020204" pitchFamily="34" charset="0"/>
              </a:rPr>
              <a:t>"Denne formulering rammer læseren som en knytnæve …"</a:t>
            </a:r>
          </a:p>
          <a:p>
            <a:pPr lvl="1"/>
            <a:r>
              <a:rPr lang="da-DK" b="0" i="0" dirty="0">
                <a:solidFill>
                  <a:srgbClr val="333333"/>
                </a:solidFill>
                <a:effectLst/>
                <a:latin typeface="Noto Sans" panose="020B0502040504020204" pitchFamily="34" charset="0"/>
              </a:rPr>
              <a:t>"Jeg fik denne fortælling læst højt, når jeg skulle sove. Dengang rørte den mig meget dybt – det gør den også nu, hvor jeg læser den med et voksent blik …"</a:t>
            </a:r>
          </a:p>
          <a:p>
            <a:pPr lvl="1"/>
            <a:r>
              <a:rPr lang="da-DK" b="0" i="0" dirty="0">
                <a:solidFill>
                  <a:srgbClr val="333333"/>
                </a:solidFill>
                <a:effectLst/>
                <a:latin typeface="Noto Sans" panose="020B0502040504020204" pitchFamily="34" charset="0"/>
              </a:rPr>
              <a:t>"Det slår mig, at netop denne salme optræder i Ole Bornedals tv-serie </a:t>
            </a:r>
            <a:r>
              <a:rPr lang="da-DK" b="0" i="1" dirty="0">
                <a:solidFill>
                  <a:srgbClr val="333333"/>
                </a:solidFill>
                <a:effectLst/>
                <a:latin typeface="Noto Sans" panose="020B0502040504020204" pitchFamily="34" charset="0"/>
              </a:rPr>
              <a:t>Charlot</a:t>
            </a:r>
            <a:r>
              <a:rPr lang="da-DK" b="0" i="0" dirty="0">
                <a:solidFill>
                  <a:srgbClr val="333333"/>
                </a:solidFill>
                <a:effectLst/>
                <a:latin typeface="Noto Sans" panose="020B0502040504020204" pitchFamily="34" charset="0"/>
              </a:rPr>
              <a:t> og </a:t>
            </a:r>
            <a:r>
              <a:rPr lang="da-DK" b="0" i="1" dirty="0">
                <a:solidFill>
                  <a:srgbClr val="333333"/>
                </a:solidFill>
                <a:effectLst/>
                <a:latin typeface="Noto Sans" panose="020B0502040504020204" pitchFamily="34" charset="0"/>
              </a:rPr>
              <a:t>Charlotte </a:t>
            </a:r>
            <a:r>
              <a:rPr lang="da-DK" b="0" i="0" dirty="0">
                <a:solidFill>
                  <a:srgbClr val="333333"/>
                </a:solidFill>
                <a:effectLst/>
                <a:latin typeface="Noto Sans" panose="020B0502040504020204" pitchFamily="34" charset="0"/>
              </a:rPr>
              <a:t>…"</a:t>
            </a:r>
          </a:p>
          <a:p>
            <a:pPr lvl="1"/>
            <a:endParaRPr lang="da-DK" dirty="0"/>
          </a:p>
        </p:txBody>
      </p:sp>
    </p:spTree>
    <p:extLst>
      <p:ext uri="{BB962C8B-B14F-4D97-AF65-F5344CB8AC3E}">
        <p14:creationId xmlns:p14="http://schemas.microsoft.com/office/powerpoint/2010/main" val="79419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11B8E-6740-1EAA-CAFC-299ECB1C1E21}"/>
              </a:ext>
            </a:extLst>
          </p:cNvPr>
          <p:cNvSpPr>
            <a:spLocks noGrp="1"/>
          </p:cNvSpPr>
          <p:nvPr>
            <p:ph type="title"/>
          </p:nvPr>
        </p:nvSpPr>
        <p:spPr/>
        <p:txBody>
          <a:bodyPr/>
          <a:lstStyle/>
          <a:p>
            <a:r>
              <a:rPr lang="da-DK" b="1" i="0" dirty="0">
                <a:solidFill>
                  <a:srgbClr val="333333"/>
                </a:solidFill>
                <a:effectLst/>
                <a:latin typeface="Volkhov"/>
              </a:rPr>
              <a:t>5) Skriv et nyt konkret eksempel frem – og reflektér over det</a:t>
            </a:r>
            <a:endParaRPr lang="da-DK" dirty="0"/>
          </a:p>
        </p:txBody>
      </p:sp>
      <p:sp>
        <p:nvSpPr>
          <p:cNvPr id="3" name="Pladsholder til indhold 2">
            <a:extLst>
              <a:ext uri="{FF2B5EF4-FFF2-40B4-BE49-F238E27FC236}">
                <a16:creationId xmlns:a16="http://schemas.microsoft.com/office/drawing/2014/main" id="{298DAF4B-AE0E-BDBD-03B5-E13505298DF9}"/>
              </a:ext>
            </a:extLst>
          </p:cNvPr>
          <p:cNvSpPr>
            <a:spLocks noGrp="1"/>
          </p:cNvSpPr>
          <p:nvPr>
            <p:ph idx="1"/>
          </p:nvPr>
        </p:nvSpPr>
        <p:spPr/>
        <p:txBody>
          <a:bodyPr>
            <a:normAutofit fontScale="92500" lnSpcReduction="10000"/>
          </a:bodyPr>
          <a:lstStyle/>
          <a:p>
            <a:pPr algn="l"/>
            <a:r>
              <a:rPr lang="da-DK" b="0" i="0" dirty="0">
                <a:solidFill>
                  <a:srgbClr val="333333"/>
                </a:solidFill>
                <a:effectLst/>
                <a:latin typeface="Noto Sans" panose="020B0502040504020204" pitchFamily="34" charset="0"/>
              </a:rPr>
              <a:t>Forklar (din læser og dig selv), hvordan det nye eksempel konkretiserer og illustrerer de(n) mere abstrakte og overordnede pointe(r) fra de foregående refleksioner, og hvordan det gør os klogere på emnet, end vi var før.</a:t>
            </a:r>
          </a:p>
          <a:p>
            <a:pPr algn="l"/>
            <a:r>
              <a:rPr lang="da-DK" b="0" i="0" dirty="0">
                <a:solidFill>
                  <a:srgbClr val="333333"/>
                </a:solidFill>
                <a:effectLst/>
                <a:latin typeface="Noto Sans" panose="020B0502040504020204" pitchFamily="34" charset="0"/>
              </a:rPr>
              <a:t>Brug eksemplet som afsæt for refleksioner: Hvad kan vi lære af eksemplet? Hvordan bringer det os videre i vores tanke- og refleksionsrække?</a:t>
            </a:r>
          </a:p>
          <a:p>
            <a:pPr algn="l"/>
            <a:r>
              <a:rPr lang="da-DK" b="0" i="0" dirty="0">
                <a:solidFill>
                  <a:srgbClr val="333333"/>
                </a:solidFill>
                <a:effectLst/>
                <a:latin typeface="Noto Sans" panose="020B0502040504020204" pitchFamily="34" charset="0"/>
              </a:rPr>
              <a:t>Her er vi igen på et </a:t>
            </a:r>
            <a:r>
              <a:rPr lang="da-DK" b="0" i="1" dirty="0">
                <a:solidFill>
                  <a:srgbClr val="333333"/>
                </a:solidFill>
                <a:effectLst/>
                <a:latin typeface="Noto Sans" panose="020B0502040504020204" pitchFamily="34" charset="0"/>
              </a:rPr>
              <a:t>abstrakt</a:t>
            </a:r>
            <a:r>
              <a:rPr lang="da-DK" b="0" i="0" dirty="0">
                <a:solidFill>
                  <a:srgbClr val="333333"/>
                </a:solidFill>
                <a:effectLst/>
                <a:latin typeface="Noto Sans" panose="020B0502040504020204" pitchFamily="34" charset="0"/>
              </a:rPr>
              <a:t> niveau – her skal du altså bruge din viden til at hæve os over emnet og eksemplet. Forsøg at bruge begreber og relevant faglig viden.</a:t>
            </a:r>
          </a:p>
          <a:p>
            <a:pPr algn="l"/>
            <a:r>
              <a:rPr lang="da-DK" b="0" i="0" dirty="0">
                <a:solidFill>
                  <a:srgbClr val="333333"/>
                </a:solidFill>
                <a:effectLst/>
                <a:latin typeface="Noto Sans" panose="020B0502040504020204" pitchFamily="34" charset="0"/>
              </a:rPr>
              <a:t>Igen: Du må gerne nævne flere beslægtede eksempler, men gå kun i dybden med ét af eksemplerne.</a:t>
            </a:r>
          </a:p>
          <a:p>
            <a:endParaRPr lang="da-DK" dirty="0"/>
          </a:p>
        </p:txBody>
      </p:sp>
    </p:spTree>
    <p:extLst>
      <p:ext uri="{BB962C8B-B14F-4D97-AF65-F5344CB8AC3E}">
        <p14:creationId xmlns:p14="http://schemas.microsoft.com/office/powerpoint/2010/main" val="40473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CAD69-8971-7C47-A1FA-7F67F11C8B16}"/>
              </a:ext>
            </a:extLst>
          </p:cNvPr>
          <p:cNvSpPr>
            <a:spLocks noGrp="1"/>
          </p:cNvSpPr>
          <p:nvPr>
            <p:ph type="title"/>
          </p:nvPr>
        </p:nvSpPr>
        <p:spPr/>
        <p:txBody>
          <a:bodyPr/>
          <a:lstStyle/>
          <a:p>
            <a:r>
              <a:rPr lang="da-DK" b="1" i="0" dirty="0">
                <a:solidFill>
                  <a:srgbClr val="333333"/>
                </a:solidFill>
                <a:effectLst/>
                <a:latin typeface="Volkhov"/>
              </a:rPr>
              <a:t>6) Afrund stærkt (og gerne gribende)</a:t>
            </a:r>
            <a:endParaRPr lang="da-DK" dirty="0"/>
          </a:p>
        </p:txBody>
      </p:sp>
      <p:sp>
        <p:nvSpPr>
          <p:cNvPr id="3" name="Pladsholder til indhold 2">
            <a:extLst>
              <a:ext uri="{FF2B5EF4-FFF2-40B4-BE49-F238E27FC236}">
                <a16:creationId xmlns:a16="http://schemas.microsoft.com/office/drawing/2014/main" id="{4750117E-15FA-DA6B-8DB4-3FC19691ECEB}"/>
              </a:ext>
            </a:extLst>
          </p:cNvPr>
          <p:cNvSpPr>
            <a:spLocks noGrp="1"/>
          </p:cNvSpPr>
          <p:nvPr>
            <p:ph idx="1"/>
          </p:nvPr>
        </p:nvSpPr>
        <p:spPr/>
        <p:txBody>
          <a:bodyPr/>
          <a:lstStyle/>
          <a:p>
            <a:pPr algn="l"/>
            <a:r>
              <a:rPr lang="da-DK" b="0" i="0" dirty="0">
                <a:solidFill>
                  <a:srgbClr val="333333"/>
                </a:solidFill>
                <a:effectLst/>
                <a:latin typeface="Noto Sans" panose="020B0502040504020204" pitchFamily="34" charset="0"/>
              </a:rPr>
              <a:t>Forsøg at samle trådene uden at lave en egentlig konklusion – forsøg at vise, at du og læseren er blevet klogere undervejs.</a:t>
            </a:r>
          </a:p>
          <a:p>
            <a:pPr algn="l"/>
            <a:r>
              <a:rPr lang="da-DK" b="0" i="0" dirty="0">
                <a:solidFill>
                  <a:srgbClr val="333333"/>
                </a:solidFill>
                <a:effectLst/>
                <a:latin typeface="Noto Sans" panose="020B0502040504020204" pitchFamily="34" charset="0"/>
              </a:rPr>
              <a:t>Vend gerne tilbage til det indledende eksempel.</a:t>
            </a:r>
          </a:p>
          <a:p>
            <a:endParaRPr lang="da-DK" dirty="0"/>
          </a:p>
        </p:txBody>
      </p:sp>
    </p:spTree>
    <p:extLst>
      <p:ext uri="{BB962C8B-B14F-4D97-AF65-F5344CB8AC3E}">
        <p14:creationId xmlns:p14="http://schemas.microsoft.com/office/powerpoint/2010/main" val="201355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F4481-1A97-88F7-C84C-BFC18DBD38CF}"/>
              </a:ext>
            </a:extLst>
          </p:cNvPr>
          <p:cNvSpPr>
            <a:spLocks noGrp="1"/>
          </p:cNvSpPr>
          <p:nvPr>
            <p:ph type="title"/>
          </p:nvPr>
        </p:nvSpPr>
        <p:spPr/>
        <p:txBody>
          <a:bodyPr>
            <a:normAutofit/>
          </a:bodyPr>
          <a:lstStyle/>
          <a:p>
            <a:r>
              <a:rPr lang="da-DK" dirty="0"/>
              <a:t>Overordnet set gennemgår den reflekterende artikel tre stadier:</a:t>
            </a:r>
          </a:p>
        </p:txBody>
      </p:sp>
      <p:sp>
        <p:nvSpPr>
          <p:cNvPr id="3" name="Pladsholder til indhold 2">
            <a:extLst>
              <a:ext uri="{FF2B5EF4-FFF2-40B4-BE49-F238E27FC236}">
                <a16:creationId xmlns:a16="http://schemas.microsoft.com/office/drawing/2014/main" id="{1E222D02-A074-A696-2DF9-74D6D6D6FEA2}"/>
              </a:ext>
            </a:extLst>
          </p:cNvPr>
          <p:cNvSpPr>
            <a:spLocks noGrp="1"/>
          </p:cNvSpPr>
          <p:nvPr>
            <p:ph idx="1"/>
          </p:nvPr>
        </p:nvSpPr>
        <p:spPr/>
        <p:txBody>
          <a:bodyPr>
            <a:normAutofit fontScale="77500" lnSpcReduction="20000"/>
          </a:bodyPr>
          <a:lstStyle/>
          <a:p>
            <a:pPr algn="l"/>
            <a:r>
              <a:rPr lang="da-DK" b="1" i="0" dirty="0">
                <a:solidFill>
                  <a:srgbClr val="333333"/>
                </a:solidFill>
                <a:effectLst/>
                <a:latin typeface="Noto Sans" panose="020B0502040504020204" pitchFamily="34" charset="0"/>
              </a:rPr>
              <a:t>1.</a:t>
            </a:r>
            <a:endParaRPr lang="da-DK" b="0" i="0" dirty="0">
              <a:solidFill>
                <a:srgbClr val="333333"/>
              </a:solidFill>
              <a:effectLst/>
              <a:latin typeface="Noto Sans" panose="020B0502040504020204" pitchFamily="34" charset="0"/>
            </a:endParaRPr>
          </a:p>
          <a:p>
            <a:pPr algn="l">
              <a:buFont typeface="Arial" panose="020B0604020202020204" pitchFamily="34" charset="0"/>
              <a:buChar char="•"/>
            </a:pPr>
            <a:r>
              <a:rPr lang="da-DK" b="0" i="0" dirty="0">
                <a:solidFill>
                  <a:srgbClr val="333333"/>
                </a:solidFill>
                <a:effectLst/>
                <a:latin typeface="Noto Sans" panose="020B0502040504020204" pitchFamily="34" charset="0"/>
              </a:rPr>
              <a:t>Indled med et personligt og fængende anslag.</a:t>
            </a:r>
          </a:p>
          <a:p>
            <a:pPr algn="l">
              <a:buFont typeface="Arial" panose="020B0604020202020204" pitchFamily="34" charset="0"/>
              <a:buChar char="•"/>
            </a:pPr>
            <a:r>
              <a:rPr lang="da-DK" b="0" i="0" dirty="0">
                <a:solidFill>
                  <a:srgbClr val="333333"/>
                </a:solidFill>
                <a:effectLst/>
                <a:latin typeface="Noto Sans" panose="020B0502040504020204" pitchFamily="34" charset="0"/>
              </a:rPr>
              <a:t>Skriv levende og personligt.</a:t>
            </a:r>
          </a:p>
          <a:p>
            <a:pPr algn="l">
              <a:buFont typeface="Arial" panose="020B0604020202020204" pitchFamily="34" charset="0"/>
              <a:buChar char="•"/>
            </a:pPr>
            <a:r>
              <a:rPr lang="da-DK" b="0" i="0" dirty="0">
                <a:solidFill>
                  <a:srgbClr val="333333"/>
                </a:solidFill>
                <a:effectLst/>
                <a:latin typeface="Noto Sans" panose="020B0502040504020204" pitchFamily="34" charset="0"/>
              </a:rPr>
              <a:t>Brug den tilknyttede hovedtekst som en løftestang til at hæve dig over emnet og eksemplerne.</a:t>
            </a:r>
          </a:p>
          <a:p>
            <a:pPr algn="l"/>
            <a:r>
              <a:rPr lang="da-DK" b="1" i="0" dirty="0">
                <a:solidFill>
                  <a:srgbClr val="333333"/>
                </a:solidFill>
                <a:effectLst/>
                <a:latin typeface="Noto Sans" panose="020B0502040504020204" pitchFamily="34" charset="0"/>
              </a:rPr>
              <a:t>2.</a:t>
            </a:r>
            <a:endParaRPr lang="da-DK" b="0" i="0" dirty="0">
              <a:solidFill>
                <a:srgbClr val="333333"/>
              </a:solidFill>
              <a:effectLst/>
              <a:latin typeface="Noto Sans" panose="020B0502040504020204" pitchFamily="34" charset="0"/>
            </a:endParaRPr>
          </a:p>
          <a:p>
            <a:pPr algn="l">
              <a:buFont typeface="Arial" panose="020B0604020202020204" pitchFamily="34" charset="0"/>
              <a:buChar char="•"/>
            </a:pPr>
            <a:r>
              <a:rPr lang="da-DK" b="0" i="0" dirty="0">
                <a:solidFill>
                  <a:srgbClr val="333333"/>
                </a:solidFill>
                <a:effectLst/>
                <a:latin typeface="Noto Sans" panose="020B0502040504020204" pitchFamily="34" charset="0"/>
              </a:rPr>
              <a:t>Skriv emnet frem. Brug eksempler, og anlæg et danskfagligt og analytisk blik på dem.</a:t>
            </a:r>
          </a:p>
          <a:p>
            <a:pPr algn="l">
              <a:buFont typeface="Arial" panose="020B0604020202020204" pitchFamily="34" charset="0"/>
              <a:buChar char="•"/>
            </a:pPr>
            <a:r>
              <a:rPr lang="da-DK" b="0" i="0" dirty="0">
                <a:solidFill>
                  <a:srgbClr val="333333"/>
                </a:solidFill>
                <a:effectLst/>
                <a:latin typeface="Noto Sans" panose="020B0502040504020204" pitchFamily="34" charset="0"/>
              </a:rPr>
              <a:t>Bevæg dig naturligt mellem konkret og abstrakt.</a:t>
            </a:r>
          </a:p>
          <a:p>
            <a:pPr algn="l"/>
            <a:r>
              <a:rPr lang="da-DK" b="1" i="0" dirty="0">
                <a:solidFill>
                  <a:srgbClr val="333333"/>
                </a:solidFill>
                <a:effectLst/>
                <a:latin typeface="Noto Sans" panose="020B0502040504020204" pitchFamily="34" charset="0"/>
              </a:rPr>
              <a:t>3.</a:t>
            </a:r>
            <a:endParaRPr lang="da-DK" b="0" i="0" dirty="0">
              <a:solidFill>
                <a:srgbClr val="333333"/>
              </a:solidFill>
              <a:effectLst/>
              <a:latin typeface="Noto Sans" panose="020B0502040504020204" pitchFamily="34" charset="0"/>
            </a:endParaRPr>
          </a:p>
          <a:p>
            <a:pPr algn="l">
              <a:buFont typeface="Arial" panose="020B0604020202020204" pitchFamily="34" charset="0"/>
              <a:buChar char="•"/>
            </a:pPr>
            <a:r>
              <a:rPr lang="da-DK" b="0" i="0" dirty="0">
                <a:solidFill>
                  <a:srgbClr val="333333"/>
                </a:solidFill>
                <a:effectLst/>
                <a:latin typeface="Noto Sans" panose="020B0502040504020204" pitchFamily="34" charset="0"/>
              </a:rPr>
              <a:t>Tænk, og reflektér på et højt abstraktionsniveau.</a:t>
            </a:r>
          </a:p>
          <a:p>
            <a:pPr algn="l">
              <a:buFont typeface="Arial" panose="020B0604020202020204" pitchFamily="34" charset="0"/>
              <a:buChar char="•"/>
            </a:pPr>
            <a:r>
              <a:rPr lang="da-DK" b="0" i="0" dirty="0">
                <a:solidFill>
                  <a:srgbClr val="333333"/>
                </a:solidFill>
                <a:effectLst/>
                <a:latin typeface="Noto Sans" panose="020B0502040504020204" pitchFamily="34" charset="0"/>
              </a:rPr>
              <a:t>Vis, at du tænker og reflekterer undervejs og bliver klogere på dit emne, mens du skriver.</a:t>
            </a:r>
          </a:p>
          <a:p>
            <a:endParaRPr lang="da-DK" dirty="0"/>
          </a:p>
        </p:txBody>
      </p:sp>
    </p:spTree>
    <p:extLst>
      <p:ext uri="{BB962C8B-B14F-4D97-AF65-F5344CB8AC3E}">
        <p14:creationId xmlns:p14="http://schemas.microsoft.com/office/powerpoint/2010/main" val="251713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BA0460-1D2E-E364-E2F4-D188F7354F5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Find de konkrete eksempler</a:t>
            </a:r>
          </a:p>
        </p:txBody>
      </p:sp>
      <p:pic>
        <p:nvPicPr>
          <p:cNvPr id="3074" name="Picture 2" descr="Et billede, der indeholder tekst, hånd&#10;&#10;Indhold genereret af kunstig intelligens kan være forkert.">
            <a:extLst>
              <a:ext uri="{FF2B5EF4-FFF2-40B4-BE49-F238E27FC236}">
                <a16:creationId xmlns:a16="http://schemas.microsoft.com/office/drawing/2014/main" id="{3A77E55D-315E-9207-45C3-D7A48963F0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8506" y="643466"/>
            <a:ext cx="421831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7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FBD6EBD-FB2E-0CB7-62E6-9C7A22A2F67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i="0" kern="1200">
                <a:solidFill>
                  <a:srgbClr val="FFFFFF"/>
                </a:solidFill>
                <a:effectLst/>
                <a:latin typeface="+mj-lt"/>
                <a:ea typeface="+mj-ea"/>
                <a:cs typeface="+mj-cs"/>
              </a:rPr>
              <a:t>Stil undrende spørgsmål med afsæt i dine konkrete eksempler</a:t>
            </a:r>
            <a:endParaRPr lang="en-US" sz="3300" kern="1200">
              <a:solidFill>
                <a:srgbClr val="FFFFFF"/>
              </a:solidFill>
              <a:latin typeface="+mj-lt"/>
              <a:ea typeface="+mj-ea"/>
              <a:cs typeface="+mj-cs"/>
            </a:endParaRPr>
          </a:p>
        </p:txBody>
      </p:sp>
      <p:pic>
        <p:nvPicPr>
          <p:cNvPr id="4098" name="Picture 2" descr="Et billede, der indeholder tekst, hånd&#10;&#10;Indhold genereret af kunstig intelligens kan være forkert.">
            <a:extLst>
              <a:ext uri="{FF2B5EF4-FFF2-40B4-BE49-F238E27FC236}">
                <a16:creationId xmlns:a16="http://schemas.microsoft.com/office/drawing/2014/main" id="{1EAA28B9-7E01-E623-81F4-4FC6D331BA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1545" y="643466"/>
            <a:ext cx="4232241"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2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116CDC2-7E2C-3842-7264-9D05F14D29D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i="0" kern="1200">
                <a:solidFill>
                  <a:srgbClr val="FFFFFF"/>
                </a:solidFill>
                <a:effectLst/>
                <a:latin typeface="+mj-lt"/>
                <a:ea typeface="+mj-ea"/>
                <a:cs typeface="+mj-cs"/>
              </a:rPr>
              <a:t>Tredje led: Den abstrakte refleksion</a:t>
            </a:r>
            <a:endParaRPr lang="en-US" sz="3600" kern="1200">
              <a:solidFill>
                <a:srgbClr val="FFFFFF"/>
              </a:solidFill>
              <a:latin typeface="+mj-lt"/>
              <a:ea typeface="+mj-ea"/>
              <a:cs typeface="+mj-cs"/>
            </a:endParaRPr>
          </a:p>
        </p:txBody>
      </p:sp>
      <p:pic>
        <p:nvPicPr>
          <p:cNvPr id="5122" name="Picture 2" descr="Et billede, der indeholder tekst, design, kunst&#10;&#10;Indhold genereret af kunstig intelligens kan være forkert.">
            <a:extLst>
              <a:ext uri="{FF2B5EF4-FFF2-40B4-BE49-F238E27FC236}">
                <a16:creationId xmlns:a16="http://schemas.microsoft.com/office/drawing/2014/main" id="{6EBE1577-7344-A928-8AED-47850FCD5E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1545" y="643466"/>
            <a:ext cx="4232241"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44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A0B7F-D45B-2BA4-31E5-3A73DEB71C2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ED6100F5-33A4-F388-8556-18445DF1DCB3}"/>
              </a:ext>
            </a:extLst>
          </p:cNvPr>
          <p:cNvSpPr>
            <a:spLocks noGrp="1"/>
          </p:cNvSpPr>
          <p:nvPr>
            <p:ph idx="1"/>
          </p:nvPr>
        </p:nvSpPr>
        <p:spPr>
          <a:xfrm>
            <a:off x="838200" y="1837656"/>
            <a:ext cx="10515600" cy="4351338"/>
          </a:xfrm>
        </p:spPr>
        <p:txBody>
          <a:bodyPr/>
          <a:lstStyle/>
          <a:p>
            <a:r>
              <a:rPr lang="da-DK" sz="2000" kern="100" dirty="0">
                <a:effectLst/>
                <a:latin typeface="Aptos" panose="020B0004020202020204" pitchFamily="34" charset="0"/>
                <a:ea typeface="Aptos" panose="020B0004020202020204" pitchFamily="34" charset="0"/>
                <a:cs typeface="Times New Roman" panose="02020603050405020304" pitchFamily="18" charset="0"/>
              </a:rPr>
              <a:t>Når du skriver en reflekterende artikel, skal du:</a:t>
            </a:r>
          </a:p>
          <a:p>
            <a:pPr lvl="1"/>
            <a:r>
              <a:rPr lang="da-DK" sz="2000" kern="100" dirty="0">
                <a:effectLst/>
                <a:latin typeface="Aptos" panose="020B0004020202020204" pitchFamily="34" charset="0"/>
                <a:ea typeface="Aptos" panose="020B0004020202020204" pitchFamily="34" charset="0"/>
                <a:cs typeface="Times New Roman" panose="02020603050405020304" pitchFamily="18" charset="0"/>
              </a:rPr>
              <a:t> undersøge og reflektere over et danskfagligt emne eller spørgsmål. </a:t>
            </a:r>
          </a:p>
          <a:p>
            <a:pPr lvl="2"/>
            <a:r>
              <a:rPr lang="da-DK" kern="100" dirty="0">
                <a:effectLst/>
                <a:latin typeface="Aptos" panose="020B0004020202020204" pitchFamily="34" charset="0"/>
                <a:ea typeface="Aptos" panose="020B0004020202020204" pitchFamily="34" charset="0"/>
                <a:cs typeface="Times New Roman" panose="02020603050405020304" pitchFamily="18" charset="0"/>
              </a:rPr>
              <a:t>At </a:t>
            </a:r>
            <a:r>
              <a:rPr lang="da-DK" b="1" kern="100" dirty="0">
                <a:effectLst/>
                <a:latin typeface="Aptos" panose="020B0004020202020204" pitchFamily="34" charset="0"/>
                <a:ea typeface="Aptos" panose="020B0004020202020204" pitchFamily="34" charset="0"/>
                <a:cs typeface="Times New Roman" panose="02020603050405020304" pitchFamily="18" charset="0"/>
              </a:rPr>
              <a:t>reflektere</a:t>
            </a:r>
            <a:r>
              <a:rPr lang="da-DK" kern="100" dirty="0">
                <a:effectLst/>
                <a:latin typeface="Aptos" panose="020B0004020202020204" pitchFamily="34" charset="0"/>
                <a:ea typeface="Aptos" panose="020B0004020202020204" pitchFamily="34" charset="0"/>
                <a:cs typeface="Times New Roman" panose="02020603050405020304" pitchFamily="18" charset="0"/>
              </a:rPr>
              <a:t> vil sige at tænke, overveje og undre sig, og målet med artiklen er dels at formidle denne refleksion, dels at få læseren til at reflektere sammen med dig.</a:t>
            </a:r>
          </a:p>
          <a:p>
            <a:r>
              <a:rPr lang="da-DK" sz="1800" kern="100" dirty="0">
                <a:effectLst/>
                <a:latin typeface="Aptos" panose="020B0004020202020204" pitchFamily="34" charset="0"/>
                <a:ea typeface="Aptos" panose="020B0004020202020204" pitchFamily="34" charset="0"/>
                <a:cs typeface="Times New Roman" panose="02020603050405020304" pitchFamily="18" charset="0"/>
              </a:rPr>
              <a:t>Emnet vil altid være danskfagligt og ligge inden for et eller flere af fagets tre perspektiver: det sproglige, det litterære og det mediemæssige.</a:t>
            </a:r>
          </a:p>
          <a:p>
            <a:endParaRPr lang="da-DK"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7569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0DE21D-E64F-D653-6AA1-19205412BF68}"/>
              </a:ext>
            </a:extLst>
          </p:cNvPr>
          <p:cNvSpPr>
            <a:spLocks noGrp="1"/>
          </p:cNvSpPr>
          <p:nvPr>
            <p:ph type="title"/>
          </p:nvPr>
        </p:nvSpPr>
        <p:spPr/>
        <p:txBody>
          <a:bodyPr/>
          <a:lstStyle/>
          <a:p>
            <a:r>
              <a:rPr lang="da-DK" dirty="0"/>
              <a:t>Til en opgave vil der typisk høre:</a:t>
            </a:r>
          </a:p>
        </p:txBody>
      </p:sp>
      <p:sp>
        <p:nvSpPr>
          <p:cNvPr id="3" name="Pladsholder til indhold 2">
            <a:extLst>
              <a:ext uri="{FF2B5EF4-FFF2-40B4-BE49-F238E27FC236}">
                <a16:creationId xmlns:a16="http://schemas.microsoft.com/office/drawing/2014/main" id="{52B7376F-6584-1898-92D9-B35893079053}"/>
              </a:ext>
            </a:extLst>
          </p:cNvPr>
          <p:cNvSpPr>
            <a:spLocks noGrp="1"/>
          </p:cNvSpPr>
          <p:nvPr>
            <p:ph idx="1"/>
          </p:nvPr>
        </p:nvSpPr>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En hovedtekst, der belyser en eller flere vinkler på emnet</a:t>
            </a:r>
          </a:p>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Et eller flere konkrete eksempler, som du </a:t>
            </a:r>
            <a:r>
              <a:rPr lang="da-DK" sz="1800" i="1" kern="100" dirty="0">
                <a:effectLst/>
                <a:latin typeface="Aptos" panose="020B0004020202020204" pitchFamily="34" charset="0"/>
                <a:ea typeface="Aptos" panose="020B0004020202020204" pitchFamily="34" charset="0"/>
                <a:cs typeface="Times New Roman" panose="02020603050405020304" pitchFamily="18" charset="0"/>
              </a:rPr>
              <a:t>skal</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inddrage</a:t>
            </a:r>
          </a:p>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Eksempler, som du enten kan bruge som inspiration eller selv inddrage i din artikel</a:t>
            </a:r>
          </a:p>
          <a:p>
            <a:pPr marL="342900" lvl="0" indent="-342900">
              <a:lnSpc>
                <a:spcPct val="107000"/>
              </a:lnSpc>
              <a:spcAft>
                <a:spcPts val="800"/>
              </a:spcAft>
              <a:buSzPts val="1000"/>
              <a:buFont typeface="Symbol" panose="05050102010706020507" pitchFamily="18" charset="2"/>
              <a:buChar char=""/>
              <a:tabLst>
                <a:tab pos="457200" algn="l"/>
              </a:tabLs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Der kan også optræde kortere tekster med supplerende vinkler og oplysninger; dem kan du enten inddrage eller bruge til at tilegne dig viden om emnet.</a:t>
            </a:r>
          </a:p>
          <a:p>
            <a:pPr marL="0" indent="0">
              <a:lnSpc>
                <a:spcPct val="107000"/>
              </a:lnSpc>
              <a:spcAft>
                <a:spcPts val="800"/>
              </a:spcAft>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__________________________________________________________________________________________________</a:t>
            </a:r>
          </a:p>
          <a:p>
            <a:pPr>
              <a:lnSpc>
                <a:spcPct val="107000"/>
              </a:lnSpc>
              <a:spcAft>
                <a:spcPts val="800"/>
              </a:spcAft>
            </a:pPr>
            <a:r>
              <a:rPr lang="da-DK" sz="1800" kern="100" dirty="0" err="1">
                <a:effectLst/>
                <a:latin typeface="Aptos" panose="020B0004020202020204" pitchFamily="34" charset="0"/>
                <a:ea typeface="Aptos" panose="020B0004020202020204" pitchFamily="34" charset="0"/>
                <a:cs typeface="Times New Roman" panose="02020603050405020304" pitchFamily="18" charset="0"/>
              </a:rPr>
              <a:t>Tekstmaterialet</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kan bestå af skreven tekst (både fakta og fiktion), levende billeder, radioklip, billeder, tekster fra nettet og hybrider.</a:t>
            </a:r>
          </a:p>
          <a:p>
            <a:pPr lvl="1">
              <a:lnSpc>
                <a:spcPct val="107000"/>
              </a:lnSpc>
              <a:spcAft>
                <a:spcPts val="800"/>
              </a:spcAft>
            </a:pPr>
            <a:r>
              <a:rPr lang="da-DK" sz="1400" kern="100" dirty="0">
                <a:effectLst/>
                <a:latin typeface="Aptos" panose="020B0004020202020204" pitchFamily="34" charset="0"/>
                <a:ea typeface="Aptos" panose="020B0004020202020204" pitchFamily="34" charset="0"/>
                <a:cs typeface="Times New Roman" panose="02020603050405020304" pitchFamily="18" charset="0"/>
              </a:rPr>
              <a:t>Når der i opgaveformuleringen og i dette kapitel tales om </a:t>
            </a:r>
            <a:r>
              <a:rPr lang="da-DK" sz="1400" i="1" kern="100" dirty="0">
                <a:effectLst/>
                <a:latin typeface="Aptos" panose="020B0004020202020204" pitchFamily="34" charset="0"/>
                <a:ea typeface="Aptos" panose="020B0004020202020204" pitchFamily="34" charset="0"/>
                <a:cs typeface="Times New Roman" panose="02020603050405020304" pitchFamily="18" charset="0"/>
              </a:rPr>
              <a:t>tekst</a:t>
            </a:r>
            <a:r>
              <a:rPr lang="da-DK" sz="1400" kern="100" dirty="0">
                <a:effectLst/>
                <a:latin typeface="Aptos" panose="020B0004020202020204" pitchFamily="34" charset="0"/>
                <a:ea typeface="Aptos" panose="020B0004020202020204" pitchFamily="34" charset="0"/>
                <a:cs typeface="Times New Roman" panose="02020603050405020304" pitchFamily="18" charset="0"/>
              </a:rPr>
              <a:t>, benyttes </a:t>
            </a:r>
            <a:r>
              <a:rPr lang="da-DK" sz="1400" i="1" kern="100" dirty="0">
                <a:effectLst/>
                <a:latin typeface="Aptos" panose="020B0004020202020204" pitchFamily="34" charset="0"/>
                <a:ea typeface="Aptos" panose="020B0004020202020204" pitchFamily="34" charset="0"/>
                <a:cs typeface="Times New Roman" panose="02020603050405020304" pitchFamily="18" charset="0"/>
              </a:rPr>
              <a:t>det udvidede tekstbegreb</a:t>
            </a:r>
            <a:r>
              <a:rPr lang="da-DK" sz="1400" kern="100" dirty="0">
                <a:effectLst/>
                <a:latin typeface="Aptos" panose="020B0004020202020204" pitchFamily="34" charset="0"/>
                <a:ea typeface="Aptos" panose="020B0004020202020204" pitchFamily="34" charset="0"/>
                <a:cs typeface="Times New Roman" panose="02020603050405020304" pitchFamily="18" charset="0"/>
              </a:rPr>
              <a:t>, dvs. at 'tekst' ikke kun omfatter skrevne tekster, men også film, tale, interviews o.l.</a:t>
            </a:r>
          </a:p>
          <a:p>
            <a:endParaRPr lang="da-DK" dirty="0"/>
          </a:p>
        </p:txBody>
      </p:sp>
    </p:spTree>
    <p:extLst>
      <p:ext uri="{BB962C8B-B14F-4D97-AF65-F5344CB8AC3E}">
        <p14:creationId xmlns:p14="http://schemas.microsoft.com/office/powerpoint/2010/main" val="202581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86741-31B3-BE22-DFD2-0D1CE1CBE692}"/>
              </a:ext>
            </a:extLst>
          </p:cNvPr>
          <p:cNvSpPr>
            <a:spLocks noGrp="1"/>
          </p:cNvSpPr>
          <p:nvPr>
            <p:ph type="title"/>
          </p:nvPr>
        </p:nvSpPr>
        <p:spPr/>
        <p:txBody>
          <a:bodyPr/>
          <a:lstStyle/>
          <a:p>
            <a:r>
              <a:rPr lang="da-DK" dirty="0"/>
              <a:t>Opgaven skal indeholde:</a:t>
            </a:r>
          </a:p>
        </p:txBody>
      </p:sp>
      <p:sp>
        <p:nvSpPr>
          <p:cNvPr id="3" name="Pladsholder til indhold 2">
            <a:extLst>
              <a:ext uri="{FF2B5EF4-FFF2-40B4-BE49-F238E27FC236}">
                <a16:creationId xmlns:a16="http://schemas.microsoft.com/office/drawing/2014/main" id="{0A5C03A3-5DA3-9D22-91A7-9F1DCFE41D09}"/>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da-DK" sz="2600" kern="100" dirty="0">
                <a:effectLst/>
                <a:latin typeface="Aptos" panose="020B0004020202020204" pitchFamily="34" charset="0"/>
                <a:ea typeface="Aptos" panose="020B0004020202020204" pitchFamily="34" charset="0"/>
                <a:cs typeface="Times New Roman" panose="02020603050405020304" pitchFamily="18" charset="0"/>
              </a:rPr>
              <a:t>En præsentation af hovedteksten og de væsentligste vinkler, den lægger på emnet</a:t>
            </a:r>
          </a:p>
          <a:p>
            <a:pPr marL="342900" lvl="0" indent="-342900">
              <a:lnSpc>
                <a:spcPct val="107000"/>
              </a:lnSpc>
              <a:spcAft>
                <a:spcPts val="800"/>
              </a:spcAft>
              <a:buSzPts val="1000"/>
              <a:buFont typeface="Symbol" panose="05050102010706020507" pitchFamily="18" charset="2"/>
              <a:buChar char=""/>
              <a:tabLst>
                <a:tab pos="457200" algn="l"/>
              </a:tabLst>
            </a:pPr>
            <a:r>
              <a:rPr lang="da-DK" sz="2600" kern="100" dirty="0">
                <a:effectLst/>
                <a:latin typeface="Aptos" panose="020B0004020202020204" pitchFamily="34" charset="0"/>
                <a:ea typeface="Aptos" panose="020B0004020202020204" pitchFamily="34" charset="0"/>
                <a:cs typeface="Times New Roman" panose="02020603050405020304" pitchFamily="18" charset="0"/>
              </a:rPr>
              <a:t>Konkrete eksempler, der belyser emnet og gør dig selv og læseren klogere på det; eksemplerne skal præsenteres, skrives frem og betragtes med et danskfagligt, analytisk blik</a:t>
            </a:r>
          </a:p>
          <a:p>
            <a:pPr marL="342900" lvl="0" indent="-342900">
              <a:lnSpc>
                <a:spcPct val="107000"/>
              </a:lnSpc>
              <a:spcAft>
                <a:spcPts val="800"/>
              </a:spcAft>
              <a:buSzPts val="1000"/>
              <a:buFont typeface="Symbol" panose="05050102010706020507" pitchFamily="18" charset="2"/>
              <a:buChar char=""/>
              <a:tabLst>
                <a:tab pos="457200" algn="l"/>
              </a:tabLst>
            </a:pPr>
            <a:r>
              <a:rPr lang="da-DK" sz="2600" kern="100" dirty="0">
                <a:effectLst/>
                <a:latin typeface="Aptos" panose="020B0004020202020204" pitchFamily="34" charset="0"/>
                <a:ea typeface="Aptos" panose="020B0004020202020204" pitchFamily="34" charset="0"/>
                <a:cs typeface="Times New Roman" panose="02020603050405020304" pitchFamily="18" charset="0"/>
              </a:rPr>
              <a:t>Abstrakte refleksioner over eksemplerne og emnet.</a:t>
            </a:r>
          </a:p>
          <a:p>
            <a:endParaRPr lang="da-DK" dirty="0"/>
          </a:p>
        </p:txBody>
      </p:sp>
    </p:spTree>
    <p:extLst>
      <p:ext uri="{BB962C8B-B14F-4D97-AF65-F5344CB8AC3E}">
        <p14:creationId xmlns:p14="http://schemas.microsoft.com/office/powerpoint/2010/main" val="14908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C5049-26CB-4311-FB98-BE1DCA3F0948}"/>
              </a:ext>
            </a:extLst>
          </p:cNvPr>
          <p:cNvSpPr>
            <a:spLocks noGrp="1"/>
          </p:cNvSpPr>
          <p:nvPr>
            <p:ph type="title"/>
          </p:nvPr>
        </p:nvSpPr>
        <p:spPr/>
        <p:txBody>
          <a:bodyPr/>
          <a:lstStyle/>
          <a:p>
            <a:r>
              <a:rPr lang="da-DK" dirty="0"/>
              <a:t>I den reflekterende artikel skal du vise, at du kan…</a:t>
            </a:r>
          </a:p>
        </p:txBody>
      </p:sp>
      <p:sp>
        <p:nvSpPr>
          <p:cNvPr id="3" name="Pladsholder til indhold 2">
            <a:extLst>
              <a:ext uri="{FF2B5EF4-FFF2-40B4-BE49-F238E27FC236}">
                <a16:creationId xmlns:a16="http://schemas.microsoft.com/office/drawing/2014/main" id="{99831D53-63C6-5AC3-1292-05EAD60061FC}"/>
              </a:ext>
            </a:extLst>
          </p:cNvPr>
          <p:cNvSpPr>
            <a:spLocks noGrp="1"/>
          </p:cNvSpPr>
          <p:nvPr>
            <p:ph idx="1"/>
          </p:nvPr>
        </p:nvSpPr>
        <p:spPr/>
        <p:txBody>
          <a:bodyPr>
            <a:normAutofit fontScale="77500" lnSpcReduction="20000"/>
          </a:bodyPr>
          <a:lstStyle/>
          <a:p>
            <a:pPr>
              <a:lnSpc>
                <a:spcPct val="107000"/>
              </a:lnSpc>
              <a:spcAft>
                <a:spcPts val="800"/>
              </a:spcAft>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 formulere abstrakte overvejelser over emnet</a:t>
            </a:r>
          </a:p>
          <a:p>
            <a:pPr marL="342900" lvl="0" indent="-342900">
              <a:lnSpc>
                <a:spcPct val="107000"/>
              </a:lnSpc>
              <a:spcAft>
                <a:spcPts val="800"/>
              </a:spcAft>
              <a:buSzPts val="1000"/>
              <a:buFont typeface="Symbol" panose="05050102010706020507" pitchFamily="18" charset="2"/>
              <a:buChar char=""/>
              <a:tabLst>
                <a:tab pos="457200" algn="l"/>
              </a:tabLst>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 </a:t>
            </a:r>
            <a:r>
              <a:rPr lang="da-DK" sz="2400" b="1" kern="100" dirty="0">
                <a:effectLst/>
                <a:latin typeface="Aptos" panose="020B0004020202020204" pitchFamily="34" charset="0"/>
                <a:ea typeface="Aptos" panose="020B0004020202020204" pitchFamily="34" charset="0"/>
                <a:cs typeface="Times New Roman" panose="02020603050405020304" pitchFamily="18" charset="0"/>
              </a:rPr>
              <a:t>præsentere og inddrage konkrete eksempler</a:t>
            </a:r>
            <a:r>
              <a:rPr lang="da-DK" sz="2400" kern="100" dirty="0">
                <a:effectLst/>
                <a:latin typeface="Aptos" panose="020B0004020202020204" pitchFamily="34" charset="0"/>
                <a:ea typeface="Aptos" panose="020B0004020202020204" pitchFamily="34" charset="0"/>
                <a:cs typeface="Times New Roman" panose="02020603050405020304" pitchFamily="18" charset="0"/>
              </a:rPr>
              <a:t>, som du kobler til dine </a:t>
            </a:r>
            <a:r>
              <a:rPr lang="da-DK" sz="2400" b="1" kern="100" dirty="0">
                <a:effectLst/>
                <a:latin typeface="Aptos" panose="020B0004020202020204" pitchFamily="34" charset="0"/>
                <a:ea typeface="Aptos" panose="020B0004020202020204" pitchFamily="34" charset="0"/>
                <a:cs typeface="Times New Roman" panose="02020603050405020304" pitchFamily="18" charset="0"/>
              </a:rPr>
              <a:t>abstrakte overvejelser</a:t>
            </a:r>
            <a:r>
              <a:rPr lang="da-DK" sz="2400" kern="100" dirty="0">
                <a:effectLst/>
                <a:latin typeface="Aptos" panose="020B0004020202020204" pitchFamily="34" charset="0"/>
                <a:ea typeface="Aptos" panose="020B0004020202020204" pitchFamily="34" charset="0"/>
                <a:cs typeface="Times New Roman" panose="02020603050405020304" pitchFamily="18" charset="0"/>
              </a:rPr>
              <a:t>. </a:t>
            </a:r>
          </a:p>
          <a:p>
            <a:pPr marL="800100" lvl="1" indent="-342900">
              <a:lnSpc>
                <a:spcPct val="107000"/>
              </a:lnSpc>
              <a:spcAft>
                <a:spcPts val="800"/>
              </a:spcAft>
              <a:buSzPts val="1000"/>
              <a:buFont typeface="Symbol" panose="05050102010706020507" pitchFamily="18" charset="2"/>
              <a:buChar char=""/>
              <a:tabLst>
                <a:tab pos="457200" algn="l"/>
              </a:tabLst>
            </a:pPr>
            <a:r>
              <a:rPr lang="da-DK" sz="2000" kern="100" dirty="0">
                <a:effectLst/>
                <a:latin typeface="Aptos" panose="020B0004020202020204" pitchFamily="34" charset="0"/>
                <a:ea typeface="Aptos" panose="020B0004020202020204" pitchFamily="34" charset="0"/>
                <a:cs typeface="Times New Roman" panose="02020603050405020304" pitchFamily="18" charset="0"/>
              </a:rPr>
              <a:t>Eksemplerne er fra det tilknyttede </a:t>
            </a:r>
            <a:r>
              <a:rPr lang="da-DK" sz="2000" kern="100" dirty="0" err="1">
                <a:effectLst/>
                <a:latin typeface="Aptos" panose="020B0004020202020204" pitchFamily="34" charset="0"/>
                <a:ea typeface="Aptos" panose="020B0004020202020204" pitchFamily="34" charset="0"/>
                <a:cs typeface="Times New Roman" panose="02020603050405020304" pitchFamily="18" charset="0"/>
              </a:rPr>
              <a:t>tekstmateriale</a:t>
            </a:r>
            <a:r>
              <a:rPr lang="da-DK" sz="2000" kern="100" dirty="0">
                <a:effectLst/>
                <a:latin typeface="Aptos" panose="020B0004020202020204" pitchFamily="34" charset="0"/>
                <a:ea typeface="Aptos" panose="020B0004020202020204" pitchFamily="34" charset="0"/>
                <a:cs typeface="Times New Roman" panose="02020603050405020304" pitchFamily="18" charset="0"/>
              </a:rPr>
              <a:t>, men det kan også være stof fra undervisningen, egne iagttagelser, erfaringer og oplevelser, eller noget du har læst eller set i bøger, aviser, på nettet, i fjernsynet el.lign.</a:t>
            </a:r>
          </a:p>
          <a:p>
            <a:pPr marL="342900" lvl="0" indent="-342900">
              <a:lnSpc>
                <a:spcPct val="107000"/>
              </a:lnSpc>
              <a:spcAft>
                <a:spcPts val="800"/>
              </a:spcAft>
              <a:buSzPts val="1000"/>
              <a:buFont typeface="Symbol" panose="05050102010706020507" pitchFamily="18" charset="2"/>
              <a:buChar char=""/>
              <a:tabLst>
                <a:tab pos="457200" algn="l"/>
              </a:tabLst>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 gå i dybden med en del af det udleverede materiale – dvs. at du skal kunne uddrage en eller flere vigtige analytiske pointer, som du kan koble til dine overvejelser om emnet og anvende som eksempler</a:t>
            </a:r>
          </a:p>
          <a:p>
            <a:pPr marL="342900" lvl="0" indent="-342900">
              <a:lnSpc>
                <a:spcPct val="107000"/>
              </a:lnSpc>
              <a:spcAft>
                <a:spcPts val="800"/>
              </a:spcAft>
              <a:buSzPts val="1000"/>
              <a:buFont typeface="Symbol" panose="05050102010706020507" pitchFamily="18" charset="2"/>
              <a:buChar char=""/>
              <a:tabLst>
                <a:tab pos="457200" algn="l"/>
              </a:tabLst>
            </a:pPr>
            <a:r>
              <a:rPr lang="da-DK" sz="2400" kern="100" dirty="0">
                <a:effectLst/>
                <a:latin typeface="Aptos" panose="020B0004020202020204" pitchFamily="34" charset="0"/>
                <a:ea typeface="Aptos" panose="020B0004020202020204" pitchFamily="34" charset="0"/>
                <a:cs typeface="Times New Roman" panose="02020603050405020304" pitchFamily="18" charset="0"/>
              </a:rPr>
              <a:t>… skrive med en </a:t>
            </a:r>
            <a:r>
              <a:rPr lang="da-DK" sz="2400" b="1" kern="100" dirty="0">
                <a:effectLst/>
                <a:latin typeface="Aptos" panose="020B0004020202020204" pitchFamily="34" charset="0"/>
                <a:ea typeface="Aptos" panose="020B0004020202020204" pitchFamily="34" charset="0"/>
                <a:cs typeface="Times New Roman" panose="02020603050405020304" pitchFamily="18" charset="0"/>
              </a:rPr>
              <a:t>personlig stemme </a:t>
            </a:r>
            <a:r>
              <a:rPr lang="da-DK" sz="2400" kern="100" dirty="0">
                <a:effectLst/>
                <a:latin typeface="Aptos" panose="020B0004020202020204" pitchFamily="34" charset="0"/>
                <a:ea typeface="Aptos" panose="020B0004020202020204" pitchFamily="34" charset="0"/>
                <a:cs typeface="Times New Roman" panose="02020603050405020304" pitchFamily="18" charset="0"/>
              </a:rPr>
              <a:t>og være opmærksom på at få</a:t>
            </a:r>
            <a:r>
              <a:rPr lang="da-DK" sz="2400" b="1" kern="100" dirty="0">
                <a:effectLst/>
                <a:latin typeface="Aptos" panose="020B0004020202020204" pitchFamily="34" charset="0"/>
                <a:ea typeface="Aptos" panose="020B0004020202020204" pitchFamily="34" charset="0"/>
                <a:cs typeface="Times New Roman" panose="02020603050405020304" pitchFamily="18" charset="0"/>
              </a:rPr>
              <a:t> læseren </a:t>
            </a:r>
            <a:r>
              <a:rPr lang="da-DK" sz="2400" kern="100" dirty="0">
                <a:effectLst/>
                <a:latin typeface="Aptos" panose="020B0004020202020204" pitchFamily="34" charset="0"/>
                <a:ea typeface="Aptos" panose="020B0004020202020204" pitchFamily="34" charset="0"/>
                <a:cs typeface="Times New Roman" panose="02020603050405020304" pitchFamily="18" charset="0"/>
              </a:rPr>
              <a:t>til at tænke med. Lidt fint formuleret siger man, at den reflekterende artikel er </a:t>
            </a:r>
            <a:r>
              <a:rPr lang="da-DK" sz="2400" i="1" kern="100" dirty="0">
                <a:effectLst/>
                <a:latin typeface="Aptos" panose="020B0004020202020204" pitchFamily="34" charset="0"/>
                <a:ea typeface="Aptos" panose="020B0004020202020204" pitchFamily="34" charset="0"/>
                <a:cs typeface="Times New Roman" panose="02020603050405020304" pitchFamily="18" charset="0"/>
              </a:rPr>
              <a:t>dialogisk</a:t>
            </a:r>
            <a:r>
              <a:rPr lang="da-DK" sz="2400" kern="100" dirty="0">
                <a:effectLst/>
                <a:latin typeface="Aptos" panose="020B0004020202020204" pitchFamily="34" charset="0"/>
                <a:ea typeface="Aptos" panose="020B0004020202020204" pitchFamily="34" charset="0"/>
                <a:cs typeface="Times New Roman" panose="02020603050405020304" pitchFamily="18" charset="0"/>
              </a:rPr>
              <a:t>: Dine refleksioner skal åbne emnet og vise, hvordan du gennem din tanke- og skriveproces bliver gradvist klogere på dit emne sammen med læseren.</a:t>
            </a:r>
          </a:p>
          <a:p>
            <a:endParaRPr lang="da-DK" dirty="0"/>
          </a:p>
        </p:txBody>
      </p:sp>
    </p:spTree>
    <p:extLst>
      <p:ext uri="{BB962C8B-B14F-4D97-AF65-F5344CB8AC3E}">
        <p14:creationId xmlns:p14="http://schemas.microsoft.com/office/powerpoint/2010/main" val="87356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58186-1B1E-0090-5AC0-11BFBA42F292}"/>
              </a:ext>
            </a:extLst>
          </p:cNvPr>
          <p:cNvSpPr>
            <a:spLocks noGrp="1"/>
          </p:cNvSpPr>
          <p:nvPr>
            <p:ph type="title"/>
          </p:nvPr>
        </p:nvSpPr>
        <p:spPr/>
        <p:txBody>
          <a:bodyPr/>
          <a:lstStyle/>
          <a:p>
            <a:pPr algn="ctr"/>
            <a:r>
              <a:rPr lang="da-DK" b="1" dirty="0"/>
              <a:t>Struktur: </a:t>
            </a:r>
          </a:p>
        </p:txBody>
      </p:sp>
      <p:sp>
        <p:nvSpPr>
          <p:cNvPr id="3" name="Pladsholder til indhold 2">
            <a:extLst>
              <a:ext uri="{FF2B5EF4-FFF2-40B4-BE49-F238E27FC236}">
                <a16:creationId xmlns:a16="http://schemas.microsoft.com/office/drawing/2014/main" id="{0B7F1314-5D31-4C6C-71C9-1C7ECDA0F17D}"/>
              </a:ext>
            </a:extLst>
          </p:cNvPr>
          <p:cNvSpPr>
            <a:spLocks noGrp="1"/>
          </p:cNvSpPr>
          <p:nvPr>
            <p:ph idx="1"/>
          </p:nvPr>
        </p:nvSpPr>
        <p:spPr/>
        <p:txBody>
          <a:bodyPr>
            <a:normAutofit fontScale="92500" lnSpcReduction="20000"/>
          </a:bodyPr>
          <a:lstStyle/>
          <a:p>
            <a:pPr marL="0" indent="0">
              <a:buNone/>
            </a:pPr>
            <a:r>
              <a:rPr lang="da-DK" dirty="0"/>
              <a:t>1) Indledning: </a:t>
            </a:r>
          </a:p>
          <a:p>
            <a:pPr lvl="1"/>
            <a:r>
              <a:rPr lang="da-DK" b="0" i="0" dirty="0">
                <a:solidFill>
                  <a:srgbClr val="333333"/>
                </a:solidFill>
                <a:effectLst/>
                <a:latin typeface="Noto Sans" panose="020B0502040504020204" pitchFamily="34" charset="0"/>
              </a:rPr>
              <a:t>Tag afsæt i et konkret eksempel, der indkapsler temaet og centrale problemstillinger. Brug indledningen til</a:t>
            </a:r>
          </a:p>
          <a:p>
            <a:pPr lvl="1"/>
            <a:r>
              <a:rPr lang="da-DK" b="0" i="0" dirty="0">
                <a:solidFill>
                  <a:srgbClr val="333333"/>
                </a:solidFill>
                <a:effectLst/>
                <a:latin typeface="Noto Sans" panose="020B0502040504020204" pitchFamily="34" charset="0"/>
              </a:rPr>
              <a:t>at slå en stemning og vinkel an</a:t>
            </a:r>
          </a:p>
          <a:p>
            <a:pPr lvl="1"/>
            <a:r>
              <a:rPr lang="da-DK" b="0" i="0" dirty="0">
                <a:solidFill>
                  <a:srgbClr val="333333"/>
                </a:solidFill>
                <a:effectLst/>
                <a:latin typeface="Noto Sans" panose="020B0502040504020204" pitchFamily="34" charset="0"/>
              </a:rPr>
              <a:t>vise dig frem for læseren – og gribe ham/hende</a:t>
            </a:r>
          </a:p>
          <a:p>
            <a:pPr lvl="1"/>
            <a:r>
              <a:rPr lang="da-DK" b="0" i="0" dirty="0">
                <a:solidFill>
                  <a:srgbClr val="333333"/>
                </a:solidFill>
                <a:effectLst/>
                <a:latin typeface="Noto Sans" panose="020B0502040504020204" pitchFamily="34" charset="0"/>
              </a:rPr>
              <a:t>forberede de spørgsmål og overvejelser, din artikel kommer til at gå i dybden med.</a:t>
            </a:r>
          </a:p>
          <a:p>
            <a:pPr marL="0" indent="0">
              <a:buNone/>
            </a:pPr>
            <a:r>
              <a:rPr lang="da-DK" dirty="0">
                <a:solidFill>
                  <a:srgbClr val="333333"/>
                </a:solidFill>
                <a:latin typeface="Noto Sans" panose="020B0502040504020204" pitchFamily="34" charset="0"/>
              </a:rPr>
              <a:t>2) Præsentér teksten og dens centrale pointer. </a:t>
            </a:r>
          </a:p>
          <a:p>
            <a:pPr marL="0" indent="0">
              <a:buNone/>
            </a:pPr>
            <a:r>
              <a:rPr lang="da-DK" dirty="0">
                <a:solidFill>
                  <a:srgbClr val="333333"/>
                </a:solidFill>
                <a:latin typeface="Noto Sans" panose="020B0502040504020204" pitchFamily="34" charset="0"/>
              </a:rPr>
              <a:t>3) Skriv et konkret eksempel frem fra </a:t>
            </a:r>
            <a:r>
              <a:rPr lang="da-DK" dirty="0" err="1">
                <a:solidFill>
                  <a:srgbClr val="333333"/>
                </a:solidFill>
                <a:latin typeface="Noto Sans" panose="020B0502040504020204" pitchFamily="34" charset="0"/>
              </a:rPr>
              <a:t>tekstmaterialet</a:t>
            </a:r>
            <a:r>
              <a:rPr lang="da-DK" dirty="0">
                <a:solidFill>
                  <a:srgbClr val="333333"/>
                </a:solidFill>
                <a:latin typeface="Noto Sans" panose="020B0502040504020204" pitchFamily="34" charset="0"/>
              </a:rPr>
              <a:t> (1,2, 3).</a:t>
            </a:r>
          </a:p>
          <a:p>
            <a:pPr marL="0" indent="0">
              <a:buNone/>
            </a:pPr>
            <a:r>
              <a:rPr lang="da-DK" dirty="0">
                <a:solidFill>
                  <a:srgbClr val="333333"/>
                </a:solidFill>
                <a:latin typeface="Noto Sans" panose="020B0502040504020204" pitchFamily="34" charset="0"/>
              </a:rPr>
              <a:t>4) Nyt eksempel med refleksion. </a:t>
            </a:r>
          </a:p>
          <a:p>
            <a:pPr marL="0" indent="0">
              <a:buNone/>
            </a:pPr>
            <a:r>
              <a:rPr lang="da-DK" dirty="0">
                <a:solidFill>
                  <a:srgbClr val="333333"/>
                </a:solidFill>
                <a:latin typeface="Noto Sans" panose="020B0502040504020204" pitchFamily="34" charset="0"/>
              </a:rPr>
              <a:t>5</a:t>
            </a:r>
            <a:r>
              <a:rPr lang="da-DK" b="0" i="0" dirty="0">
                <a:solidFill>
                  <a:srgbClr val="333333"/>
                </a:solidFill>
                <a:effectLst/>
                <a:latin typeface="Noto Sans" panose="020B0502040504020204" pitchFamily="34" charset="0"/>
              </a:rPr>
              <a:t>) Reflektér over det konkrete eksempel fra </a:t>
            </a:r>
            <a:r>
              <a:rPr lang="da-DK" b="0" i="0" dirty="0" err="1">
                <a:solidFill>
                  <a:srgbClr val="333333"/>
                </a:solidFill>
                <a:effectLst/>
                <a:latin typeface="Noto Sans" panose="020B0502040504020204" pitchFamily="34" charset="0"/>
              </a:rPr>
              <a:t>tekstmaterialet</a:t>
            </a:r>
            <a:r>
              <a:rPr lang="da-DK" dirty="0">
                <a:solidFill>
                  <a:srgbClr val="333333"/>
                </a:solidFill>
                <a:latin typeface="Noto Sans" panose="020B0502040504020204" pitchFamily="34" charset="0"/>
              </a:rPr>
              <a:t>.</a:t>
            </a:r>
          </a:p>
          <a:p>
            <a:pPr marL="0" indent="0">
              <a:buNone/>
            </a:pPr>
            <a:r>
              <a:rPr lang="da-DK" dirty="0">
                <a:solidFill>
                  <a:srgbClr val="333333"/>
                </a:solidFill>
                <a:latin typeface="Noto Sans" panose="020B0502040504020204" pitchFamily="34" charset="0"/>
              </a:rPr>
              <a:t>6) </a:t>
            </a:r>
            <a:r>
              <a:rPr lang="da-DK" b="0" i="0" dirty="0">
                <a:solidFill>
                  <a:srgbClr val="333333"/>
                </a:solidFill>
                <a:effectLst/>
                <a:latin typeface="Noto Sans" panose="020B0502040504020204" pitchFamily="34" charset="0"/>
              </a:rPr>
              <a:t>Afrund skal være stærk og gribende</a:t>
            </a:r>
          </a:p>
          <a:p>
            <a:pPr lvl="1"/>
            <a:endParaRPr lang="da-DK" b="0" i="0" dirty="0">
              <a:solidFill>
                <a:srgbClr val="333333"/>
              </a:solidFill>
              <a:effectLst/>
              <a:latin typeface="Noto Sans" panose="020B0502040504020204" pitchFamily="34" charset="0"/>
            </a:endParaRPr>
          </a:p>
          <a:p>
            <a:pPr lvl="1"/>
            <a:endParaRPr lang="da-DK" dirty="0"/>
          </a:p>
        </p:txBody>
      </p:sp>
    </p:spTree>
    <p:extLst>
      <p:ext uri="{BB962C8B-B14F-4D97-AF65-F5344CB8AC3E}">
        <p14:creationId xmlns:p14="http://schemas.microsoft.com/office/powerpoint/2010/main" val="358633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4FA-BE46-50EC-91A8-5B03A2077C15}"/>
              </a:ext>
            </a:extLst>
          </p:cNvPr>
          <p:cNvSpPr>
            <a:spLocks noGrp="1"/>
          </p:cNvSpPr>
          <p:nvPr>
            <p:ph type="title"/>
          </p:nvPr>
        </p:nvSpPr>
        <p:spPr>
          <a:xfrm>
            <a:off x="838135" y="389189"/>
            <a:ext cx="10515600" cy="1325563"/>
          </a:xfrm>
        </p:spPr>
        <p:txBody>
          <a:bodyPr>
            <a:normAutofit fontScale="90000"/>
          </a:bodyPr>
          <a:lstStyle/>
          <a:p>
            <a:r>
              <a:rPr kumimoji="0" lang="da-DK" altLang="da-DK" sz="4400" b="1" i="0" u="none" strike="noStrike" cap="none" normalizeH="0" baseline="0" dirty="0">
                <a:ln>
                  <a:noFill/>
                </a:ln>
                <a:solidFill>
                  <a:srgbClr val="333333"/>
                </a:solidFill>
                <a:effectLst/>
                <a:latin typeface="var(--font-title)"/>
                <a:cs typeface="Noto Sans" panose="020B0502040504020204" pitchFamily="34" charset="0"/>
              </a:rPr>
              <a:t>2) Præsenter teksten og dens centrale pointer</a:t>
            </a:r>
            <a:br>
              <a:rPr kumimoji="0" lang="da-DK" altLang="da-DK" sz="4400" b="1" i="0" u="none" strike="noStrike" cap="none" normalizeH="0" baseline="0" dirty="0">
                <a:ln>
                  <a:noFill/>
                </a:ln>
                <a:solidFill>
                  <a:srgbClr val="333333"/>
                </a:solidFill>
                <a:effectLst/>
                <a:latin typeface="var(--font-title)"/>
                <a:cs typeface="Noto Sans" panose="020B0502040504020204" pitchFamily="34" charset="0"/>
              </a:rPr>
            </a:br>
            <a:endParaRPr lang="da-DK" dirty="0"/>
          </a:p>
        </p:txBody>
      </p:sp>
      <p:sp>
        <p:nvSpPr>
          <p:cNvPr id="6" name="Tekstfelt 5">
            <a:extLst>
              <a:ext uri="{FF2B5EF4-FFF2-40B4-BE49-F238E27FC236}">
                <a16:creationId xmlns:a16="http://schemas.microsoft.com/office/drawing/2014/main" id="{5C93F824-BEA1-7814-1A9F-AEBA41F42A53}"/>
              </a:ext>
            </a:extLst>
          </p:cNvPr>
          <p:cNvSpPr txBox="1"/>
          <p:nvPr/>
        </p:nvSpPr>
        <p:spPr>
          <a:xfrm>
            <a:off x="1299411" y="1371600"/>
            <a:ext cx="9119936" cy="2031325"/>
          </a:xfrm>
          <a:prstGeom prst="rect">
            <a:avLst/>
          </a:prstGeom>
          <a:noFill/>
        </p:spPr>
        <p:txBody>
          <a:bodyPr wrap="square" rtlCol="0">
            <a:spAutoFit/>
          </a:bodyPr>
          <a:lstStyle/>
          <a:p>
            <a:pPr algn="l"/>
            <a:r>
              <a:rPr lang="da-DK" b="0" i="0" dirty="0">
                <a:solidFill>
                  <a:srgbClr val="333333"/>
                </a:solidFill>
                <a:effectLst/>
                <a:latin typeface="Noto Sans" panose="020B0502040504020204" pitchFamily="34" charset="0"/>
              </a:rPr>
              <a:t>Her skal du trække de væsentligste pointer og citater frem fra hovedteksten. Disse pointer skal du bruge som </a:t>
            </a:r>
            <a:r>
              <a:rPr lang="da-DK" b="1" i="0" dirty="0">
                <a:solidFill>
                  <a:srgbClr val="333333"/>
                </a:solidFill>
                <a:effectLst/>
                <a:latin typeface="Noto Sans" panose="020B0502040504020204" pitchFamily="34" charset="0"/>
              </a:rPr>
              <a:t>afsæt</a:t>
            </a:r>
            <a:r>
              <a:rPr lang="da-DK" b="0" i="0" dirty="0">
                <a:solidFill>
                  <a:srgbClr val="333333"/>
                </a:solidFill>
                <a:effectLst/>
                <a:latin typeface="Noto Sans" panose="020B0502040504020204" pitchFamily="34" charset="0"/>
              </a:rPr>
              <a:t> for dine refleksioner og valg af eksempler.</a:t>
            </a:r>
          </a:p>
          <a:p>
            <a:pPr algn="l"/>
            <a:r>
              <a:rPr lang="da-DK" b="0" i="0" dirty="0">
                <a:solidFill>
                  <a:srgbClr val="333333"/>
                </a:solidFill>
                <a:effectLst/>
                <a:latin typeface="Noto Sans" panose="020B0502040504020204" pitchFamily="34" charset="0"/>
              </a:rPr>
              <a:t>Det er vigtigt, at du ikke laver en egentlig tekstgennemgang eller redegørelse. Forestil dig i stedet, at tekstens pointer er en slags affyringsrampe for </a:t>
            </a:r>
            <a:r>
              <a:rPr lang="da-DK" b="0" i="1" dirty="0">
                <a:solidFill>
                  <a:srgbClr val="333333"/>
                </a:solidFill>
                <a:effectLst/>
                <a:latin typeface="Noto Sans" panose="020B0502040504020204" pitchFamily="34" charset="0"/>
              </a:rPr>
              <a:t>dine</a:t>
            </a:r>
            <a:r>
              <a:rPr lang="da-DK" b="0" i="0" dirty="0">
                <a:solidFill>
                  <a:srgbClr val="333333"/>
                </a:solidFill>
                <a:effectLst/>
                <a:latin typeface="Noto Sans" panose="020B0502040504020204" pitchFamily="34" charset="0"/>
              </a:rPr>
              <a:t> eksempler og overvejelser.</a:t>
            </a:r>
          </a:p>
          <a:p>
            <a:pPr algn="l"/>
            <a:r>
              <a:rPr lang="da-DK" b="0" i="0" dirty="0">
                <a:solidFill>
                  <a:srgbClr val="333333"/>
                </a:solidFill>
                <a:effectLst/>
                <a:latin typeface="Noto Sans" panose="020B0502040504020204" pitchFamily="34" charset="0"/>
              </a:rPr>
              <a:t>NB: Du kan sagtens vende tilbage til teksten en eller flere gange i løbet af din artikel.</a:t>
            </a:r>
          </a:p>
        </p:txBody>
      </p:sp>
    </p:spTree>
    <p:extLst>
      <p:ext uri="{BB962C8B-B14F-4D97-AF65-F5344CB8AC3E}">
        <p14:creationId xmlns:p14="http://schemas.microsoft.com/office/powerpoint/2010/main" val="72190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4C317-2A52-27C5-3B60-E6FF18A4F4AF}"/>
              </a:ext>
            </a:extLst>
          </p:cNvPr>
          <p:cNvSpPr>
            <a:spLocks noGrp="1"/>
          </p:cNvSpPr>
          <p:nvPr>
            <p:ph type="title"/>
          </p:nvPr>
        </p:nvSpPr>
        <p:spPr/>
        <p:txBody>
          <a:bodyPr/>
          <a:lstStyle/>
          <a:p>
            <a:r>
              <a:rPr lang="da-DK" b="1" i="0" dirty="0">
                <a:solidFill>
                  <a:srgbClr val="333333"/>
                </a:solidFill>
                <a:effectLst/>
                <a:latin typeface="Volkhov"/>
              </a:rPr>
              <a:t>3) Skriv et konkret eksempel frem (gerne et af dem fra opgaven)</a:t>
            </a:r>
            <a:endParaRPr lang="da-DK" dirty="0"/>
          </a:p>
        </p:txBody>
      </p:sp>
      <p:sp>
        <p:nvSpPr>
          <p:cNvPr id="3" name="Pladsholder til indhold 2">
            <a:extLst>
              <a:ext uri="{FF2B5EF4-FFF2-40B4-BE49-F238E27FC236}">
                <a16:creationId xmlns:a16="http://schemas.microsoft.com/office/drawing/2014/main" id="{F47FB90A-4754-0C76-310E-5EA2AEBEF1AA}"/>
              </a:ext>
            </a:extLst>
          </p:cNvPr>
          <p:cNvSpPr>
            <a:spLocks noGrp="1"/>
          </p:cNvSpPr>
          <p:nvPr>
            <p:ph idx="1"/>
          </p:nvPr>
        </p:nvSpPr>
        <p:spPr/>
        <p:txBody>
          <a:bodyPr>
            <a:normAutofit fontScale="77500" lnSpcReduction="20000"/>
          </a:bodyPr>
          <a:lstStyle/>
          <a:p>
            <a:pPr algn="l"/>
            <a:r>
              <a:rPr lang="da-DK" b="0" i="0" dirty="0">
                <a:solidFill>
                  <a:srgbClr val="333333"/>
                </a:solidFill>
                <a:effectLst/>
                <a:latin typeface="Noto Sans" panose="020B0502040504020204" pitchFamily="34" charset="0"/>
              </a:rPr>
              <a:t>Her skal du vise og forklare, hvordan vi kan se pointerne fra teksten afspejlet i virkeligheden.</a:t>
            </a:r>
          </a:p>
          <a:p>
            <a:pPr algn="l"/>
            <a:r>
              <a:rPr lang="da-DK" b="0" i="0" dirty="0">
                <a:solidFill>
                  <a:srgbClr val="333333"/>
                </a:solidFill>
                <a:effectLst/>
                <a:latin typeface="Noto Sans" panose="020B0502040504020204" pitchFamily="34" charset="0"/>
              </a:rPr>
              <a:t>Dit eksempel skal konkretisere og illustrere de(n) mere abstrakte og overordnede vinkler fra teksten.</a:t>
            </a:r>
          </a:p>
          <a:p>
            <a:pPr algn="l"/>
            <a:r>
              <a:rPr lang="da-DK" b="0" i="0" dirty="0">
                <a:solidFill>
                  <a:srgbClr val="333333"/>
                </a:solidFill>
                <a:effectLst/>
                <a:latin typeface="Noto Sans" panose="020B0502040504020204" pitchFamily="34" charset="0"/>
              </a:rPr>
              <a:t>Tænk samtidig, at eksemplet skal give os endnu mere indsigt i emnet og gøre os klogere på det.</a:t>
            </a:r>
          </a:p>
          <a:p>
            <a:pPr algn="l"/>
            <a:r>
              <a:rPr lang="da-DK" b="0" i="0" dirty="0">
                <a:solidFill>
                  <a:srgbClr val="333333"/>
                </a:solidFill>
                <a:effectLst/>
                <a:latin typeface="Noto Sans" panose="020B0502040504020204" pitchFamily="34" charset="0"/>
              </a:rPr>
              <a:t>Når du skriver eksemplet frem, skal du bruge dit analytiske overblik til at trække dét ud, der er væsentligt. Forsøg at åbne eksemplet vha. relevante analysebegreber. Du kan bruge formuleringer som:</a:t>
            </a:r>
          </a:p>
          <a:p>
            <a:pPr lvl="1"/>
            <a:r>
              <a:rPr lang="da-DK" b="0" i="0" dirty="0">
                <a:solidFill>
                  <a:srgbClr val="333333"/>
                </a:solidFill>
                <a:effectLst/>
                <a:latin typeface="Noto Sans" panose="020B0502040504020204" pitchFamily="34" charset="0"/>
              </a:rPr>
              <a:t>"Det første, der springer i øjnene, er den brudte syntaks. Sproget går bogstavelig talt i opløsning …"</a:t>
            </a:r>
          </a:p>
          <a:p>
            <a:pPr lvl="1"/>
            <a:r>
              <a:rPr lang="da-DK" b="0" i="0" dirty="0">
                <a:solidFill>
                  <a:srgbClr val="333333"/>
                </a:solidFill>
                <a:effectLst/>
                <a:latin typeface="Noto Sans" panose="020B0502040504020204" pitchFamily="34" charset="0"/>
              </a:rPr>
              <a:t>"Her sker der et markant skift: Fra at have set virkeligheden fremstillet på en realistisk og genkendelig måde, gennemsyres beskrivelsen nu af symboler og næsten uforståelige metaforer …"</a:t>
            </a:r>
          </a:p>
          <a:p>
            <a:pPr lvl="1"/>
            <a:r>
              <a:rPr lang="da-DK" b="0" i="0" dirty="0">
                <a:solidFill>
                  <a:srgbClr val="333333"/>
                </a:solidFill>
                <a:effectLst/>
                <a:latin typeface="Noto Sans" panose="020B0502040504020204" pitchFamily="34" charset="0"/>
              </a:rPr>
              <a:t>"Filmen leger med vores virkelighedsopfattelse ved at blande klassiske autenticitetsmarkører med skæve kameravinkler og hurtig klipning …</a:t>
            </a:r>
          </a:p>
          <a:p>
            <a:pPr lvl="1"/>
            <a:endParaRPr lang="da-DK" b="0" i="0" dirty="0">
              <a:solidFill>
                <a:srgbClr val="333333"/>
              </a:solidFill>
              <a:effectLst/>
              <a:latin typeface="Noto Sans" panose="020B0502040504020204" pitchFamily="34" charset="0"/>
            </a:endParaRPr>
          </a:p>
          <a:p>
            <a:endParaRPr lang="da-DK" dirty="0"/>
          </a:p>
        </p:txBody>
      </p:sp>
    </p:spTree>
    <p:extLst>
      <p:ext uri="{BB962C8B-B14F-4D97-AF65-F5344CB8AC3E}">
        <p14:creationId xmlns:p14="http://schemas.microsoft.com/office/powerpoint/2010/main" val="188820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9DA14-0545-6A7C-2B01-3C86B3DE104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9E9A36A-2E5B-740A-B722-3F24DEE4065A}"/>
              </a:ext>
            </a:extLst>
          </p:cNvPr>
          <p:cNvSpPr>
            <a:spLocks noGrp="1"/>
          </p:cNvSpPr>
          <p:nvPr>
            <p:ph idx="1"/>
          </p:nvPr>
        </p:nvSpPr>
        <p:spPr/>
        <p:txBody>
          <a:bodyPr/>
          <a:lstStyle/>
          <a:p>
            <a:pPr algn="l"/>
            <a:r>
              <a:rPr lang="da-DK" b="0" i="0" dirty="0">
                <a:solidFill>
                  <a:srgbClr val="333333"/>
                </a:solidFill>
                <a:effectLst/>
                <a:latin typeface="Noto Sans" panose="020B0502040504020204" pitchFamily="34" charset="0"/>
              </a:rPr>
              <a:t>NB: Du må gerne nævne flere beslægtede eksempler – på den måde viser du overskud og viden, men: gå kun i dybden med ét eksempel her. Du kan fx skrive:</a:t>
            </a:r>
          </a:p>
          <a:p>
            <a:pPr lvl="1"/>
            <a:r>
              <a:rPr lang="da-DK" b="0" i="0" dirty="0">
                <a:solidFill>
                  <a:srgbClr val="333333"/>
                </a:solidFill>
                <a:effectLst/>
                <a:latin typeface="Noto Sans" panose="020B0502040504020204" pitchFamily="34" charset="0"/>
              </a:rPr>
              <a:t>"Døden er et gennemgående motiv hos H.C. Andersen: </a:t>
            </a:r>
            <a:r>
              <a:rPr lang="da-DK" b="0" i="1" dirty="0">
                <a:solidFill>
                  <a:srgbClr val="333333"/>
                </a:solidFill>
                <a:effectLst/>
                <a:latin typeface="Noto Sans" panose="020B0502040504020204" pitchFamily="34" charset="0"/>
              </a:rPr>
              <a:t>Historien om en Moder</a:t>
            </a:r>
            <a:r>
              <a:rPr lang="da-DK" b="0" i="0" dirty="0">
                <a:solidFill>
                  <a:srgbClr val="333333"/>
                </a:solidFill>
                <a:effectLst/>
                <a:latin typeface="Noto Sans" panose="020B0502040504020204" pitchFamily="34" charset="0"/>
              </a:rPr>
              <a:t>, </a:t>
            </a:r>
            <a:r>
              <a:rPr lang="da-DK" b="0" i="1" dirty="0">
                <a:solidFill>
                  <a:srgbClr val="333333"/>
                </a:solidFill>
                <a:effectLst/>
                <a:latin typeface="Noto Sans" panose="020B0502040504020204" pitchFamily="34" charset="0"/>
              </a:rPr>
              <a:t>Den lille Pige med Svovlstikkerne</a:t>
            </a:r>
            <a:r>
              <a:rPr lang="da-DK" b="0" i="0" dirty="0">
                <a:solidFill>
                  <a:srgbClr val="333333"/>
                </a:solidFill>
                <a:effectLst/>
                <a:latin typeface="Noto Sans" panose="020B0502040504020204" pitchFamily="34" charset="0"/>
              </a:rPr>
              <a:t>, </a:t>
            </a:r>
            <a:r>
              <a:rPr lang="da-DK" b="0" i="1" dirty="0">
                <a:solidFill>
                  <a:srgbClr val="333333"/>
                </a:solidFill>
                <a:effectLst/>
                <a:latin typeface="Noto Sans" panose="020B0502040504020204" pitchFamily="34" charset="0"/>
              </a:rPr>
              <a:t>Nattergalen </a:t>
            </a:r>
            <a:r>
              <a:rPr lang="da-DK" b="0" i="0" dirty="0">
                <a:solidFill>
                  <a:srgbClr val="333333"/>
                </a:solidFill>
                <a:effectLst/>
                <a:latin typeface="Noto Sans" panose="020B0502040504020204" pitchFamily="34" charset="0"/>
              </a:rPr>
              <a:t>… Rækken er lang, men centralt er det, at den fysiske død konsekvent tolkes som en overgang til evigt liv. Tydeligst ser vi dette udtrykt i </a:t>
            </a:r>
            <a:r>
              <a:rPr lang="da-DK" b="0" i="1" dirty="0">
                <a:solidFill>
                  <a:srgbClr val="333333"/>
                </a:solidFill>
                <a:effectLst/>
                <a:latin typeface="Noto Sans" panose="020B0502040504020204" pitchFamily="34" charset="0"/>
              </a:rPr>
              <a:t>Det døende Barn </a:t>
            </a:r>
            <a:r>
              <a:rPr lang="da-DK" b="0" i="0" dirty="0">
                <a:solidFill>
                  <a:srgbClr val="333333"/>
                </a:solidFill>
                <a:effectLst/>
                <a:latin typeface="Noto Sans" panose="020B0502040504020204" pitchFamily="34" charset="0"/>
              </a:rPr>
              <a:t>…"</a:t>
            </a:r>
          </a:p>
          <a:p>
            <a:endParaRPr lang="da-DK" dirty="0"/>
          </a:p>
        </p:txBody>
      </p:sp>
    </p:spTree>
    <p:extLst>
      <p:ext uri="{BB962C8B-B14F-4D97-AF65-F5344CB8AC3E}">
        <p14:creationId xmlns:p14="http://schemas.microsoft.com/office/powerpoint/2010/main" val="19955340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419</TotalTime>
  <Words>1438</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16</vt:i4>
      </vt:variant>
    </vt:vector>
  </HeadingPairs>
  <TitlesOfParts>
    <vt:vector size="24" baseType="lpstr">
      <vt:lpstr>Aptos</vt:lpstr>
      <vt:lpstr>Aptos Display</vt:lpstr>
      <vt:lpstr>Arial</vt:lpstr>
      <vt:lpstr>Noto Sans</vt:lpstr>
      <vt:lpstr>Symbol</vt:lpstr>
      <vt:lpstr>var(--font-title)</vt:lpstr>
      <vt:lpstr>Volkhov</vt:lpstr>
      <vt:lpstr>Office-tema</vt:lpstr>
      <vt:lpstr>Den reflekterende artikel</vt:lpstr>
      <vt:lpstr>PowerPoint-præsentation</vt:lpstr>
      <vt:lpstr>Til en opgave vil der typisk høre:</vt:lpstr>
      <vt:lpstr>Opgaven skal indeholde:</vt:lpstr>
      <vt:lpstr>I den reflekterende artikel skal du vise, at du kan…</vt:lpstr>
      <vt:lpstr>Struktur: </vt:lpstr>
      <vt:lpstr>2) Præsenter teksten og dens centrale pointer </vt:lpstr>
      <vt:lpstr>3) Skriv et konkret eksempel frem (gerne et af dem fra opgaven)</vt:lpstr>
      <vt:lpstr>PowerPoint-præsentation</vt:lpstr>
      <vt:lpstr>4) Reflektér over eksemplet</vt:lpstr>
      <vt:lpstr>5) Skriv et nyt konkret eksempel frem – og reflektér over det</vt:lpstr>
      <vt:lpstr>6) Afrund stærkt (og gerne gribende)</vt:lpstr>
      <vt:lpstr>Overordnet set gennemgår den reflekterende artikel tre stadier:</vt:lpstr>
      <vt:lpstr>Find de konkrete eksempler</vt:lpstr>
      <vt:lpstr>Stil undrende spørgsmål med afsæt i dine konkrete eksempler</vt:lpstr>
      <vt:lpstr>Tredje led: Den abstrakte refleksion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Mads Nielsen</dc:creator>
  <cp:lastModifiedBy>Mads Nielsen</cp:lastModifiedBy>
  <cp:revision>3</cp:revision>
  <dcterms:created xsi:type="dcterms:W3CDTF">2025-03-05T14:38:25Z</dcterms:created>
  <dcterms:modified xsi:type="dcterms:W3CDTF">2025-03-06T09:11:24Z</dcterms:modified>
</cp:coreProperties>
</file>