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ne Fisker" userId="865cbf73-e6bf-407b-9b1e-234886f5dcd7" providerId="ADAL" clId="{96BBA66E-B17D-4D9D-958C-F30D7D80E2DD}"/>
    <pc:docChg chg="modSld">
      <pc:chgData name="Stinne Fisker" userId="865cbf73-e6bf-407b-9b1e-234886f5dcd7" providerId="ADAL" clId="{96BBA66E-B17D-4D9D-958C-F30D7D80E2DD}" dt="2025-03-07T08:16:40.472" v="36" actId="20577"/>
      <pc:docMkLst>
        <pc:docMk/>
      </pc:docMkLst>
      <pc:sldChg chg="modSp mod">
        <pc:chgData name="Stinne Fisker" userId="865cbf73-e6bf-407b-9b1e-234886f5dcd7" providerId="ADAL" clId="{96BBA66E-B17D-4D9D-958C-F30D7D80E2DD}" dt="2025-03-07T08:16:40.472" v="36" actId="20577"/>
        <pc:sldMkLst>
          <pc:docMk/>
          <pc:sldMk cId="0" sldId="260"/>
        </pc:sldMkLst>
        <pc:spChg chg="mod">
          <ac:chgData name="Stinne Fisker" userId="865cbf73-e6bf-407b-9b1e-234886f5dcd7" providerId="ADAL" clId="{96BBA66E-B17D-4D9D-958C-F30D7D80E2DD}" dt="2025-03-07T08:16:40.472" v="36" actId="20577"/>
          <ac:spMkLst>
            <pc:docMk/>
            <pc:sldMk cId="0" sldId="26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0821C-5FA1-4223-9386-C55552B2D015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D67B0-499A-4E0D-B1D6-B830ED9658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851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D67B0-499A-4E0D-B1D6-B830ED965882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183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E8F5A-CB97-4647-B86E-201894946FD4}" type="datetimeFigureOut">
              <a:rPr lang="da-DK" smtClean="0"/>
              <a:t>07-03-2025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323528" y="3212976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 og 1789:</a:t>
            </a:r>
          </a:p>
          <a:p>
            <a:r>
              <a:rPr lang="da-DK" dirty="0"/>
              <a:t>Amerikanske og franske revolution</a:t>
            </a:r>
          </a:p>
        </p:txBody>
      </p:sp>
      <p:cxnSp>
        <p:nvCxnSpPr>
          <p:cNvPr id="6" name="Lige forbindelse 5"/>
          <p:cNvCxnSpPr/>
          <p:nvPr/>
        </p:nvCxnSpPr>
        <p:spPr>
          <a:xfrm>
            <a:off x="251520" y="2924944"/>
            <a:ext cx="84969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kstboks 6"/>
          <p:cNvSpPr txBox="1"/>
          <p:nvPr/>
        </p:nvSpPr>
        <p:spPr>
          <a:xfrm>
            <a:off x="2411760" y="3212976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1776, 1789 og 1791</a:t>
            </a:r>
          </a:p>
          <a:p>
            <a:r>
              <a:rPr lang="da-DK" dirty="0"/>
              <a:t>Uafhængighedserklæring, Menneskerettighedserklæring og forfatning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5868144" y="3212976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1792 og 1814</a:t>
            </a:r>
          </a:p>
          <a:p>
            <a:r>
              <a:rPr lang="da-DK" dirty="0"/>
              <a:t>Den amerikanske og den franske nationalsang</a:t>
            </a:r>
          </a:p>
        </p:txBody>
      </p:sp>
      <p:cxnSp>
        <p:nvCxnSpPr>
          <p:cNvPr id="10" name="Lige forbindelse 9"/>
          <p:cNvCxnSpPr/>
          <p:nvPr/>
        </p:nvCxnSpPr>
        <p:spPr>
          <a:xfrm>
            <a:off x="1043608" y="2924944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Lige forbindelse 10"/>
          <p:cNvCxnSpPr/>
          <p:nvPr/>
        </p:nvCxnSpPr>
        <p:spPr>
          <a:xfrm>
            <a:off x="3563888" y="2924944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Lige forbindelse 11"/>
          <p:cNvCxnSpPr/>
          <p:nvPr/>
        </p:nvCxnSpPr>
        <p:spPr>
          <a:xfrm>
            <a:off x="6660232" y="2924944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kstboks 13"/>
          <p:cNvSpPr txBox="1"/>
          <p:nvPr/>
        </p:nvSpPr>
        <p:spPr>
          <a:xfrm>
            <a:off x="395536" y="69269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Moderne stater - deres rødder og konsekvenser</a:t>
            </a:r>
          </a:p>
          <a:p>
            <a:r>
              <a:rPr lang="da-DK" sz="3200" dirty="0"/>
              <a:t>Tidslinje</a:t>
            </a:r>
          </a:p>
        </p:txBody>
      </p:sp>
      <p:sp>
        <p:nvSpPr>
          <p:cNvPr id="15" name="Ellipse 14"/>
          <p:cNvSpPr/>
          <p:nvPr/>
        </p:nvSpPr>
        <p:spPr>
          <a:xfrm>
            <a:off x="4211960" y="620688"/>
            <a:ext cx="1368152" cy="79208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endParaRPr lang="da-DK" dirty="0"/>
          </a:p>
          <a:p>
            <a:r>
              <a:rPr lang="da-DK" dirty="0"/>
              <a:t>Vi startede således med at finde værdierne i nationalsangene</a:t>
            </a:r>
          </a:p>
        </p:txBody>
      </p:sp>
      <p:sp>
        <p:nvSpPr>
          <p:cNvPr id="4" name="Tekstboks 3"/>
          <p:cNvSpPr txBox="1"/>
          <p:nvPr/>
        </p:nvSpPr>
        <p:spPr>
          <a:xfrm>
            <a:off x="611560" y="620688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Vi er ved at spore </a:t>
            </a:r>
            <a:r>
              <a:rPr lang="da-DK" sz="3200" i="1" dirty="0"/>
              <a:t>rødderne</a:t>
            </a:r>
            <a:r>
              <a:rPr lang="da-DK" sz="3200" dirty="0"/>
              <a:t> til de værdier, der er kendetegnende for USA og Frankrig, to moderne stater</a:t>
            </a:r>
          </a:p>
        </p:txBody>
      </p:sp>
      <p:cxnSp>
        <p:nvCxnSpPr>
          <p:cNvPr id="5" name="Lige forbindelse 4"/>
          <p:cNvCxnSpPr/>
          <p:nvPr/>
        </p:nvCxnSpPr>
        <p:spPr>
          <a:xfrm>
            <a:off x="395536" y="4941168"/>
            <a:ext cx="84969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/>
        </p:nvSpPr>
        <p:spPr>
          <a:xfrm>
            <a:off x="6084168" y="5229200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1792 og 1814</a:t>
            </a:r>
          </a:p>
          <a:p>
            <a:r>
              <a:rPr lang="da-DK" dirty="0"/>
              <a:t>Den amerikanske og den franske nationalsang</a:t>
            </a:r>
          </a:p>
        </p:txBody>
      </p:sp>
      <p:cxnSp>
        <p:nvCxnSpPr>
          <p:cNvPr id="7" name="Lige forbindelse 6"/>
          <p:cNvCxnSpPr/>
          <p:nvPr/>
        </p:nvCxnSpPr>
        <p:spPr>
          <a:xfrm>
            <a:off x="6948264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r>
              <a:rPr lang="da-DK" dirty="0"/>
              <a:t>Vi sporede værdierne tilbage til forskellige historiske dokumenter</a:t>
            </a:r>
          </a:p>
        </p:txBody>
      </p:sp>
      <p:cxnSp>
        <p:nvCxnSpPr>
          <p:cNvPr id="4" name="Lige forbindelse 3"/>
          <p:cNvCxnSpPr/>
          <p:nvPr/>
        </p:nvCxnSpPr>
        <p:spPr>
          <a:xfrm>
            <a:off x="395536" y="4941168"/>
            <a:ext cx="84969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Lige forbindelse 4"/>
          <p:cNvCxnSpPr/>
          <p:nvPr/>
        </p:nvCxnSpPr>
        <p:spPr>
          <a:xfrm>
            <a:off x="6948264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kstboks 5"/>
          <p:cNvSpPr txBox="1"/>
          <p:nvPr/>
        </p:nvSpPr>
        <p:spPr>
          <a:xfrm>
            <a:off x="6084168" y="5229200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1792 og 1814</a:t>
            </a:r>
          </a:p>
          <a:p>
            <a:r>
              <a:rPr lang="da-DK" dirty="0"/>
              <a:t>Den amerikanske og den franske nationalsang</a:t>
            </a:r>
          </a:p>
        </p:txBody>
      </p:sp>
      <p:cxnSp>
        <p:nvCxnSpPr>
          <p:cNvPr id="8" name="Lige forbindelse 7"/>
          <p:cNvCxnSpPr/>
          <p:nvPr/>
        </p:nvCxnSpPr>
        <p:spPr>
          <a:xfrm>
            <a:off x="3707904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Lige pilforbindelse 9"/>
          <p:cNvCxnSpPr/>
          <p:nvPr/>
        </p:nvCxnSpPr>
        <p:spPr>
          <a:xfrm flipH="1">
            <a:off x="5076056" y="6381328"/>
            <a:ext cx="144016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boks 7">
            <a:extLst>
              <a:ext uri="{FF2B5EF4-FFF2-40B4-BE49-F238E27FC236}">
                <a16:creationId xmlns:a16="http://schemas.microsoft.com/office/drawing/2014/main" id="{8B4CF06B-E078-E41A-B7F5-23CB8734E3EC}"/>
              </a:ext>
            </a:extLst>
          </p:cNvPr>
          <p:cNvSpPr txBox="1"/>
          <p:nvPr/>
        </p:nvSpPr>
        <p:spPr>
          <a:xfrm>
            <a:off x="2771800" y="5133321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1776, 1789 og 1791</a:t>
            </a:r>
          </a:p>
          <a:p>
            <a:r>
              <a:rPr lang="da-DK" dirty="0"/>
              <a:t>Den amerikanske </a:t>
            </a:r>
            <a:r>
              <a:rPr lang="da-DK" dirty="0" err="1"/>
              <a:t>uafhæng.erkl</a:t>
            </a:r>
            <a:r>
              <a:rPr lang="da-DK" dirty="0"/>
              <a:t>., Den franske </a:t>
            </a:r>
            <a:r>
              <a:rPr lang="da-DK" dirty="0" err="1"/>
              <a:t>Menneret.erkl</a:t>
            </a:r>
            <a:r>
              <a:rPr lang="da-DK" dirty="0"/>
              <a:t>. + Den franske forfatning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pPr>
              <a:buNone/>
            </a:pPr>
            <a:endParaRPr lang="da-DK" dirty="0"/>
          </a:p>
          <a:p>
            <a:r>
              <a:rPr lang="da-DK" dirty="0"/>
              <a:t>I dokumenterne fandt vi de samme værdier udtrykt sammen med nye værdier (natur- og individuelle rettigheder). Disse sporede vi tilbage til revolutionerne</a:t>
            </a:r>
          </a:p>
        </p:txBody>
      </p:sp>
      <p:cxnSp>
        <p:nvCxnSpPr>
          <p:cNvPr id="4" name="Lige forbindelse 3"/>
          <p:cNvCxnSpPr/>
          <p:nvPr/>
        </p:nvCxnSpPr>
        <p:spPr>
          <a:xfrm>
            <a:off x="395536" y="4941168"/>
            <a:ext cx="84969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Lige forbindelse 4"/>
          <p:cNvCxnSpPr/>
          <p:nvPr/>
        </p:nvCxnSpPr>
        <p:spPr>
          <a:xfrm>
            <a:off x="3707904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Lige forbindelse 5"/>
          <p:cNvCxnSpPr/>
          <p:nvPr/>
        </p:nvCxnSpPr>
        <p:spPr>
          <a:xfrm>
            <a:off x="6948264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kstboks 7"/>
          <p:cNvSpPr txBox="1"/>
          <p:nvPr/>
        </p:nvSpPr>
        <p:spPr>
          <a:xfrm>
            <a:off x="2843808" y="5229200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1776, 1789 og 1791</a:t>
            </a:r>
          </a:p>
          <a:p>
            <a:r>
              <a:rPr lang="da-DK" dirty="0"/>
              <a:t>Den amerikanske </a:t>
            </a:r>
            <a:r>
              <a:rPr lang="da-DK" dirty="0" err="1"/>
              <a:t>uafhæng.erkl</a:t>
            </a:r>
            <a:r>
              <a:rPr lang="da-DK" dirty="0"/>
              <a:t>., Den franske </a:t>
            </a:r>
            <a:r>
              <a:rPr lang="da-DK" dirty="0" err="1"/>
              <a:t>Menneret.erkl</a:t>
            </a:r>
            <a:r>
              <a:rPr lang="da-DK" dirty="0"/>
              <a:t>. + Den franske forfatning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6084168" y="5229200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1792 og 1814</a:t>
            </a:r>
          </a:p>
          <a:p>
            <a:r>
              <a:rPr lang="da-DK" dirty="0"/>
              <a:t>Den amerikanske og den franske nationalsang</a:t>
            </a:r>
          </a:p>
        </p:txBody>
      </p:sp>
      <p:cxnSp>
        <p:nvCxnSpPr>
          <p:cNvPr id="10" name="Lige pilforbindelse 9"/>
          <p:cNvCxnSpPr>
            <a:cxnSpLocks/>
          </p:cNvCxnSpPr>
          <p:nvPr/>
        </p:nvCxnSpPr>
        <p:spPr>
          <a:xfrm flipH="1">
            <a:off x="5292080" y="6381328"/>
            <a:ext cx="100811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boks 10"/>
          <p:cNvSpPr txBox="1"/>
          <p:nvPr/>
        </p:nvSpPr>
        <p:spPr>
          <a:xfrm>
            <a:off x="683568" y="530120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 og 1789:</a:t>
            </a:r>
          </a:p>
          <a:p>
            <a:r>
              <a:rPr lang="da-DK" dirty="0"/>
              <a:t>Amerikanske og franske revolution</a:t>
            </a:r>
          </a:p>
        </p:txBody>
      </p:sp>
      <p:cxnSp>
        <p:nvCxnSpPr>
          <p:cNvPr id="12" name="Lige forbindelse 11"/>
          <p:cNvCxnSpPr/>
          <p:nvPr/>
        </p:nvCxnSpPr>
        <p:spPr>
          <a:xfrm>
            <a:off x="1403648" y="4941168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pilforbindelse 12"/>
          <p:cNvCxnSpPr>
            <a:cxnSpLocks/>
          </p:cNvCxnSpPr>
          <p:nvPr/>
        </p:nvCxnSpPr>
        <p:spPr>
          <a:xfrm flipH="1">
            <a:off x="1907704" y="6381328"/>
            <a:ext cx="93610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I dag kigger vi lige lidt frem –næste gang igen tilbage.</a:t>
            </a:r>
          </a:p>
          <a:p>
            <a:r>
              <a:rPr lang="da-DK" dirty="0"/>
              <a:t>Sidste gang sluttede vi ved Nationalkonventets tilblivelse, Frankrig udråbes til republik, og kongen henrettes. I dag fortsætter vi herfra. </a:t>
            </a:r>
          </a:p>
          <a:p>
            <a:r>
              <a:rPr lang="da-DK" dirty="0"/>
              <a:t>Hvad skete der med revolutionens idealer  (Frihed, lighed, folkesuverænitet, fællesskab og rettigheder) i Frankrig? Fik de betydning for tiden kort efter revolutionen?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240</Words>
  <Application>Microsoft Office PowerPoint</Application>
  <PresentationFormat>Skærmshow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Stinne</dc:creator>
  <cp:lastModifiedBy>Stinne Fisker</cp:lastModifiedBy>
  <cp:revision>9</cp:revision>
  <dcterms:created xsi:type="dcterms:W3CDTF">2014-10-29T09:53:43Z</dcterms:created>
  <dcterms:modified xsi:type="dcterms:W3CDTF">2025-03-07T08:16:45Z</dcterms:modified>
</cp:coreProperties>
</file>