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63" r:id="rId5"/>
    <p:sldId id="258" r:id="rId6"/>
    <p:sldId id="259" r:id="rId7"/>
    <p:sldId id="265" r:id="rId8"/>
    <p:sldId id="260" r:id="rId9"/>
    <p:sldId id="261" r:id="rId10"/>
    <p:sldId id="264" r:id="rId11"/>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6" autoAdjust="0"/>
    <p:restoredTop sz="94660"/>
  </p:normalViewPr>
  <p:slideViewPr>
    <p:cSldViewPr snapToGrid="0">
      <p:cViewPr varScale="1">
        <p:scale>
          <a:sx n="53" d="100"/>
          <a:sy n="53" d="100"/>
        </p:scale>
        <p:origin x="1136"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C8B963-2406-2C2A-32E8-32CEDA4EFB89}"/>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823E1A0D-5972-7E7D-BB56-C02D338038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085A19EB-0383-D221-5F6F-C9F47B6F3BB9}"/>
              </a:ext>
            </a:extLst>
          </p:cNvPr>
          <p:cNvSpPr>
            <a:spLocks noGrp="1"/>
          </p:cNvSpPr>
          <p:nvPr>
            <p:ph type="dt" sz="half" idx="10"/>
          </p:nvPr>
        </p:nvSpPr>
        <p:spPr/>
        <p:txBody>
          <a:bodyPr/>
          <a:lstStyle/>
          <a:p>
            <a:fld id="{C9E2AEE9-3688-4BC5-9FB3-73AC7F71541C}" type="datetimeFigureOut">
              <a:rPr lang="da-DK" smtClean="0"/>
              <a:t>26-03-2025</a:t>
            </a:fld>
            <a:endParaRPr lang="da-DK"/>
          </a:p>
        </p:txBody>
      </p:sp>
      <p:sp>
        <p:nvSpPr>
          <p:cNvPr id="5" name="Pladsholder til sidefod 4">
            <a:extLst>
              <a:ext uri="{FF2B5EF4-FFF2-40B4-BE49-F238E27FC236}">
                <a16:creationId xmlns:a16="http://schemas.microsoft.com/office/drawing/2014/main" id="{1A80032F-7FB6-2F0F-FB73-361E506F72D1}"/>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4F94D101-096B-ECB4-CAC9-0206AB574A46}"/>
              </a:ext>
            </a:extLst>
          </p:cNvPr>
          <p:cNvSpPr>
            <a:spLocks noGrp="1"/>
          </p:cNvSpPr>
          <p:nvPr>
            <p:ph type="sldNum" sz="quarter" idx="12"/>
          </p:nvPr>
        </p:nvSpPr>
        <p:spPr/>
        <p:txBody>
          <a:bodyPr/>
          <a:lstStyle/>
          <a:p>
            <a:fld id="{C750C60A-5417-464B-A1AD-B8358C6531AC}" type="slidenum">
              <a:rPr lang="da-DK" smtClean="0"/>
              <a:t>‹nr.›</a:t>
            </a:fld>
            <a:endParaRPr lang="da-DK"/>
          </a:p>
        </p:txBody>
      </p:sp>
    </p:spTree>
    <p:extLst>
      <p:ext uri="{BB962C8B-B14F-4D97-AF65-F5344CB8AC3E}">
        <p14:creationId xmlns:p14="http://schemas.microsoft.com/office/powerpoint/2010/main" val="2944302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8F57C2-8DF0-EC83-CCC1-1C499D3DF61B}"/>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F52A84FB-CA97-3500-49A8-93F6D454A230}"/>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B3785A54-0159-B2B5-241A-E872C2ED287C}"/>
              </a:ext>
            </a:extLst>
          </p:cNvPr>
          <p:cNvSpPr>
            <a:spLocks noGrp="1"/>
          </p:cNvSpPr>
          <p:nvPr>
            <p:ph type="dt" sz="half" idx="10"/>
          </p:nvPr>
        </p:nvSpPr>
        <p:spPr/>
        <p:txBody>
          <a:bodyPr/>
          <a:lstStyle/>
          <a:p>
            <a:fld id="{C9E2AEE9-3688-4BC5-9FB3-73AC7F71541C}" type="datetimeFigureOut">
              <a:rPr lang="da-DK" smtClean="0"/>
              <a:t>26-03-2025</a:t>
            </a:fld>
            <a:endParaRPr lang="da-DK"/>
          </a:p>
        </p:txBody>
      </p:sp>
      <p:sp>
        <p:nvSpPr>
          <p:cNvPr id="5" name="Pladsholder til sidefod 4">
            <a:extLst>
              <a:ext uri="{FF2B5EF4-FFF2-40B4-BE49-F238E27FC236}">
                <a16:creationId xmlns:a16="http://schemas.microsoft.com/office/drawing/2014/main" id="{CD7855B9-DC1E-E0F5-0A0C-75AC501C46D4}"/>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1EFFFAB7-F2B7-DB6F-D446-EAE7DCF31206}"/>
              </a:ext>
            </a:extLst>
          </p:cNvPr>
          <p:cNvSpPr>
            <a:spLocks noGrp="1"/>
          </p:cNvSpPr>
          <p:nvPr>
            <p:ph type="sldNum" sz="quarter" idx="12"/>
          </p:nvPr>
        </p:nvSpPr>
        <p:spPr/>
        <p:txBody>
          <a:bodyPr/>
          <a:lstStyle/>
          <a:p>
            <a:fld id="{C750C60A-5417-464B-A1AD-B8358C6531AC}" type="slidenum">
              <a:rPr lang="da-DK" smtClean="0"/>
              <a:t>‹nr.›</a:t>
            </a:fld>
            <a:endParaRPr lang="da-DK"/>
          </a:p>
        </p:txBody>
      </p:sp>
    </p:spTree>
    <p:extLst>
      <p:ext uri="{BB962C8B-B14F-4D97-AF65-F5344CB8AC3E}">
        <p14:creationId xmlns:p14="http://schemas.microsoft.com/office/powerpoint/2010/main" val="1687460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C05B648F-04E8-EAC4-D1E3-55538C2162F6}"/>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43AC935B-B24B-9AF3-645A-B5864379B927}"/>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CAE3DEBA-1ADF-44F2-1DC7-85B0AE49878A}"/>
              </a:ext>
            </a:extLst>
          </p:cNvPr>
          <p:cNvSpPr>
            <a:spLocks noGrp="1"/>
          </p:cNvSpPr>
          <p:nvPr>
            <p:ph type="dt" sz="half" idx="10"/>
          </p:nvPr>
        </p:nvSpPr>
        <p:spPr/>
        <p:txBody>
          <a:bodyPr/>
          <a:lstStyle/>
          <a:p>
            <a:fld id="{C9E2AEE9-3688-4BC5-9FB3-73AC7F71541C}" type="datetimeFigureOut">
              <a:rPr lang="da-DK" smtClean="0"/>
              <a:t>26-03-2025</a:t>
            </a:fld>
            <a:endParaRPr lang="da-DK"/>
          </a:p>
        </p:txBody>
      </p:sp>
      <p:sp>
        <p:nvSpPr>
          <p:cNvPr id="5" name="Pladsholder til sidefod 4">
            <a:extLst>
              <a:ext uri="{FF2B5EF4-FFF2-40B4-BE49-F238E27FC236}">
                <a16:creationId xmlns:a16="http://schemas.microsoft.com/office/drawing/2014/main" id="{5649C743-0645-3228-80A4-850A958F5D31}"/>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9576B74F-63CE-2C2C-4457-B2615C3BB662}"/>
              </a:ext>
            </a:extLst>
          </p:cNvPr>
          <p:cNvSpPr>
            <a:spLocks noGrp="1"/>
          </p:cNvSpPr>
          <p:nvPr>
            <p:ph type="sldNum" sz="quarter" idx="12"/>
          </p:nvPr>
        </p:nvSpPr>
        <p:spPr/>
        <p:txBody>
          <a:bodyPr/>
          <a:lstStyle/>
          <a:p>
            <a:fld id="{C750C60A-5417-464B-A1AD-B8358C6531AC}" type="slidenum">
              <a:rPr lang="da-DK" smtClean="0"/>
              <a:t>‹nr.›</a:t>
            </a:fld>
            <a:endParaRPr lang="da-DK"/>
          </a:p>
        </p:txBody>
      </p:sp>
    </p:spTree>
    <p:extLst>
      <p:ext uri="{BB962C8B-B14F-4D97-AF65-F5344CB8AC3E}">
        <p14:creationId xmlns:p14="http://schemas.microsoft.com/office/powerpoint/2010/main" val="3874045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465AC5-7DDE-08C2-657C-67774938C588}"/>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44DD2594-CEB1-B8CD-00FA-395D1996B726}"/>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58321434-8022-C570-59F6-C5374895C6AE}"/>
              </a:ext>
            </a:extLst>
          </p:cNvPr>
          <p:cNvSpPr>
            <a:spLocks noGrp="1"/>
          </p:cNvSpPr>
          <p:nvPr>
            <p:ph type="dt" sz="half" idx="10"/>
          </p:nvPr>
        </p:nvSpPr>
        <p:spPr/>
        <p:txBody>
          <a:bodyPr/>
          <a:lstStyle/>
          <a:p>
            <a:fld id="{C9E2AEE9-3688-4BC5-9FB3-73AC7F71541C}" type="datetimeFigureOut">
              <a:rPr lang="da-DK" smtClean="0"/>
              <a:t>26-03-2025</a:t>
            </a:fld>
            <a:endParaRPr lang="da-DK"/>
          </a:p>
        </p:txBody>
      </p:sp>
      <p:sp>
        <p:nvSpPr>
          <p:cNvPr id="5" name="Pladsholder til sidefod 4">
            <a:extLst>
              <a:ext uri="{FF2B5EF4-FFF2-40B4-BE49-F238E27FC236}">
                <a16:creationId xmlns:a16="http://schemas.microsoft.com/office/drawing/2014/main" id="{C1B0ADB9-4259-5770-0C1A-E72D548A877E}"/>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DDCFB35D-7EF3-DE42-C6DA-CD6677B30D0B}"/>
              </a:ext>
            </a:extLst>
          </p:cNvPr>
          <p:cNvSpPr>
            <a:spLocks noGrp="1"/>
          </p:cNvSpPr>
          <p:nvPr>
            <p:ph type="sldNum" sz="quarter" idx="12"/>
          </p:nvPr>
        </p:nvSpPr>
        <p:spPr/>
        <p:txBody>
          <a:bodyPr/>
          <a:lstStyle/>
          <a:p>
            <a:fld id="{C750C60A-5417-464B-A1AD-B8358C6531AC}" type="slidenum">
              <a:rPr lang="da-DK" smtClean="0"/>
              <a:t>‹nr.›</a:t>
            </a:fld>
            <a:endParaRPr lang="da-DK"/>
          </a:p>
        </p:txBody>
      </p:sp>
    </p:spTree>
    <p:extLst>
      <p:ext uri="{BB962C8B-B14F-4D97-AF65-F5344CB8AC3E}">
        <p14:creationId xmlns:p14="http://schemas.microsoft.com/office/powerpoint/2010/main" val="2016598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AA3D2F-9F3B-7737-28FC-A98C466D5D3D}"/>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1C6A929F-2105-19AA-8EBD-1D4A13A21E7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DCDD52CB-F85B-EFB7-2CFA-B1C1245DD2E8}"/>
              </a:ext>
            </a:extLst>
          </p:cNvPr>
          <p:cNvSpPr>
            <a:spLocks noGrp="1"/>
          </p:cNvSpPr>
          <p:nvPr>
            <p:ph type="dt" sz="half" idx="10"/>
          </p:nvPr>
        </p:nvSpPr>
        <p:spPr/>
        <p:txBody>
          <a:bodyPr/>
          <a:lstStyle/>
          <a:p>
            <a:fld id="{C9E2AEE9-3688-4BC5-9FB3-73AC7F71541C}" type="datetimeFigureOut">
              <a:rPr lang="da-DK" smtClean="0"/>
              <a:t>26-03-2025</a:t>
            </a:fld>
            <a:endParaRPr lang="da-DK"/>
          </a:p>
        </p:txBody>
      </p:sp>
      <p:sp>
        <p:nvSpPr>
          <p:cNvPr id="5" name="Pladsholder til sidefod 4">
            <a:extLst>
              <a:ext uri="{FF2B5EF4-FFF2-40B4-BE49-F238E27FC236}">
                <a16:creationId xmlns:a16="http://schemas.microsoft.com/office/drawing/2014/main" id="{99C7FC2D-A243-7414-4030-E230F01EC43B}"/>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3FCC5445-6E0B-13FB-1D4C-D3014F729D9D}"/>
              </a:ext>
            </a:extLst>
          </p:cNvPr>
          <p:cNvSpPr>
            <a:spLocks noGrp="1"/>
          </p:cNvSpPr>
          <p:nvPr>
            <p:ph type="sldNum" sz="quarter" idx="12"/>
          </p:nvPr>
        </p:nvSpPr>
        <p:spPr/>
        <p:txBody>
          <a:bodyPr/>
          <a:lstStyle/>
          <a:p>
            <a:fld id="{C750C60A-5417-464B-A1AD-B8358C6531AC}" type="slidenum">
              <a:rPr lang="da-DK" smtClean="0"/>
              <a:t>‹nr.›</a:t>
            </a:fld>
            <a:endParaRPr lang="da-DK"/>
          </a:p>
        </p:txBody>
      </p:sp>
    </p:spTree>
    <p:extLst>
      <p:ext uri="{BB962C8B-B14F-4D97-AF65-F5344CB8AC3E}">
        <p14:creationId xmlns:p14="http://schemas.microsoft.com/office/powerpoint/2010/main" val="4146704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CE0658-F3B1-CCED-A339-FC4FED3C78D4}"/>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5755A4AD-84F4-3B23-9272-24EC4A63D251}"/>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EA6E6F7A-8F04-1E53-DBE1-C9F17FE2C0F4}"/>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A6F85D75-4A31-CB81-C6E5-380EC86DBF91}"/>
              </a:ext>
            </a:extLst>
          </p:cNvPr>
          <p:cNvSpPr>
            <a:spLocks noGrp="1"/>
          </p:cNvSpPr>
          <p:nvPr>
            <p:ph type="dt" sz="half" idx="10"/>
          </p:nvPr>
        </p:nvSpPr>
        <p:spPr/>
        <p:txBody>
          <a:bodyPr/>
          <a:lstStyle/>
          <a:p>
            <a:fld id="{C9E2AEE9-3688-4BC5-9FB3-73AC7F71541C}" type="datetimeFigureOut">
              <a:rPr lang="da-DK" smtClean="0"/>
              <a:t>26-03-2025</a:t>
            </a:fld>
            <a:endParaRPr lang="da-DK"/>
          </a:p>
        </p:txBody>
      </p:sp>
      <p:sp>
        <p:nvSpPr>
          <p:cNvPr id="6" name="Pladsholder til sidefod 5">
            <a:extLst>
              <a:ext uri="{FF2B5EF4-FFF2-40B4-BE49-F238E27FC236}">
                <a16:creationId xmlns:a16="http://schemas.microsoft.com/office/drawing/2014/main" id="{B5EC02E0-EA24-6799-3633-E0C5E2786BF3}"/>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F5154A37-C4CB-CE99-267D-E716227A98A2}"/>
              </a:ext>
            </a:extLst>
          </p:cNvPr>
          <p:cNvSpPr>
            <a:spLocks noGrp="1"/>
          </p:cNvSpPr>
          <p:nvPr>
            <p:ph type="sldNum" sz="quarter" idx="12"/>
          </p:nvPr>
        </p:nvSpPr>
        <p:spPr/>
        <p:txBody>
          <a:bodyPr/>
          <a:lstStyle/>
          <a:p>
            <a:fld id="{C750C60A-5417-464B-A1AD-B8358C6531AC}" type="slidenum">
              <a:rPr lang="da-DK" smtClean="0"/>
              <a:t>‹nr.›</a:t>
            </a:fld>
            <a:endParaRPr lang="da-DK"/>
          </a:p>
        </p:txBody>
      </p:sp>
    </p:spTree>
    <p:extLst>
      <p:ext uri="{BB962C8B-B14F-4D97-AF65-F5344CB8AC3E}">
        <p14:creationId xmlns:p14="http://schemas.microsoft.com/office/powerpoint/2010/main" val="457658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17C08C-AEF4-C2B1-F9AA-B3B21372D089}"/>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2F6495C0-AFDB-FD41-4C30-FF3431E5FE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6F48F1C5-6010-312A-60F3-21CE236D2036}"/>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C1D19AB0-4962-8A9A-C07D-C6974E712E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CD9E057A-AFE3-E4D6-9757-DDFD58A51637}"/>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F979B074-2264-7BD0-368C-9E0EE1DD8864}"/>
              </a:ext>
            </a:extLst>
          </p:cNvPr>
          <p:cNvSpPr>
            <a:spLocks noGrp="1"/>
          </p:cNvSpPr>
          <p:nvPr>
            <p:ph type="dt" sz="half" idx="10"/>
          </p:nvPr>
        </p:nvSpPr>
        <p:spPr/>
        <p:txBody>
          <a:bodyPr/>
          <a:lstStyle/>
          <a:p>
            <a:fld id="{C9E2AEE9-3688-4BC5-9FB3-73AC7F71541C}" type="datetimeFigureOut">
              <a:rPr lang="da-DK" smtClean="0"/>
              <a:t>26-03-2025</a:t>
            </a:fld>
            <a:endParaRPr lang="da-DK"/>
          </a:p>
        </p:txBody>
      </p:sp>
      <p:sp>
        <p:nvSpPr>
          <p:cNvPr id="8" name="Pladsholder til sidefod 7">
            <a:extLst>
              <a:ext uri="{FF2B5EF4-FFF2-40B4-BE49-F238E27FC236}">
                <a16:creationId xmlns:a16="http://schemas.microsoft.com/office/drawing/2014/main" id="{8B83B967-4AB3-A0C9-B540-373602A7390C}"/>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E13BE22E-D254-EA19-6FE4-440B7190F6CB}"/>
              </a:ext>
            </a:extLst>
          </p:cNvPr>
          <p:cNvSpPr>
            <a:spLocks noGrp="1"/>
          </p:cNvSpPr>
          <p:nvPr>
            <p:ph type="sldNum" sz="quarter" idx="12"/>
          </p:nvPr>
        </p:nvSpPr>
        <p:spPr/>
        <p:txBody>
          <a:bodyPr/>
          <a:lstStyle/>
          <a:p>
            <a:fld id="{C750C60A-5417-464B-A1AD-B8358C6531AC}" type="slidenum">
              <a:rPr lang="da-DK" smtClean="0"/>
              <a:t>‹nr.›</a:t>
            </a:fld>
            <a:endParaRPr lang="da-DK"/>
          </a:p>
        </p:txBody>
      </p:sp>
    </p:spTree>
    <p:extLst>
      <p:ext uri="{BB962C8B-B14F-4D97-AF65-F5344CB8AC3E}">
        <p14:creationId xmlns:p14="http://schemas.microsoft.com/office/powerpoint/2010/main" val="3859574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7CFA99-1CE7-EDDE-AB23-3624754D52CE}"/>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5F58D4F5-E737-F1D6-ABE6-959796F0A230}"/>
              </a:ext>
            </a:extLst>
          </p:cNvPr>
          <p:cNvSpPr>
            <a:spLocks noGrp="1"/>
          </p:cNvSpPr>
          <p:nvPr>
            <p:ph type="dt" sz="half" idx="10"/>
          </p:nvPr>
        </p:nvSpPr>
        <p:spPr/>
        <p:txBody>
          <a:bodyPr/>
          <a:lstStyle/>
          <a:p>
            <a:fld id="{C9E2AEE9-3688-4BC5-9FB3-73AC7F71541C}" type="datetimeFigureOut">
              <a:rPr lang="da-DK" smtClean="0"/>
              <a:t>26-03-2025</a:t>
            </a:fld>
            <a:endParaRPr lang="da-DK"/>
          </a:p>
        </p:txBody>
      </p:sp>
      <p:sp>
        <p:nvSpPr>
          <p:cNvPr id="4" name="Pladsholder til sidefod 3">
            <a:extLst>
              <a:ext uri="{FF2B5EF4-FFF2-40B4-BE49-F238E27FC236}">
                <a16:creationId xmlns:a16="http://schemas.microsoft.com/office/drawing/2014/main" id="{77BF7FA0-D2E4-2A78-3375-2EE9A1DF639C}"/>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BDB32142-E9AB-7467-391C-A6CBA96DC197}"/>
              </a:ext>
            </a:extLst>
          </p:cNvPr>
          <p:cNvSpPr>
            <a:spLocks noGrp="1"/>
          </p:cNvSpPr>
          <p:nvPr>
            <p:ph type="sldNum" sz="quarter" idx="12"/>
          </p:nvPr>
        </p:nvSpPr>
        <p:spPr/>
        <p:txBody>
          <a:bodyPr/>
          <a:lstStyle/>
          <a:p>
            <a:fld id="{C750C60A-5417-464B-A1AD-B8358C6531AC}" type="slidenum">
              <a:rPr lang="da-DK" smtClean="0"/>
              <a:t>‹nr.›</a:t>
            </a:fld>
            <a:endParaRPr lang="da-DK"/>
          </a:p>
        </p:txBody>
      </p:sp>
    </p:spTree>
    <p:extLst>
      <p:ext uri="{BB962C8B-B14F-4D97-AF65-F5344CB8AC3E}">
        <p14:creationId xmlns:p14="http://schemas.microsoft.com/office/powerpoint/2010/main" val="2985554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F8D00F8E-A429-F737-396A-477E5E634323}"/>
              </a:ext>
            </a:extLst>
          </p:cNvPr>
          <p:cNvSpPr>
            <a:spLocks noGrp="1"/>
          </p:cNvSpPr>
          <p:nvPr>
            <p:ph type="dt" sz="half" idx="10"/>
          </p:nvPr>
        </p:nvSpPr>
        <p:spPr/>
        <p:txBody>
          <a:bodyPr/>
          <a:lstStyle/>
          <a:p>
            <a:fld id="{C9E2AEE9-3688-4BC5-9FB3-73AC7F71541C}" type="datetimeFigureOut">
              <a:rPr lang="da-DK" smtClean="0"/>
              <a:t>26-03-2025</a:t>
            </a:fld>
            <a:endParaRPr lang="da-DK"/>
          </a:p>
        </p:txBody>
      </p:sp>
      <p:sp>
        <p:nvSpPr>
          <p:cNvPr id="3" name="Pladsholder til sidefod 2">
            <a:extLst>
              <a:ext uri="{FF2B5EF4-FFF2-40B4-BE49-F238E27FC236}">
                <a16:creationId xmlns:a16="http://schemas.microsoft.com/office/drawing/2014/main" id="{17B5D91D-3F70-12F1-4704-D9C77DB9639B}"/>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A1FA13F5-1A0D-68A2-2914-6570306FDB52}"/>
              </a:ext>
            </a:extLst>
          </p:cNvPr>
          <p:cNvSpPr>
            <a:spLocks noGrp="1"/>
          </p:cNvSpPr>
          <p:nvPr>
            <p:ph type="sldNum" sz="quarter" idx="12"/>
          </p:nvPr>
        </p:nvSpPr>
        <p:spPr/>
        <p:txBody>
          <a:bodyPr/>
          <a:lstStyle/>
          <a:p>
            <a:fld id="{C750C60A-5417-464B-A1AD-B8358C6531AC}" type="slidenum">
              <a:rPr lang="da-DK" smtClean="0"/>
              <a:t>‹nr.›</a:t>
            </a:fld>
            <a:endParaRPr lang="da-DK"/>
          </a:p>
        </p:txBody>
      </p:sp>
    </p:spTree>
    <p:extLst>
      <p:ext uri="{BB962C8B-B14F-4D97-AF65-F5344CB8AC3E}">
        <p14:creationId xmlns:p14="http://schemas.microsoft.com/office/powerpoint/2010/main" val="3895104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DBA184-F7D9-454B-B780-CCBA65D6FC4A}"/>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27EF7176-059B-28D7-EF75-3F9151087F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3B950AA1-0470-6844-2921-565B1A19CC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97B2A141-8BC0-0EE4-6430-0A4C99BFAD23}"/>
              </a:ext>
            </a:extLst>
          </p:cNvPr>
          <p:cNvSpPr>
            <a:spLocks noGrp="1"/>
          </p:cNvSpPr>
          <p:nvPr>
            <p:ph type="dt" sz="half" idx="10"/>
          </p:nvPr>
        </p:nvSpPr>
        <p:spPr/>
        <p:txBody>
          <a:bodyPr/>
          <a:lstStyle/>
          <a:p>
            <a:fld id="{C9E2AEE9-3688-4BC5-9FB3-73AC7F71541C}" type="datetimeFigureOut">
              <a:rPr lang="da-DK" smtClean="0"/>
              <a:t>26-03-2025</a:t>
            </a:fld>
            <a:endParaRPr lang="da-DK"/>
          </a:p>
        </p:txBody>
      </p:sp>
      <p:sp>
        <p:nvSpPr>
          <p:cNvPr id="6" name="Pladsholder til sidefod 5">
            <a:extLst>
              <a:ext uri="{FF2B5EF4-FFF2-40B4-BE49-F238E27FC236}">
                <a16:creationId xmlns:a16="http://schemas.microsoft.com/office/drawing/2014/main" id="{76780BED-9F82-D446-DC2F-539E5C8D911B}"/>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8C94EEA9-564C-1F42-BA60-C33F46F3F4A6}"/>
              </a:ext>
            </a:extLst>
          </p:cNvPr>
          <p:cNvSpPr>
            <a:spLocks noGrp="1"/>
          </p:cNvSpPr>
          <p:nvPr>
            <p:ph type="sldNum" sz="quarter" idx="12"/>
          </p:nvPr>
        </p:nvSpPr>
        <p:spPr/>
        <p:txBody>
          <a:bodyPr/>
          <a:lstStyle/>
          <a:p>
            <a:fld id="{C750C60A-5417-464B-A1AD-B8358C6531AC}" type="slidenum">
              <a:rPr lang="da-DK" smtClean="0"/>
              <a:t>‹nr.›</a:t>
            </a:fld>
            <a:endParaRPr lang="da-DK"/>
          </a:p>
        </p:txBody>
      </p:sp>
    </p:spTree>
    <p:extLst>
      <p:ext uri="{BB962C8B-B14F-4D97-AF65-F5344CB8AC3E}">
        <p14:creationId xmlns:p14="http://schemas.microsoft.com/office/powerpoint/2010/main" val="539700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343FE3-4708-EEA1-B4E7-4F4EC8880261}"/>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85025493-9859-DFAB-A177-186D284F51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DB55DDB3-0A9B-038A-86B4-854AF82D92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A1387B7C-EADC-8B10-6CE0-416AA937F895}"/>
              </a:ext>
            </a:extLst>
          </p:cNvPr>
          <p:cNvSpPr>
            <a:spLocks noGrp="1"/>
          </p:cNvSpPr>
          <p:nvPr>
            <p:ph type="dt" sz="half" idx="10"/>
          </p:nvPr>
        </p:nvSpPr>
        <p:spPr/>
        <p:txBody>
          <a:bodyPr/>
          <a:lstStyle/>
          <a:p>
            <a:fld id="{C9E2AEE9-3688-4BC5-9FB3-73AC7F71541C}" type="datetimeFigureOut">
              <a:rPr lang="da-DK" smtClean="0"/>
              <a:t>26-03-2025</a:t>
            </a:fld>
            <a:endParaRPr lang="da-DK"/>
          </a:p>
        </p:txBody>
      </p:sp>
      <p:sp>
        <p:nvSpPr>
          <p:cNvPr id="6" name="Pladsholder til sidefod 5">
            <a:extLst>
              <a:ext uri="{FF2B5EF4-FFF2-40B4-BE49-F238E27FC236}">
                <a16:creationId xmlns:a16="http://schemas.microsoft.com/office/drawing/2014/main" id="{730F97BE-F449-C4AB-0E13-0D083BA9BBBF}"/>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3AD8CE67-8DFE-7197-021E-9D293DED0B9A}"/>
              </a:ext>
            </a:extLst>
          </p:cNvPr>
          <p:cNvSpPr>
            <a:spLocks noGrp="1"/>
          </p:cNvSpPr>
          <p:nvPr>
            <p:ph type="sldNum" sz="quarter" idx="12"/>
          </p:nvPr>
        </p:nvSpPr>
        <p:spPr/>
        <p:txBody>
          <a:bodyPr/>
          <a:lstStyle/>
          <a:p>
            <a:fld id="{C750C60A-5417-464B-A1AD-B8358C6531AC}" type="slidenum">
              <a:rPr lang="da-DK" smtClean="0"/>
              <a:t>‹nr.›</a:t>
            </a:fld>
            <a:endParaRPr lang="da-DK"/>
          </a:p>
        </p:txBody>
      </p:sp>
    </p:spTree>
    <p:extLst>
      <p:ext uri="{BB962C8B-B14F-4D97-AF65-F5344CB8AC3E}">
        <p14:creationId xmlns:p14="http://schemas.microsoft.com/office/powerpoint/2010/main" val="4100473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84C451C7-E3D8-B262-5A30-D420481E6E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8368C1D3-314B-E606-09E0-4FF5F0E691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2ADD5429-E9B1-36A0-1F43-06FACD57EC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9E2AEE9-3688-4BC5-9FB3-73AC7F71541C}" type="datetimeFigureOut">
              <a:rPr lang="da-DK" smtClean="0"/>
              <a:t>26-03-2025</a:t>
            </a:fld>
            <a:endParaRPr lang="da-DK"/>
          </a:p>
        </p:txBody>
      </p:sp>
      <p:sp>
        <p:nvSpPr>
          <p:cNvPr id="5" name="Pladsholder til sidefod 4">
            <a:extLst>
              <a:ext uri="{FF2B5EF4-FFF2-40B4-BE49-F238E27FC236}">
                <a16:creationId xmlns:a16="http://schemas.microsoft.com/office/drawing/2014/main" id="{34B23085-6742-85C7-8AAA-5B7149621E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a-DK"/>
          </a:p>
        </p:txBody>
      </p:sp>
      <p:sp>
        <p:nvSpPr>
          <p:cNvPr id="6" name="Pladsholder til slidenummer 5">
            <a:extLst>
              <a:ext uri="{FF2B5EF4-FFF2-40B4-BE49-F238E27FC236}">
                <a16:creationId xmlns:a16="http://schemas.microsoft.com/office/drawing/2014/main" id="{1FE8EE24-0720-B680-6E61-DD13FF76F3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750C60A-5417-464B-A1AD-B8358C6531AC}" type="slidenum">
              <a:rPr lang="da-DK" smtClean="0"/>
              <a:t>‹nr.›</a:t>
            </a:fld>
            <a:endParaRPr lang="da-DK"/>
          </a:p>
        </p:txBody>
      </p:sp>
    </p:spTree>
    <p:extLst>
      <p:ext uri="{BB962C8B-B14F-4D97-AF65-F5344CB8AC3E}">
        <p14:creationId xmlns:p14="http://schemas.microsoft.com/office/powerpoint/2010/main" val="12486731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el 1">
            <a:extLst>
              <a:ext uri="{FF2B5EF4-FFF2-40B4-BE49-F238E27FC236}">
                <a16:creationId xmlns:a16="http://schemas.microsoft.com/office/drawing/2014/main" id="{82C584F6-97A3-6DA7-4281-52EBD23174AF}"/>
              </a:ext>
            </a:extLst>
          </p:cNvPr>
          <p:cNvSpPr>
            <a:spLocks noGrp="1"/>
          </p:cNvSpPr>
          <p:nvPr>
            <p:ph type="ctrTitle"/>
          </p:nvPr>
        </p:nvSpPr>
        <p:spPr>
          <a:xfrm>
            <a:off x="1314824" y="735106"/>
            <a:ext cx="10053763" cy="2928470"/>
          </a:xfrm>
        </p:spPr>
        <p:txBody>
          <a:bodyPr anchor="b">
            <a:normAutofit/>
          </a:bodyPr>
          <a:lstStyle/>
          <a:p>
            <a:pPr algn="l"/>
            <a:r>
              <a:rPr lang="da-DK" sz="4800">
                <a:solidFill>
                  <a:srgbClr val="FFFFFF"/>
                </a:solidFill>
              </a:rPr>
              <a:t>Sædelighedsfejden</a:t>
            </a:r>
          </a:p>
        </p:txBody>
      </p:sp>
      <p:sp>
        <p:nvSpPr>
          <p:cNvPr id="3" name="Undertitel 2">
            <a:extLst>
              <a:ext uri="{FF2B5EF4-FFF2-40B4-BE49-F238E27FC236}">
                <a16:creationId xmlns:a16="http://schemas.microsoft.com/office/drawing/2014/main" id="{EE2277CE-224A-C446-38EE-BCC9D9E0DA45}"/>
              </a:ext>
            </a:extLst>
          </p:cNvPr>
          <p:cNvSpPr>
            <a:spLocks noGrp="1"/>
          </p:cNvSpPr>
          <p:nvPr>
            <p:ph type="subTitle" idx="1"/>
          </p:nvPr>
        </p:nvSpPr>
        <p:spPr>
          <a:xfrm>
            <a:off x="1350682" y="4870824"/>
            <a:ext cx="10005951" cy="1458258"/>
          </a:xfrm>
        </p:spPr>
        <p:txBody>
          <a:bodyPr anchor="ctr">
            <a:normAutofit/>
          </a:bodyPr>
          <a:lstStyle/>
          <a:p>
            <a:pPr algn="l"/>
            <a:r>
              <a:rPr lang="da-DK" dirty="0"/>
              <a:t>Køn og ligestilling i 1880’erne</a:t>
            </a:r>
          </a:p>
        </p:txBody>
      </p:sp>
    </p:spTree>
    <p:extLst>
      <p:ext uri="{BB962C8B-B14F-4D97-AF65-F5344CB8AC3E}">
        <p14:creationId xmlns:p14="http://schemas.microsoft.com/office/powerpoint/2010/main" val="3334141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84E943-EDFB-7C56-36F9-A3D499BBAC09}"/>
              </a:ext>
            </a:extLst>
          </p:cNvPr>
          <p:cNvSpPr>
            <a:spLocks noGrp="1"/>
          </p:cNvSpPr>
          <p:nvPr>
            <p:ph type="title"/>
          </p:nvPr>
        </p:nvSpPr>
        <p:spPr/>
        <p:txBody>
          <a:bodyPr/>
          <a:lstStyle/>
          <a:p>
            <a:r>
              <a:rPr lang="da-DK" dirty="0"/>
              <a:t>Et uddrag af </a:t>
            </a:r>
            <a:r>
              <a:rPr lang="da-DK" i="1" dirty="0"/>
              <a:t>Constance Ring </a:t>
            </a:r>
            <a:r>
              <a:rPr lang="da-DK" dirty="0"/>
              <a:t>(1885) </a:t>
            </a:r>
          </a:p>
        </p:txBody>
      </p:sp>
      <p:sp>
        <p:nvSpPr>
          <p:cNvPr id="3" name="Pladsholder til indhold 2">
            <a:extLst>
              <a:ext uri="{FF2B5EF4-FFF2-40B4-BE49-F238E27FC236}">
                <a16:creationId xmlns:a16="http://schemas.microsoft.com/office/drawing/2014/main" id="{0C78BFAD-5673-0AE9-B8FB-9769F0CA71EC}"/>
              </a:ext>
            </a:extLst>
          </p:cNvPr>
          <p:cNvSpPr>
            <a:spLocks noGrp="1"/>
          </p:cNvSpPr>
          <p:nvPr>
            <p:ph idx="1"/>
          </p:nvPr>
        </p:nvSpPr>
        <p:spPr/>
        <p:txBody>
          <a:bodyPr/>
          <a:lstStyle/>
          <a:p>
            <a:r>
              <a:rPr lang="da-DK" dirty="0"/>
              <a:t>Som 19 årig gifter Constance sig med den velhavende forretningsmand Ring.</a:t>
            </a:r>
          </a:p>
          <a:p>
            <a:r>
              <a:rPr lang="da-DK" dirty="0"/>
              <a:t>Ægteskabet er ikke lykkeligt, og det bliver værre, da Constance opdager, at tjenestepigen er gravid, og at faren til barnet er Ring. </a:t>
            </a:r>
          </a:p>
          <a:p>
            <a:r>
              <a:rPr lang="da-DK" dirty="0"/>
              <a:t>Constance er fast besluttet på skilsmisse og opsøger Pastor </a:t>
            </a:r>
            <a:r>
              <a:rPr lang="da-DK" dirty="0" err="1"/>
              <a:t>Huhn</a:t>
            </a:r>
            <a:r>
              <a:rPr lang="da-DK" dirty="0"/>
              <a:t> (en præst) for at få hjælp til en skilsmisse. </a:t>
            </a:r>
          </a:p>
        </p:txBody>
      </p:sp>
    </p:spTree>
    <p:extLst>
      <p:ext uri="{BB962C8B-B14F-4D97-AF65-F5344CB8AC3E}">
        <p14:creationId xmlns:p14="http://schemas.microsoft.com/office/powerpoint/2010/main" val="940912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CD86EF-514B-262C-89FB-4C915DFC4CE5}"/>
              </a:ext>
            </a:extLst>
          </p:cNvPr>
          <p:cNvSpPr>
            <a:spLocks noGrp="1"/>
          </p:cNvSpPr>
          <p:nvPr>
            <p:ph type="title"/>
          </p:nvPr>
        </p:nvSpPr>
        <p:spPr/>
        <p:txBody>
          <a:bodyPr/>
          <a:lstStyle/>
          <a:p>
            <a:endParaRPr lang="da-DK"/>
          </a:p>
        </p:txBody>
      </p:sp>
      <p:sp>
        <p:nvSpPr>
          <p:cNvPr id="3" name="Pladsholder til indhold 2">
            <a:extLst>
              <a:ext uri="{FF2B5EF4-FFF2-40B4-BE49-F238E27FC236}">
                <a16:creationId xmlns:a16="http://schemas.microsoft.com/office/drawing/2014/main" id="{A095AA05-D77A-B9A0-BBEC-E4AE84FF15AA}"/>
              </a:ext>
            </a:extLst>
          </p:cNvPr>
          <p:cNvSpPr>
            <a:spLocks noGrp="1"/>
          </p:cNvSpPr>
          <p:nvPr>
            <p:ph idx="1"/>
          </p:nvPr>
        </p:nvSpPr>
        <p:spPr/>
        <p:txBody>
          <a:bodyPr/>
          <a:lstStyle/>
          <a:p>
            <a:r>
              <a:rPr lang="da-DK" dirty="0"/>
              <a:t>Under det moderne gennembrud sættes der fokus på menneskets driftsliv – på godt og ondt. </a:t>
            </a:r>
          </a:p>
          <a:p>
            <a:r>
              <a:rPr lang="da-DK" dirty="0"/>
              <a:t>Sædelighedsfejden handler i korte træk om, hvorvidt kvinder og mænd skal have ligestilling, hvad angår retten til deres seksualitet. </a:t>
            </a:r>
          </a:p>
          <a:p>
            <a:r>
              <a:rPr lang="da-DK" dirty="0"/>
              <a:t>I samtiden er den udbredte norm, at kvinder venter med at gøre sig seksuelle erfaringer, til de bliver gift. På den anden side er det socialt acceptabelt, at mænd får deres første seksuelle erfaringer, inden de indgår ægteskab.  </a:t>
            </a:r>
          </a:p>
          <a:p>
            <a:endParaRPr lang="da-DK" dirty="0"/>
          </a:p>
        </p:txBody>
      </p:sp>
    </p:spTree>
    <p:extLst>
      <p:ext uri="{BB962C8B-B14F-4D97-AF65-F5344CB8AC3E}">
        <p14:creationId xmlns:p14="http://schemas.microsoft.com/office/powerpoint/2010/main" val="1617963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6D565F-727E-DA08-ACBD-FC2D68CCEE59}"/>
              </a:ext>
            </a:extLst>
          </p:cNvPr>
          <p:cNvSpPr>
            <a:spLocks noGrp="1"/>
          </p:cNvSpPr>
          <p:nvPr>
            <p:ph type="title"/>
          </p:nvPr>
        </p:nvSpPr>
        <p:spPr/>
        <p:txBody>
          <a:bodyPr/>
          <a:lstStyle/>
          <a:p>
            <a:r>
              <a:rPr lang="da-DK" dirty="0"/>
              <a:t>Religionskritikken spiller en afgørende betydning i den seksuelle dobbeltmoral</a:t>
            </a:r>
          </a:p>
        </p:txBody>
      </p:sp>
      <p:sp>
        <p:nvSpPr>
          <p:cNvPr id="3" name="Pladsholder til indhold 2">
            <a:extLst>
              <a:ext uri="{FF2B5EF4-FFF2-40B4-BE49-F238E27FC236}">
                <a16:creationId xmlns:a16="http://schemas.microsoft.com/office/drawing/2014/main" id="{A31DF012-3840-F74C-F0B8-23E1A0093222}"/>
              </a:ext>
            </a:extLst>
          </p:cNvPr>
          <p:cNvSpPr>
            <a:spLocks noGrp="1"/>
          </p:cNvSpPr>
          <p:nvPr>
            <p:ph idx="1"/>
          </p:nvPr>
        </p:nvSpPr>
        <p:spPr/>
        <p:txBody>
          <a:bodyPr/>
          <a:lstStyle/>
          <a:p>
            <a:r>
              <a:rPr lang="da-DK" dirty="0"/>
              <a:t>Et emne, der optog forfatterne, var religionen og kirkens rolle, fordi det især var inden for religionen, at uretfærdighed og dobbeltmoral viste sig. F.eks. i ægteskabet.</a:t>
            </a:r>
          </a:p>
          <a:p>
            <a:r>
              <a:rPr lang="da-DK" dirty="0"/>
              <a:t>Mange af </a:t>
            </a:r>
            <a:r>
              <a:rPr lang="da-DK" dirty="0" err="1"/>
              <a:t>DMG’s</a:t>
            </a:r>
            <a:r>
              <a:rPr lang="da-DK" dirty="0"/>
              <a:t> forfattere betragtede religionen og kirken som et middel til undertrykkelse, hvilket især var inspireret af naturvidenskaberne. Naturvidenskaben mente, at religionen ikke var andet end overtro. </a:t>
            </a:r>
          </a:p>
          <a:p>
            <a:pPr lvl="1"/>
            <a:r>
              <a:rPr lang="da-DK" dirty="0"/>
              <a:t>Kritikken bygger på, at magthaverne alt for længe havde religionen og den religiøse moral til at få mennesker til at finde sig i de urimelige vilkår, de levede under i livet, for at håbe på belønning efter døden. </a:t>
            </a:r>
          </a:p>
        </p:txBody>
      </p:sp>
    </p:spTree>
    <p:extLst>
      <p:ext uri="{BB962C8B-B14F-4D97-AF65-F5344CB8AC3E}">
        <p14:creationId xmlns:p14="http://schemas.microsoft.com/office/powerpoint/2010/main" val="564157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DD839CF-FC8A-D145-502F-BAA3B4B5E3DE}"/>
              </a:ext>
            </a:extLst>
          </p:cNvPr>
          <p:cNvSpPr>
            <a:spLocks noGrp="1"/>
          </p:cNvSpPr>
          <p:nvPr>
            <p:ph type="title"/>
          </p:nvPr>
        </p:nvSpPr>
        <p:spPr>
          <a:xfrm>
            <a:off x="640080" y="325369"/>
            <a:ext cx="4368602" cy="1956841"/>
          </a:xfrm>
        </p:spPr>
        <p:txBody>
          <a:bodyPr anchor="b">
            <a:normAutofit/>
          </a:bodyPr>
          <a:lstStyle/>
          <a:p>
            <a:r>
              <a:rPr lang="da-DK" sz="5000"/>
              <a:t>Ægteskabet kommer i fokus</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747AA964-E09E-C85E-5F49-D85ECE0F2982}"/>
              </a:ext>
            </a:extLst>
          </p:cNvPr>
          <p:cNvSpPr>
            <a:spLocks noGrp="1"/>
          </p:cNvSpPr>
          <p:nvPr>
            <p:ph idx="1"/>
          </p:nvPr>
        </p:nvSpPr>
        <p:spPr>
          <a:xfrm>
            <a:off x="640080" y="2872899"/>
            <a:ext cx="4243589" cy="3320668"/>
          </a:xfrm>
        </p:spPr>
        <p:txBody>
          <a:bodyPr>
            <a:normAutofit/>
          </a:bodyPr>
          <a:lstStyle/>
          <a:p>
            <a:r>
              <a:rPr lang="da-DK" sz="1000" dirty="0"/>
              <a:t>Religionen blev også brugt til at undertrykke kvinderne. </a:t>
            </a:r>
          </a:p>
          <a:p>
            <a:r>
              <a:rPr lang="da-DK" sz="1000" dirty="0"/>
              <a:t>Det dobbeltmoralske, kristne syn på ægteskabet.</a:t>
            </a:r>
          </a:p>
          <a:p>
            <a:r>
              <a:rPr lang="da-DK" sz="1000" dirty="0"/>
              <a:t>Samtidens fokus på den traditionelle kvinderolle:</a:t>
            </a:r>
          </a:p>
          <a:p>
            <a:pPr lvl="1"/>
            <a:r>
              <a:rPr lang="da-DK" sz="1000" dirty="0"/>
              <a:t>Kvinden opdrages til en rolle i ægteskabet, hvor manden er overhovedet. </a:t>
            </a:r>
            <a:r>
              <a:rPr lang="da-DK" sz="1000" dirty="0">
                <a:sym typeface="Wingdings" panose="05000000000000000000" pitchFamily="2" charset="2"/>
              </a:rPr>
              <a:t> Det patriarkalske samfund.</a:t>
            </a:r>
          </a:p>
          <a:p>
            <a:pPr lvl="1"/>
            <a:r>
              <a:rPr lang="da-DK" sz="1000" dirty="0">
                <a:sym typeface="Wingdings" panose="05000000000000000000" pitchFamily="2" charset="2"/>
              </a:rPr>
              <a:t>Kvinden må ikke gøre sig seksuelle erfaringer før ægteskabet. </a:t>
            </a:r>
          </a:p>
          <a:p>
            <a:pPr lvl="1"/>
            <a:r>
              <a:rPr lang="da-DK" sz="1000" dirty="0">
                <a:sym typeface="Wingdings" panose="05000000000000000000" pitchFamily="2" charset="2"/>
              </a:rPr>
              <a:t>Ægteskabet er indstiftet af Gud.</a:t>
            </a:r>
          </a:p>
          <a:p>
            <a:pPr lvl="2"/>
            <a:r>
              <a:rPr lang="da-DK" sz="600" dirty="0">
                <a:sym typeface="Wingdings" panose="05000000000000000000" pitchFamily="2" charset="2"/>
              </a:rPr>
              <a:t>Hvis kvinden vil skilles, sætter hun spørgsmålstegn ved Gud (undtagen hvis det drejer sig om utroskabssager).</a:t>
            </a:r>
          </a:p>
          <a:p>
            <a:pPr lvl="1"/>
            <a:r>
              <a:rPr lang="da-DK" sz="1000" dirty="0">
                <a:sym typeface="Wingdings" panose="05000000000000000000" pitchFamily="2" charset="2"/>
              </a:rPr>
              <a:t>Kvindens vigtigste formål er at være hustru og mor. </a:t>
            </a:r>
          </a:p>
          <a:p>
            <a:pPr lvl="1"/>
            <a:r>
              <a:rPr lang="da-DK" sz="1000" dirty="0">
                <a:sym typeface="Wingdings" panose="05000000000000000000" pitchFamily="2" charset="2"/>
              </a:rPr>
              <a:t>Man lader, som om prostitution ikke findes, og mange kvinder er uvidende på dette område. </a:t>
            </a:r>
          </a:p>
          <a:p>
            <a:pPr lvl="1"/>
            <a:endParaRPr lang="da-DK" sz="1000" dirty="0">
              <a:sym typeface="Wingdings" panose="05000000000000000000" pitchFamily="2" charset="2"/>
            </a:endParaRPr>
          </a:p>
          <a:p>
            <a:pPr marL="457200" lvl="1" indent="0">
              <a:buNone/>
            </a:pPr>
            <a:r>
              <a:rPr lang="da-DK" sz="1000" dirty="0">
                <a:sym typeface="Wingdings" panose="05000000000000000000" pitchFamily="2" charset="2"/>
              </a:rPr>
              <a:t>NB!: Skilsmisse-raten i 1870’erne er på 0,4 % i Danmark, i modsætning til i dag hvor der er cirka 40 %, som bliver skilt. </a:t>
            </a:r>
          </a:p>
        </p:txBody>
      </p:sp>
      <p:pic>
        <p:nvPicPr>
          <p:cNvPr id="4" name="Billede 3" descr="Et billede, der indeholder tekst, person, udendørs&#10;&#10;Automatisk genereret beskrivelse">
            <a:extLst>
              <a:ext uri="{FF2B5EF4-FFF2-40B4-BE49-F238E27FC236}">
                <a16:creationId xmlns:a16="http://schemas.microsoft.com/office/drawing/2014/main" id="{C545A5A5-2CD3-30B2-DB8C-E873676E9044}"/>
              </a:ext>
            </a:extLst>
          </p:cNvPr>
          <p:cNvPicPr>
            <a:picLocks noChangeAspect="1"/>
          </p:cNvPicPr>
          <p:nvPr/>
        </p:nvPicPr>
        <p:blipFill rotWithShape="1">
          <a:blip r:embed="rId2"/>
          <a:srcRect l="2706" r="-1"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906821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2" name="Rectangle 2061">
            <a:extLst>
              <a:ext uri="{FF2B5EF4-FFF2-40B4-BE49-F238E27FC236}">
                <a16:creationId xmlns:a16="http://schemas.microsoft.com/office/drawing/2014/main" id="{959C6B72-F8E6-4281-8F3E-93FC0DC98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801E430-788C-293B-4DFE-618AA1EC8D8F}"/>
              </a:ext>
            </a:extLst>
          </p:cNvPr>
          <p:cNvSpPr>
            <a:spLocks noGrp="1"/>
          </p:cNvSpPr>
          <p:nvPr>
            <p:ph type="title"/>
          </p:nvPr>
        </p:nvSpPr>
        <p:spPr>
          <a:xfrm>
            <a:off x="612648" y="365125"/>
            <a:ext cx="5295015" cy="2063808"/>
          </a:xfrm>
        </p:spPr>
        <p:txBody>
          <a:bodyPr anchor="b">
            <a:normAutofit/>
          </a:bodyPr>
          <a:lstStyle/>
          <a:p>
            <a:r>
              <a:rPr lang="da-DK" sz="5400"/>
              <a:t>To holdninger til debatten:</a:t>
            </a:r>
          </a:p>
        </p:txBody>
      </p:sp>
      <p:pic>
        <p:nvPicPr>
          <p:cNvPr id="2050" name="Picture 2" descr="More Sex Less Stress: Hot Notebook/ Composition Journal, Diary For Women &amp;  Man/ 110 Checkered Pages/ Size: 8.5 x 11: Moore, Noami: 9781677486595:  Amazon.com: Books">
            <a:extLst>
              <a:ext uri="{FF2B5EF4-FFF2-40B4-BE49-F238E27FC236}">
                <a16:creationId xmlns:a16="http://schemas.microsoft.com/office/drawing/2014/main" id="{452CBC63-A29E-4294-4883-1E83A234035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58794" y="365125"/>
            <a:ext cx="1688782" cy="2194560"/>
          </a:xfrm>
          <a:prstGeom prst="rect">
            <a:avLst/>
          </a:prstGeom>
          <a:noFill/>
          <a:extLst>
            <a:ext uri="{909E8E84-426E-40DD-AFC4-6F175D3DCCD1}">
              <a14:hiddenFill xmlns:a14="http://schemas.microsoft.com/office/drawing/2010/main">
                <a:solidFill>
                  <a:srgbClr val="FFFFFF"/>
                </a:solidFill>
              </a14:hiddenFill>
            </a:ext>
          </a:extLst>
        </p:spPr>
      </p:pic>
      <p:pic>
        <p:nvPicPr>
          <p:cNvPr id="5" name="Billede 4">
            <a:extLst>
              <a:ext uri="{FF2B5EF4-FFF2-40B4-BE49-F238E27FC236}">
                <a16:creationId xmlns:a16="http://schemas.microsoft.com/office/drawing/2014/main" id="{E7B42EE2-6723-7D1E-DAA1-C987536F4295}"/>
              </a:ext>
            </a:extLst>
          </p:cNvPr>
          <p:cNvPicPr>
            <a:picLocks noChangeAspect="1"/>
          </p:cNvPicPr>
          <p:nvPr/>
        </p:nvPicPr>
        <p:blipFill rotWithShape="1">
          <a:blip r:embed="rId3"/>
          <a:srcRect t="5011" r="-1" b="2159"/>
          <a:stretch/>
        </p:blipFill>
        <p:spPr>
          <a:xfrm>
            <a:off x="9523376" y="365125"/>
            <a:ext cx="2068574" cy="2194560"/>
          </a:xfrm>
          <a:prstGeom prst="rect">
            <a:avLst/>
          </a:prstGeom>
        </p:spPr>
      </p:pic>
      <p:sp>
        <p:nvSpPr>
          <p:cNvPr id="2064" name="sketch line">
            <a:extLst>
              <a:ext uri="{FF2B5EF4-FFF2-40B4-BE49-F238E27FC236}">
                <a16:creationId xmlns:a16="http://schemas.microsoft.com/office/drawing/2014/main" id="{490234EE-E0D8-4805-9227-CCEAC6016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2650181"/>
            <a:ext cx="4343400" cy="18288"/>
          </a:xfrm>
          <a:custGeom>
            <a:avLst/>
            <a:gdLst>
              <a:gd name="connsiteX0" fmla="*/ 0 w 4343400"/>
              <a:gd name="connsiteY0" fmla="*/ 0 h 18288"/>
              <a:gd name="connsiteX1" fmla="*/ 577052 w 4343400"/>
              <a:gd name="connsiteY1" fmla="*/ 0 h 18288"/>
              <a:gd name="connsiteX2" fmla="*/ 1067235 w 4343400"/>
              <a:gd name="connsiteY2" fmla="*/ 0 h 18288"/>
              <a:gd name="connsiteX3" fmla="*/ 1600853 w 4343400"/>
              <a:gd name="connsiteY3" fmla="*/ 0 h 18288"/>
              <a:gd name="connsiteX4" fmla="*/ 2264773 w 4343400"/>
              <a:gd name="connsiteY4" fmla="*/ 0 h 18288"/>
              <a:gd name="connsiteX5" fmla="*/ 2841825 w 4343400"/>
              <a:gd name="connsiteY5" fmla="*/ 0 h 18288"/>
              <a:gd name="connsiteX6" fmla="*/ 3375442 w 4343400"/>
              <a:gd name="connsiteY6" fmla="*/ 0 h 18288"/>
              <a:gd name="connsiteX7" fmla="*/ 4343400 w 4343400"/>
              <a:gd name="connsiteY7" fmla="*/ 0 h 18288"/>
              <a:gd name="connsiteX8" fmla="*/ 4343400 w 4343400"/>
              <a:gd name="connsiteY8" fmla="*/ 18288 h 18288"/>
              <a:gd name="connsiteX9" fmla="*/ 3722914 w 4343400"/>
              <a:gd name="connsiteY9" fmla="*/ 18288 h 18288"/>
              <a:gd name="connsiteX10" fmla="*/ 3189297 w 4343400"/>
              <a:gd name="connsiteY10" fmla="*/ 18288 h 18288"/>
              <a:gd name="connsiteX11" fmla="*/ 2481943 w 4343400"/>
              <a:gd name="connsiteY11" fmla="*/ 18288 h 18288"/>
              <a:gd name="connsiteX12" fmla="*/ 1904891 w 4343400"/>
              <a:gd name="connsiteY12" fmla="*/ 18288 h 18288"/>
              <a:gd name="connsiteX13" fmla="*/ 1414707 w 4343400"/>
              <a:gd name="connsiteY13" fmla="*/ 18288 h 18288"/>
              <a:gd name="connsiteX14" fmla="*/ 750788 w 4343400"/>
              <a:gd name="connsiteY14" fmla="*/ 18288 h 18288"/>
              <a:gd name="connsiteX15" fmla="*/ 0 w 4343400"/>
              <a:gd name="connsiteY15" fmla="*/ 18288 h 18288"/>
              <a:gd name="connsiteX16" fmla="*/ 0 w 43434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43400" h="18288" fill="none" extrusionOk="0">
                <a:moveTo>
                  <a:pt x="0" y="0"/>
                </a:moveTo>
                <a:cubicBezTo>
                  <a:pt x="233209" y="-19550"/>
                  <a:pt x="330816" y="19068"/>
                  <a:pt x="577052" y="0"/>
                </a:cubicBezTo>
                <a:cubicBezTo>
                  <a:pt x="823288" y="-19068"/>
                  <a:pt x="875077" y="10360"/>
                  <a:pt x="1067235" y="0"/>
                </a:cubicBezTo>
                <a:cubicBezTo>
                  <a:pt x="1259393" y="-10360"/>
                  <a:pt x="1410699" y="2939"/>
                  <a:pt x="1600853" y="0"/>
                </a:cubicBezTo>
                <a:cubicBezTo>
                  <a:pt x="1791007" y="-2939"/>
                  <a:pt x="2101644" y="-26225"/>
                  <a:pt x="2264773" y="0"/>
                </a:cubicBezTo>
                <a:cubicBezTo>
                  <a:pt x="2427902" y="26225"/>
                  <a:pt x="2690426" y="-27726"/>
                  <a:pt x="2841825" y="0"/>
                </a:cubicBezTo>
                <a:cubicBezTo>
                  <a:pt x="2993224" y="27726"/>
                  <a:pt x="3172320" y="-18569"/>
                  <a:pt x="3375442" y="0"/>
                </a:cubicBezTo>
                <a:cubicBezTo>
                  <a:pt x="3578564" y="18569"/>
                  <a:pt x="4003119" y="21909"/>
                  <a:pt x="4343400" y="0"/>
                </a:cubicBezTo>
                <a:cubicBezTo>
                  <a:pt x="4343798" y="7429"/>
                  <a:pt x="4343380" y="10822"/>
                  <a:pt x="4343400" y="18288"/>
                </a:cubicBezTo>
                <a:cubicBezTo>
                  <a:pt x="4109047" y="14709"/>
                  <a:pt x="3996986" y="7919"/>
                  <a:pt x="3722914" y="18288"/>
                </a:cubicBezTo>
                <a:cubicBezTo>
                  <a:pt x="3448842" y="28657"/>
                  <a:pt x="3340973" y="29252"/>
                  <a:pt x="3189297" y="18288"/>
                </a:cubicBezTo>
                <a:cubicBezTo>
                  <a:pt x="3037621" y="7324"/>
                  <a:pt x="2636891" y="-9539"/>
                  <a:pt x="2481943" y="18288"/>
                </a:cubicBezTo>
                <a:cubicBezTo>
                  <a:pt x="2326995" y="46115"/>
                  <a:pt x="2131632" y="740"/>
                  <a:pt x="1904891" y="18288"/>
                </a:cubicBezTo>
                <a:cubicBezTo>
                  <a:pt x="1678150" y="35836"/>
                  <a:pt x="1575362" y="-3381"/>
                  <a:pt x="1414707" y="18288"/>
                </a:cubicBezTo>
                <a:cubicBezTo>
                  <a:pt x="1254052" y="39957"/>
                  <a:pt x="1051093" y="-335"/>
                  <a:pt x="750788" y="18288"/>
                </a:cubicBezTo>
                <a:cubicBezTo>
                  <a:pt x="450483" y="36911"/>
                  <a:pt x="293781" y="22900"/>
                  <a:pt x="0" y="18288"/>
                </a:cubicBezTo>
                <a:cubicBezTo>
                  <a:pt x="-591" y="13205"/>
                  <a:pt x="-663" y="6329"/>
                  <a:pt x="0" y="0"/>
                </a:cubicBezTo>
                <a:close/>
              </a:path>
              <a:path w="4343400" h="18288" stroke="0" extrusionOk="0">
                <a:moveTo>
                  <a:pt x="0" y="0"/>
                </a:moveTo>
                <a:cubicBezTo>
                  <a:pt x="212719" y="-28531"/>
                  <a:pt x="340561" y="-1164"/>
                  <a:pt x="577052" y="0"/>
                </a:cubicBezTo>
                <a:cubicBezTo>
                  <a:pt x="813543" y="1164"/>
                  <a:pt x="866967" y="-9376"/>
                  <a:pt x="1067235" y="0"/>
                </a:cubicBezTo>
                <a:cubicBezTo>
                  <a:pt x="1267503" y="9376"/>
                  <a:pt x="1485778" y="-20470"/>
                  <a:pt x="1774589" y="0"/>
                </a:cubicBezTo>
                <a:cubicBezTo>
                  <a:pt x="2063400" y="20470"/>
                  <a:pt x="2090152" y="-14502"/>
                  <a:pt x="2351641" y="0"/>
                </a:cubicBezTo>
                <a:cubicBezTo>
                  <a:pt x="2613130" y="14502"/>
                  <a:pt x="2802864" y="19125"/>
                  <a:pt x="2928693" y="0"/>
                </a:cubicBezTo>
                <a:cubicBezTo>
                  <a:pt x="3054522" y="-19125"/>
                  <a:pt x="3482611" y="-2038"/>
                  <a:pt x="3636046" y="0"/>
                </a:cubicBezTo>
                <a:cubicBezTo>
                  <a:pt x="3789481" y="2038"/>
                  <a:pt x="4012363" y="973"/>
                  <a:pt x="4343400" y="0"/>
                </a:cubicBezTo>
                <a:cubicBezTo>
                  <a:pt x="4342514" y="5429"/>
                  <a:pt x="4344221" y="14046"/>
                  <a:pt x="4343400" y="18288"/>
                </a:cubicBezTo>
                <a:cubicBezTo>
                  <a:pt x="4078870" y="-6138"/>
                  <a:pt x="4015967" y="29658"/>
                  <a:pt x="3809782" y="18288"/>
                </a:cubicBezTo>
                <a:cubicBezTo>
                  <a:pt x="3603597" y="6918"/>
                  <a:pt x="3495552" y="24439"/>
                  <a:pt x="3189297" y="18288"/>
                </a:cubicBezTo>
                <a:cubicBezTo>
                  <a:pt x="2883042" y="12137"/>
                  <a:pt x="2850610" y="32583"/>
                  <a:pt x="2568811" y="18288"/>
                </a:cubicBezTo>
                <a:cubicBezTo>
                  <a:pt x="2287012" y="3993"/>
                  <a:pt x="2279820" y="23580"/>
                  <a:pt x="1991759" y="18288"/>
                </a:cubicBezTo>
                <a:cubicBezTo>
                  <a:pt x="1703698" y="12996"/>
                  <a:pt x="1616455" y="23157"/>
                  <a:pt x="1284405" y="18288"/>
                </a:cubicBezTo>
                <a:cubicBezTo>
                  <a:pt x="952355" y="13419"/>
                  <a:pt x="783530" y="16053"/>
                  <a:pt x="577052" y="18288"/>
                </a:cubicBezTo>
                <a:cubicBezTo>
                  <a:pt x="370574" y="20523"/>
                  <a:pt x="173929" y="5195"/>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69F8F07A-44E0-E14A-0D92-BAC53AB8D29E}"/>
              </a:ext>
            </a:extLst>
          </p:cNvPr>
          <p:cNvSpPr>
            <a:spLocks noGrp="1"/>
          </p:cNvSpPr>
          <p:nvPr>
            <p:ph idx="1"/>
          </p:nvPr>
        </p:nvSpPr>
        <p:spPr>
          <a:xfrm>
            <a:off x="612648" y="2908005"/>
            <a:ext cx="5295015" cy="3268957"/>
          </a:xfrm>
        </p:spPr>
        <p:txBody>
          <a:bodyPr>
            <a:normAutofit/>
          </a:bodyPr>
          <a:lstStyle/>
          <a:p>
            <a:pPr marL="0" indent="0">
              <a:buNone/>
            </a:pPr>
            <a:r>
              <a:rPr lang="da-DK" sz="1000" dirty="0"/>
              <a:t>1) En holdning, som Brandes står fortaler for, er, at kvinderne skal lægge den gamle kønsmoral bag sig. </a:t>
            </a:r>
          </a:p>
          <a:p>
            <a:pPr lvl="1"/>
            <a:r>
              <a:rPr lang="da-DK" sz="1000" dirty="0"/>
              <a:t>Det vil sige, at kvinder skal ligestilles med mænd på seksualitetens område: Kvinderne skal sættes fri til at udleve deres seksuelle erfaringer før ægteskabet. </a:t>
            </a:r>
            <a:r>
              <a:rPr lang="da-DK" sz="1000" dirty="0">
                <a:sym typeface="Wingdings" panose="05000000000000000000" pitchFamily="2" charset="2"/>
              </a:rPr>
              <a:t> Den frie, selvstændige kvinde.</a:t>
            </a:r>
            <a:endParaRPr lang="da-DK" sz="1000" dirty="0"/>
          </a:p>
          <a:p>
            <a:pPr marL="0" indent="0">
              <a:buNone/>
            </a:pPr>
            <a:r>
              <a:rPr lang="da-DK" sz="1000" dirty="0"/>
              <a:t>2) En holdning, som Dansk Kvindesamfund og den norske forfatter Bjørnstjerne Bjørnson står fortaler for og som står i kontrast til Brandes holdning, er, at det alene må være mændenes ansvar at indrette sig efter en mere </a:t>
            </a:r>
            <a:r>
              <a:rPr lang="da-DK" sz="1000" b="1" dirty="0"/>
              <a:t>kyst </a:t>
            </a:r>
            <a:r>
              <a:rPr lang="da-DK" sz="1000" dirty="0"/>
              <a:t>og </a:t>
            </a:r>
            <a:r>
              <a:rPr lang="da-DK" sz="1000" b="1" dirty="0"/>
              <a:t>streng </a:t>
            </a:r>
            <a:r>
              <a:rPr lang="da-DK" sz="1000" dirty="0"/>
              <a:t>seksualmoral.</a:t>
            </a:r>
          </a:p>
          <a:p>
            <a:pPr lvl="1"/>
            <a:r>
              <a:rPr lang="da-DK" sz="1000" dirty="0"/>
              <a:t>Det vil sige, at mændene skal undgå deres seksuelle erfaringer før ægteskabet. Mændene skal beherske sig på samme måde som samtidens forventninger til kvinderne. </a:t>
            </a:r>
          </a:p>
          <a:p>
            <a:pPr lvl="1"/>
            <a:r>
              <a:rPr lang="da-DK" sz="1000" dirty="0"/>
              <a:t>Problemet med Brandes synspunkt er, at kvinderne ikke bare kan sættes fri, da kvinderne er i en udsat position, da de bliver gravide, føder uægte børn og har derefter kun få muligheder for at blive gift eller klare sig selv.</a:t>
            </a:r>
          </a:p>
          <a:p>
            <a:pPr marL="0" indent="0">
              <a:buNone/>
            </a:pPr>
            <a:endParaRPr lang="da-DK" sz="1000" dirty="0"/>
          </a:p>
          <a:p>
            <a:pPr marL="0" indent="0">
              <a:buNone/>
            </a:pPr>
            <a:r>
              <a:rPr lang="da-DK" sz="1000" dirty="0"/>
              <a:t>Sædelighedsfejden og de mange diskussioner om seksualmoral , vidner om, at man i samfundet begynder at stille skarp på uligheden mellem kønnene. </a:t>
            </a:r>
          </a:p>
          <a:p>
            <a:endParaRPr lang="da-DK" sz="1000" dirty="0"/>
          </a:p>
        </p:txBody>
      </p:sp>
      <p:pic>
        <p:nvPicPr>
          <p:cNvPr id="4" name="Billede 3" descr="Et billede, der indeholder tekst&#10;&#10;Automatisk genereret beskrivelse">
            <a:extLst>
              <a:ext uri="{FF2B5EF4-FFF2-40B4-BE49-F238E27FC236}">
                <a16:creationId xmlns:a16="http://schemas.microsoft.com/office/drawing/2014/main" id="{D65DE70A-735C-2CD7-78EA-61E7DAB2EBC6}"/>
              </a:ext>
            </a:extLst>
          </p:cNvPr>
          <p:cNvPicPr>
            <a:picLocks noChangeAspect="1"/>
          </p:cNvPicPr>
          <p:nvPr/>
        </p:nvPicPr>
        <p:blipFill>
          <a:blip r:embed="rId4"/>
          <a:stretch>
            <a:fillRect/>
          </a:stretch>
        </p:blipFill>
        <p:spPr>
          <a:xfrm>
            <a:off x="6972844" y="2766251"/>
            <a:ext cx="4415160" cy="3410711"/>
          </a:xfrm>
          <a:prstGeom prst="rect">
            <a:avLst/>
          </a:prstGeom>
        </p:spPr>
      </p:pic>
    </p:spTree>
    <p:extLst>
      <p:ext uri="{BB962C8B-B14F-4D97-AF65-F5344CB8AC3E}">
        <p14:creationId xmlns:p14="http://schemas.microsoft.com/office/powerpoint/2010/main" val="1153747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Tegning fra Tremånederskrigen bragt i satirebladet Ravnen den 14. august 1887">
            <a:extLst>
              <a:ext uri="{FF2B5EF4-FFF2-40B4-BE49-F238E27FC236}">
                <a16:creationId xmlns:a16="http://schemas.microsoft.com/office/drawing/2014/main" id="{933EDFB5-367E-D78C-9730-25EE1519CD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4377"/>
          <a:stretch/>
        </p:blipFill>
        <p:spPr bwMode="auto">
          <a:xfrm>
            <a:off x="-1" y="-2"/>
            <a:ext cx="5410198" cy="6858002"/>
          </a:xfrm>
          <a:prstGeom prst="rect">
            <a:avLst/>
          </a:prstGeom>
          <a:noFill/>
          <a:extLst>
            <a:ext uri="{909E8E84-426E-40DD-AFC4-6F175D3DCCD1}">
              <a14:hiddenFill xmlns:a14="http://schemas.microsoft.com/office/drawing/2010/main">
                <a:solidFill>
                  <a:srgbClr val="FFFFFF"/>
                </a:solidFill>
              </a14:hiddenFill>
            </a:ext>
          </a:extLst>
        </p:spPr>
      </p:pic>
      <p:sp useBgFill="1">
        <p:nvSpPr>
          <p:cNvPr id="1033" name="Rectangle 1032">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2AC3B6E-B886-25E7-5BBB-D3A1CF80ED7E}"/>
              </a:ext>
            </a:extLst>
          </p:cNvPr>
          <p:cNvSpPr>
            <a:spLocks noGrp="1"/>
          </p:cNvSpPr>
          <p:nvPr>
            <p:ph type="title"/>
          </p:nvPr>
        </p:nvSpPr>
        <p:spPr>
          <a:xfrm>
            <a:off x="6115317" y="405685"/>
            <a:ext cx="5464968" cy="1559301"/>
          </a:xfrm>
        </p:spPr>
        <p:txBody>
          <a:bodyPr>
            <a:normAutofit/>
          </a:bodyPr>
          <a:lstStyle/>
          <a:p>
            <a:r>
              <a:rPr lang="da-DK" sz="4000" dirty="0"/>
              <a:t>”Ka’ du ikke la’ Hønen </a:t>
            </a:r>
            <a:r>
              <a:rPr lang="da-DK" sz="4000" dirty="0" err="1"/>
              <a:t>gaa</a:t>
            </a:r>
            <a:r>
              <a:rPr lang="da-DK" sz="4000" dirty="0"/>
              <a:t>?” (Ravnen 1887)</a:t>
            </a:r>
          </a:p>
        </p:txBody>
      </p:sp>
      <p:sp>
        <p:nvSpPr>
          <p:cNvPr id="3" name="Pladsholder til indhold 2">
            <a:extLst>
              <a:ext uri="{FF2B5EF4-FFF2-40B4-BE49-F238E27FC236}">
                <a16:creationId xmlns:a16="http://schemas.microsoft.com/office/drawing/2014/main" id="{A407639D-178F-B2BF-AB5F-B65436026220}"/>
              </a:ext>
            </a:extLst>
          </p:cNvPr>
          <p:cNvSpPr>
            <a:spLocks noGrp="1"/>
          </p:cNvSpPr>
          <p:nvPr>
            <p:ph idx="1"/>
          </p:nvPr>
        </p:nvSpPr>
        <p:spPr>
          <a:xfrm>
            <a:off x="6115317" y="4259180"/>
            <a:ext cx="5247340" cy="1980898"/>
          </a:xfrm>
        </p:spPr>
        <p:txBody>
          <a:bodyPr anchor="ctr">
            <a:normAutofit lnSpcReduction="10000"/>
          </a:bodyPr>
          <a:lstStyle/>
          <a:p>
            <a:pPr marL="0" indent="0">
              <a:buNone/>
            </a:pPr>
            <a:r>
              <a:rPr lang="da-DK" sz="2000" b="0" i="1" dirty="0">
                <a:effectLst/>
                <a:latin typeface="Georgia" panose="02040502050405020303" pitchFamily="18" charset="0"/>
              </a:rPr>
              <a:t>Tegning fra </a:t>
            </a:r>
            <a:r>
              <a:rPr lang="da-DK" sz="2000" b="0" i="1" dirty="0" err="1">
                <a:effectLst/>
                <a:latin typeface="Georgia" panose="02040502050405020303" pitchFamily="18" charset="0"/>
              </a:rPr>
              <a:t>Tremånederskrigen</a:t>
            </a:r>
            <a:r>
              <a:rPr lang="da-DK" sz="2000" b="0" i="1" dirty="0">
                <a:effectLst/>
                <a:latin typeface="Georgia" panose="02040502050405020303" pitchFamily="18" charset="0"/>
              </a:rPr>
              <a:t>, bragt i satirebladet Ravnen den 14. august 1887. Tegningen viser Bjørnstjerne Bjørnson, i politiskikkelse, som redder en grædende Elisabeth Grundtvig, der bliver hevet i fletningerne af en uvorn Georg Brandes. </a:t>
            </a:r>
            <a:r>
              <a:rPr lang="da-DK" sz="2000" b="0" i="0" dirty="0">
                <a:effectLst/>
                <a:latin typeface="Georgia" panose="02040502050405020303" pitchFamily="18" charset="0"/>
              </a:rPr>
              <a:t>Fra: Ravnen, 14. august 1887</a:t>
            </a:r>
            <a:endParaRPr lang="da-DK" sz="2000" dirty="0"/>
          </a:p>
        </p:txBody>
      </p:sp>
    </p:spTree>
    <p:extLst>
      <p:ext uri="{BB962C8B-B14F-4D97-AF65-F5344CB8AC3E}">
        <p14:creationId xmlns:p14="http://schemas.microsoft.com/office/powerpoint/2010/main" val="196979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7355921-60F4-E7A4-38CE-DC4FBC34BDDC}"/>
              </a:ext>
            </a:extLst>
          </p:cNvPr>
          <p:cNvSpPr>
            <a:spLocks noGrp="1"/>
          </p:cNvSpPr>
          <p:nvPr>
            <p:ph type="title"/>
          </p:nvPr>
        </p:nvSpPr>
        <p:spPr>
          <a:xfrm>
            <a:off x="5297593" y="1823041"/>
            <a:ext cx="6251110" cy="2599073"/>
          </a:xfrm>
        </p:spPr>
        <p:txBody>
          <a:bodyPr anchor="b">
            <a:normAutofit fontScale="90000"/>
          </a:bodyPr>
          <a:lstStyle/>
          <a:p>
            <a:r>
              <a:rPr lang="da-DK" sz="5400" dirty="0"/>
              <a:t>Kvinder skal absolut ikke cykle?</a:t>
            </a:r>
            <a:br>
              <a:rPr lang="da-DK" sz="5400" dirty="0"/>
            </a:br>
            <a:r>
              <a:rPr lang="da-DK" sz="5400" dirty="0"/>
              <a:t>Hov hov, er det ikke sundt at få noget motion?</a:t>
            </a:r>
          </a:p>
        </p:txBody>
      </p:sp>
      <p:pic>
        <p:nvPicPr>
          <p:cNvPr id="3074" name="Picture 2" descr="Elisabeth Grundtvig på cykel i 1895">
            <a:extLst>
              <a:ext uri="{FF2B5EF4-FFF2-40B4-BE49-F238E27FC236}">
                <a16:creationId xmlns:a16="http://schemas.microsoft.com/office/drawing/2014/main" id="{71E37234-3949-31F5-A19D-C550418849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2017" r="1"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08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ladsholder til indhold 5">
            <a:extLst>
              <a:ext uri="{FF2B5EF4-FFF2-40B4-BE49-F238E27FC236}">
                <a16:creationId xmlns:a16="http://schemas.microsoft.com/office/drawing/2014/main" id="{7D8FAA20-88E8-4FD7-4180-15E76C5395A9}"/>
              </a:ext>
            </a:extLst>
          </p:cNvPr>
          <p:cNvSpPr>
            <a:spLocks noGrp="1"/>
          </p:cNvSpPr>
          <p:nvPr>
            <p:ph idx="1"/>
          </p:nvPr>
        </p:nvSpPr>
        <p:spPr>
          <a:xfrm>
            <a:off x="5475515" y="4595484"/>
            <a:ext cx="4984786" cy="2060884"/>
          </a:xfrm>
        </p:spPr>
        <p:txBody>
          <a:bodyPr>
            <a:normAutofit lnSpcReduction="10000"/>
          </a:bodyPr>
          <a:lstStyle/>
          <a:p>
            <a:r>
              <a:rPr lang="da-DK" sz="1600" b="0" i="1" dirty="0">
                <a:solidFill>
                  <a:srgbClr val="0A0A0A"/>
                </a:solidFill>
                <a:effectLst/>
                <a:latin typeface="Georgia" panose="02040502050405020303" pitchFamily="18" charset="0"/>
              </a:rPr>
              <a:t>Kvinder på cykel var et omdiskuteret fænomen i slutningen af 1800-tallet. Nogle læger mente, at cykling var en sund adspredelse for kvinderne, men andre var overbeviste om, at cykleriet var skadeligt for kvindernes kønsorganer, der ville blive mast og ødelagt af den hårde sadel. Værst af alt var det, at den konstante gnidning mod sadlen kunne gøre de kvindelige cyklister erotisk opstemte. Foto: Det kongelige bibliotek. </a:t>
            </a:r>
            <a:endParaRPr lang="da-DK" sz="2200" dirty="0"/>
          </a:p>
        </p:txBody>
      </p:sp>
    </p:spTree>
    <p:extLst>
      <p:ext uri="{BB962C8B-B14F-4D97-AF65-F5344CB8AC3E}">
        <p14:creationId xmlns:p14="http://schemas.microsoft.com/office/powerpoint/2010/main" val="2589062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A1FB77-5A1B-9105-4518-75F5FFA03E92}"/>
              </a:ext>
            </a:extLst>
          </p:cNvPr>
          <p:cNvSpPr>
            <a:spLocks noGrp="1"/>
          </p:cNvSpPr>
          <p:nvPr>
            <p:ph type="title"/>
          </p:nvPr>
        </p:nvSpPr>
        <p:spPr/>
        <p:txBody>
          <a:bodyPr/>
          <a:lstStyle/>
          <a:p>
            <a:r>
              <a:rPr lang="da-DK" dirty="0"/>
              <a:t>Amalie Skram</a:t>
            </a:r>
          </a:p>
        </p:txBody>
      </p:sp>
      <p:sp>
        <p:nvSpPr>
          <p:cNvPr id="3" name="Pladsholder til indhold 2">
            <a:extLst>
              <a:ext uri="{FF2B5EF4-FFF2-40B4-BE49-F238E27FC236}">
                <a16:creationId xmlns:a16="http://schemas.microsoft.com/office/drawing/2014/main" id="{8B18DF2B-E354-F45B-FC00-941CBA05B541}"/>
              </a:ext>
            </a:extLst>
          </p:cNvPr>
          <p:cNvSpPr>
            <a:spLocks noGrp="1"/>
          </p:cNvSpPr>
          <p:nvPr>
            <p:ph idx="1"/>
          </p:nvPr>
        </p:nvSpPr>
        <p:spPr/>
        <p:txBody>
          <a:bodyPr>
            <a:normAutofit fontScale="92500" lnSpcReduction="20000"/>
          </a:bodyPr>
          <a:lstStyle/>
          <a:p>
            <a:r>
              <a:rPr lang="da-DK" dirty="0"/>
              <a:t>Især de kvindelige forfattere i tiden sætter fokus på kvinders manglende ligestilling. </a:t>
            </a:r>
          </a:p>
          <a:p>
            <a:r>
              <a:rPr lang="da-DK" dirty="0"/>
              <a:t>I flere af sine romaner zoomer hun ind på samtidens hykleri. For kvinder kræves, at de er dydige og seksuelt afholdende; for mændenes vedkommende gælder et andet moralskkodeks, hvor utroskab og seksuelle erfaringer med prostituerede accepteres. </a:t>
            </a:r>
          </a:p>
          <a:p>
            <a:r>
              <a:rPr lang="da-DK" dirty="0"/>
              <a:t>I debutromanen </a:t>
            </a:r>
            <a:r>
              <a:rPr lang="da-DK" i="1" dirty="0"/>
              <a:t>Constance</a:t>
            </a:r>
            <a:r>
              <a:rPr lang="da-DK" dirty="0"/>
              <a:t> </a:t>
            </a:r>
            <a:r>
              <a:rPr lang="da-DK" i="1" dirty="0"/>
              <a:t>Ring</a:t>
            </a:r>
            <a:r>
              <a:rPr lang="da-DK" dirty="0"/>
              <a:t> (1885) møder vi kvinden Constance, der opdager, at hendes mand er hende utro med deres tjenestepige. Constance bliver oprevet og opsøger sin kusine, Marie for at hente støtte. Marie tager dog ikke Constances parti, men forsvarer Constances mand, idet hun antyder, at det måske er Constances egen skyld, at hendes mand er hende utro. Marie peger også på, at det jo ikke er så unormalt for mænd at have affærer:</a:t>
            </a:r>
          </a:p>
        </p:txBody>
      </p:sp>
    </p:spTree>
    <p:extLst>
      <p:ext uri="{BB962C8B-B14F-4D97-AF65-F5344CB8AC3E}">
        <p14:creationId xmlns:p14="http://schemas.microsoft.com/office/powerpoint/2010/main" val="598068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E86755-1BD6-1B6B-66B2-9439CAEE30F3}"/>
              </a:ext>
            </a:extLst>
          </p:cNvPr>
          <p:cNvSpPr>
            <a:spLocks noGrp="1"/>
          </p:cNvSpPr>
          <p:nvPr>
            <p:ph type="title"/>
          </p:nvPr>
        </p:nvSpPr>
        <p:spPr/>
        <p:txBody>
          <a:bodyPr/>
          <a:lstStyle/>
          <a:p>
            <a:endParaRPr lang="da-DK"/>
          </a:p>
        </p:txBody>
      </p:sp>
      <p:sp>
        <p:nvSpPr>
          <p:cNvPr id="3" name="Pladsholder til indhold 2">
            <a:extLst>
              <a:ext uri="{FF2B5EF4-FFF2-40B4-BE49-F238E27FC236}">
                <a16:creationId xmlns:a16="http://schemas.microsoft.com/office/drawing/2014/main" id="{3FAC293B-B012-9A64-AB86-FCEA17D993CE}"/>
              </a:ext>
            </a:extLst>
          </p:cNvPr>
          <p:cNvSpPr>
            <a:spLocks noGrp="1"/>
          </p:cNvSpPr>
          <p:nvPr>
            <p:ph idx="1"/>
          </p:nvPr>
        </p:nvSpPr>
        <p:spPr/>
        <p:txBody>
          <a:bodyPr/>
          <a:lstStyle/>
          <a:p>
            <a:r>
              <a:rPr lang="da-DK" dirty="0"/>
              <a:t>”Du må huske, at mændene er så ganske anderledes end vi. De er vant til at slige affærer fra før af, og de kan let få tilbagefald (…) du skulde bare vide, hvor få mænd der er, som er sine koner tro”. </a:t>
            </a:r>
          </a:p>
          <a:p>
            <a:pPr lvl="1"/>
            <a:r>
              <a:rPr lang="da-DK" dirty="0"/>
              <a:t>Udover at Constance bliver konfronteret med sin mands utroskab så bliver hun også konfronteret med samfundets indgroede overbevisninger om seksualiteten og dens udfoldelse. </a:t>
            </a:r>
          </a:p>
          <a:p>
            <a:r>
              <a:rPr lang="da-DK" dirty="0"/>
              <a:t>Constance føler en uretfærdighed i, at samfundet er dobbeltmoralsk, hvilket kommer til udtryk i følgende citat: </a:t>
            </a:r>
          </a:p>
          <a:p>
            <a:pPr lvl="1"/>
            <a:r>
              <a:rPr lang="da-DK" dirty="0"/>
              <a:t>”hvis dette er sandt, og hvis alle mennesker finder sig i det, hvorfor er da ikke denne løgneinstitution afskaffet? Hvorfor i al verdens rige har vi ikke offentligt flerkoneri? </a:t>
            </a:r>
          </a:p>
          <a:p>
            <a:pPr lvl="1"/>
            <a:endParaRPr lang="da-DK" dirty="0"/>
          </a:p>
        </p:txBody>
      </p:sp>
    </p:spTree>
    <p:extLst>
      <p:ext uri="{BB962C8B-B14F-4D97-AF65-F5344CB8AC3E}">
        <p14:creationId xmlns:p14="http://schemas.microsoft.com/office/powerpoint/2010/main" val="3615610796"/>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78</TotalTime>
  <Words>1042</Words>
  <Application>Microsoft Office PowerPoint</Application>
  <PresentationFormat>Widescreen</PresentationFormat>
  <Paragraphs>45</Paragraphs>
  <Slides>10</Slides>
  <Notes>0</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10</vt:i4>
      </vt:variant>
    </vt:vector>
  </HeadingPairs>
  <TitlesOfParts>
    <vt:vector size="16" baseType="lpstr">
      <vt:lpstr>Aptos</vt:lpstr>
      <vt:lpstr>Aptos Display</vt:lpstr>
      <vt:lpstr>Arial</vt:lpstr>
      <vt:lpstr>Georgia</vt:lpstr>
      <vt:lpstr>Wingdings</vt:lpstr>
      <vt:lpstr>Office-tema</vt:lpstr>
      <vt:lpstr>Sædelighedsfejden</vt:lpstr>
      <vt:lpstr>PowerPoint-præsentation</vt:lpstr>
      <vt:lpstr>Religionskritikken spiller en afgørende betydning i den seksuelle dobbeltmoral</vt:lpstr>
      <vt:lpstr>Ægteskabet kommer i fokus</vt:lpstr>
      <vt:lpstr>To holdninger til debatten:</vt:lpstr>
      <vt:lpstr>”Ka’ du ikke la’ Hønen gaa?” (Ravnen 1887)</vt:lpstr>
      <vt:lpstr>Kvinder skal absolut ikke cykle? Hov hov, er det ikke sundt at få noget motion?</vt:lpstr>
      <vt:lpstr>Amalie Skram</vt:lpstr>
      <vt:lpstr>PowerPoint-præsentation</vt:lpstr>
      <vt:lpstr>Et uddrag af Constance Ring (1885)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Mads Nielsen</dc:creator>
  <cp:lastModifiedBy>Mads Nielsen</cp:lastModifiedBy>
  <cp:revision>4</cp:revision>
  <dcterms:created xsi:type="dcterms:W3CDTF">2025-03-23T12:12:52Z</dcterms:created>
  <dcterms:modified xsi:type="dcterms:W3CDTF">2025-03-26T08:26:37Z</dcterms:modified>
</cp:coreProperties>
</file>